
<file path=[Content_Types].xml><?xml version="1.0" encoding="utf-8"?>
<Types xmlns="http://schemas.openxmlformats.org/package/2006/content-types">
  <Default Extension="jpeg" ContentType="image/jpeg"/>
  <Default Extension="JPG" ContentType="image/.jpg"/>
  <Default Extension="tiff" ContentType="image/tif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72" r:id="rId3"/>
  </p:sldMasterIdLst>
  <p:notesMasterIdLst>
    <p:notesMasterId r:id="rId10"/>
  </p:notesMasterIdLst>
  <p:sldIdLst>
    <p:sldId id="394" r:id="rId4"/>
    <p:sldId id="418" r:id="rId5"/>
    <p:sldId id="259" r:id="rId6"/>
    <p:sldId id="260" r:id="rId7"/>
    <p:sldId id="362" r:id="rId8"/>
    <p:sldId id="335" r:id="rId9"/>
    <p:sldId id="336" r:id="rId11"/>
    <p:sldId id="334" r:id="rId12"/>
    <p:sldId id="265" r:id="rId13"/>
    <p:sldId id="337" r:id="rId14"/>
    <p:sldId id="363" r:id="rId15"/>
    <p:sldId id="390" r:id="rId16"/>
    <p:sldId id="392" r:id="rId17"/>
    <p:sldId id="385" r:id="rId18"/>
    <p:sldId id="395" r:id="rId19"/>
    <p:sldId id="267" r:id="rId20"/>
    <p:sldId id="388" r:id="rId21"/>
    <p:sldId id="396" r:id="rId22"/>
    <p:sldId id="387" r:id="rId23"/>
    <p:sldId id="386" r:id="rId24"/>
    <p:sldId id="393" r:id="rId25"/>
    <p:sldId id="364" r:id="rId26"/>
    <p:sldId id="397" r:id="rId27"/>
    <p:sldId id="282" r:id="rId28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60A839"/>
    <a:srgbClr val="65AEAA"/>
    <a:srgbClr val="E73A1C"/>
    <a:srgbClr val="4355BE"/>
    <a:srgbClr val="A5CCDF"/>
    <a:srgbClr val="D3E9F4"/>
    <a:srgbClr val="208FC3"/>
    <a:srgbClr val="2190C5"/>
    <a:srgbClr val="208D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54" autoAdjust="0"/>
    <p:restoredTop sz="94414" autoAdjust="0"/>
  </p:normalViewPr>
  <p:slideViewPr>
    <p:cSldViewPr snapToGrid="0" snapToObjects="1">
      <p:cViewPr varScale="1">
        <p:scale>
          <a:sx n="74" d="100"/>
          <a:sy n="74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2" Type="http://schemas.openxmlformats.org/officeDocument/2006/relationships/tags" Target="tags/tag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29" Type="http://schemas.openxmlformats.org/officeDocument/2006/relationships/presProps" Target="presProps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胶水语言，可以调用别的语言编写的功能模块，将他们有机的结合在一起形成更高效的新程序。例如现在很火的</a:t>
            </a:r>
            <a:r>
              <a:rPr lang="en-US" altLang="zh-CN" dirty="0" smtClean="0"/>
              <a:t>Python</a:t>
            </a:r>
            <a:r>
              <a:rPr lang="zh-CN" altLang="en-US" dirty="0" smtClean="0"/>
              <a:t>可以把</a:t>
            </a:r>
            <a:r>
              <a:rPr lang="en-US" altLang="zh-CN" dirty="0" smtClean="0"/>
              <a:t>C++</a:t>
            </a:r>
            <a:r>
              <a:rPr lang="zh-CN" altLang="en-US" dirty="0" smtClean="0"/>
              <a:t>、</a:t>
            </a:r>
            <a:r>
              <a:rPr lang="en-US" altLang="zh-CN" dirty="0" smtClean="0"/>
              <a:t>Java</a:t>
            </a:r>
            <a:r>
              <a:rPr lang="zh-CN" altLang="en-US" dirty="0" smtClean="0"/>
              <a:t>写的模块轻松结合起来协同工作，这样就能把</a:t>
            </a:r>
            <a:r>
              <a:rPr lang="en-US" altLang="zh-CN" dirty="0" err="1" smtClean="0"/>
              <a:t>c++</a:t>
            </a:r>
            <a:r>
              <a:rPr lang="zh-CN" altLang="en-US" dirty="0" smtClean="0"/>
              <a:t>的针对底层，</a:t>
            </a:r>
            <a:r>
              <a:rPr lang="en-US" altLang="zh-CN" dirty="0" smtClean="0"/>
              <a:t>java</a:t>
            </a:r>
            <a:r>
              <a:rPr lang="zh-CN" altLang="en-US" dirty="0" smtClean="0"/>
              <a:t>的面向对象两大优势统一到一个完整的程序中来。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office.msn.com.cn/" TargetMode="Externa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50000"/>
                </a:schemeClr>
              </a:gs>
              <a:gs pos="41000">
                <a:schemeClr val="accent1">
                  <a:lumMod val="75000"/>
                </a:schemeClr>
              </a:gs>
              <a:gs pos="0">
                <a:schemeClr val="accent3">
                  <a:lumMod val="75000"/>
                </a:schemeClr>
              </a:gs>
              <a:gs pos="72000">
                <a:schemeClr val="accent2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2915213" y="2128074"/>
            <a:ext cx="8084654" cy="1041761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5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grpSp>
        <p:nvGrpSpPr>
          <p:cNvPr id="9" name="组 8"/>
          <p:cNvGrpSpPr/>
          <p:nvPr userDrawn="1"/>
        </p:nvGrpSpPr>
        <p:grpSpPr>
          <a:xfrm rot="18636342">
            <a:off x="-4842314" y="-4768554"/>
            <a:ext cx="9526783" cy="8018066"/>
            <a:chOff x="-1833690" y="-2141397"/>
            <a:chExt cx="9526783" cy="9526783"/>
          </a:xfrm>
        </p:grpSpPr>
        <p:sp>
          <p:nvSpPr>
            <p:cNvPr id="7" name="椭圆 1"/>
            <p:cNvSpPr/>
            <p:nvPr userDrawn="1"/>
          </p:nvSpPr>
          <p:spPr>
            <a:xfrm rot="19800000">
              <a:off x="-1833690" y="-185788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8" name="椭圆 1"/>
            <p:cNvSpPr/>
            <p:nvPr userDrawn="1"/>
          </p:nvSpPr>
          <p:spPr>
            <a:xfrm rot="16690395">
              <a:off x="-1479391" y="-176863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0" name="文本占位符 6"/>
          <p:cNvSpPr>
            <a:spLocks noGrp="1"/>
          </p:cNvSpPr>
          <p:nvPr>
            <p:ph type="body" sz="quarter" idx="14"/>
          </p:nvPr>
        </p:nvSpPr>
        <p:spPr>
          <a:xfrm>
            <a:off x="2915213" y="3169834"/>
            <a:ext cx="8084654" cy="58864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2400" b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grpSp>
        <p:nvGrpSpPr>
          <p:cNvPr id="11" name="组 10"/>
          <p:cNvGrpSpPr/>
          <p:nvPr userDrawn="1"/>
        </p:nvGrpSpPr>
        <p:grpSpPr>
          <a:xfrm rot="18636342">
            <a:off x="7423535" y="5313870"/>
            <a:ext cx="9526783" cy="8018066"/>
            <a:chOff x="-1833690" y="-2141397"/>
            <a:chExt cx="9526783" cy="9526783"/>
          </a:xfrm>
        </p:grpSpPr>
        <p:sp>
          <p:nvSpPr>
            <p:cNvPr id="12" name="椭圆 1"/>
            <p:cNvSpPr/>
            <p:nvPr userDrawn="1"/>
          </p:nvSpPr>
          <p:spPr>
            <a:xfrm rot="19800000">
              <a:off x="-1833690" y="-185788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13" name="椭圆 1"/>
            <p:cNvSpPr/>
            <p:nvPr userDrawn="1"/>
          </p:nvSpPr>
          <p:spPr>
            <a:xfrm rot="16690395">
              <a:off x="-1479391" y="-176863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4" name="文本占位符 6"/>
          <p:cNvSpPr>
            <a:spLocks noGrp="1"/>
          </p:cNvSpPr>
          <p:nvPr>
            <p:ph type="body" sz="quarter" idx="15"/>
          </p:nvPr>
        </p:nvSpPr>
        <p:spPr>
          <a:xfrm>
            <a:off x="2915213" y="4033466"/>
            <a:ext cx="8084654" cy="588643"/>
          </a:xfrm>
          <a:prstGeom prst="rect">
            <a:avLst/>
          </a:prstGeom>
        </p:spPr>
        <p:txBody>
          <a:bodyPr anchor="t"/>
          <a:lstStyle>
            <a:lvl1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三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 smtClean="0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 smtClean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082848" y="169379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015489" y="169379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082848" y="3093408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015489" y="3093408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086211" y="449301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018852" y="449301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四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 smtClean="0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 smtClean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153768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153768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258045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258045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3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3362" y="362322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4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46003" y="362322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9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3362" y="466599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0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46003" y="466599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五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 smtClean="0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 smtClean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120314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120314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211210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211210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9023" y="302105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51664" y="302105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1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9023" y="3930013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2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51664" y="3930013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3" name="文本占位符 6"/>
          <p:cNvSpPr>
            <a:spLocks noGrp="1"/>
          </p:cNvSpPr>
          <p:nvPr>
            <p:ph type="body" sz="quarter" idx="23" hasCustomPrompt="1"/>
          </p:nvPr>
        </p:nvSpPr>
        <p:spPr>
          <a:xfrm>
            <a:off x="7219023" y="483896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4" name="文本占位符 6"/>
          <p:cNvSpPr>
            <a:spLocks noGrp="1"/>
          </p:cNvSpPr>
          <p:nvPr>
            <p:ph type="body" sz="quarter" idx="24"/>
          </p:nvPr>
        </p:nvSpPr>
        <p:spPr>
          <a:xfrm>
            <a:off x="8151664" y="483896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六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1991568" y="-998227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 smtClean="0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 smtClean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77939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77939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168835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168835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9023" y="259731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51664" y="259731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1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9023" y="350626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2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51664" y="350626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9" name="文本占位符 6"/>
          <p:cNvSpPr>
            <a:spLocks noGrp="1"/>
          </p:cNvSpPr>
          <p:nvPr>
            <p:ph type="body" sz="quarter" idx="23" hasCustomPrompt="1"/>
          </p:nvPr>
        </p:nvSpPr>
        <p:spPr>
          <a:xfrm>
            <a:off x="7219023" y="441794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0" name="文本占位符 6"/>
          <p:cNvSpPr>
            <a:spLocks noGrp="1"/>
          </p:cNvSpPr>
          <p:nvPr>
            <p:ph type="body" sz="quarter" idx="24"/>
          </p:nvPr>
        </p:nvSpPr>
        <p:spPr>
          <a:xfrm>
            <a:off x="8151664" y="441794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5" name="文本占位符 6"/>
          <p:cNvSpPr>
            <a:spLocks noGrp="1"/>
          </p:cNvSpPr>
          <p:nvPr>
            <p:ph type="body" sz="quarter" idx="25" hasCustomPrompt="1"/>
          </p:nvPr>
        </p:nvSpPr>
        <p:spPr>
          <a:xfrm>
            <a:off x="7219023" y="532690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6" name="文本占位符 6"/>
          <p:cNvSpPr>
            <a:spLocks noGrp="1"/>
          </p:cNvSpPr>
          <p:nvPr>
            <p:ph type="body" sz="quarter" idx="26"/>
          </p:nvPr>
        </p:nvSpPr>
        <p:spPr>
          <a:xfrm>
            <a:off x="8151664" y="532690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" name="组 5"/>
          <p:cNvGrpSpPr/>
          <p:nvPr userDrawn="1"/>
        </p:nvGrpSpPr>
        <p:grpSpPr>
          <a:xfrm rot="17100000" flipH="1">
            <a:off x="802220" y="-1059687"/>
            <a:ext cx="12969854" cy="15178844"/>
            <a:chOff x="-3533241" y="-1493421"/>
            <a:chExt cx="10611835" cy="9526783"/>
          </a:xfrm>
        </p:grpSpPr>
        <p:sp>
          <p:nvSpPr>
            <p:cNvPr id="3" name="椭圆 1"/>
            <p:cNvSpPr/>
            <p:nvPr userDrawn="1"/>
          </p:nvSpPr>
          <p:spPr>
            <a:xfrm rot="19800000">
              <a:off x="-3533241" y="-1061330"/>
              <a:ext cx="10611835" cy="8841402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17526771">
              <a:off x="-3623933" y="-1120658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0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1"/>
          <p:cNvSpPr/>
          <p:nvPr userDrawn="1"/>
        </p:nvSpPr>
        <p:spPr>
          <a:xfrm rot="19800000">
            <a:off x="5067768" y="-247745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5" name="椭圆 1"/>
          <p:cNvSpPr/>
          <p:nvPr userDrawn="1"/>
        </p:nvSpPr>
        <p:spPr>
          <a:xfrm rot="17526771">
            <a:off x="5527534" y="-479972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6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 3"/>
          <p:cNvGrpSpPr/>
          <p:nvPr userDrawn="1"/>
        </p:nvGrpSpPr>
        <p:grpSpPr>
          <a:xfrm rot="21247073">
            <a:off x="-1761892" y="-334537"/>
            <a:ext cx="19187532" cy="9077094"/>
            <a:chOff x="-2207941" y="334536"/>
            <a:chExt cx="19187532" cy="9077094"/>
          </a:xfrm>
        </p:grpSpPr>
        <p:sp>
          <p:nvSpPr>
            <p:cNvPr id="3" name="椭圆 1"/>
            <p:cNvSpPr/>
            <p:nvPr userDrawn="1"/>
          </p:nvSpPr>
          <p:spPr>
            <a:xfrm rot="354265">
              <a:off x="-2207941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>
              <a:off x="-1709853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607140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r">
              <a:buNone/>
              <a:defRPr sz="24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9" name="组 8"/>
          <p:cNvGrpSpPr/>
          <p:nvPr userDrawn="1"/>
        </p:nvGrpSpPr>
        <p:grpSpPr>
          <a:xfrm rot="17100000" flipH="1">
            <a:off x="-2685302" y="-2350919"/>
            <a:ext cx="12746204" cy="15178844"/>
            <a:chOff x="-3533241" y="-1493421"/>
            <a:chExt cx="10611835" cy="9526783"/>
          </a:xfrm>
        </p:grpSpPr>
        <p:sp>
          <p:nvSpPr>
            <p:cNvPr id="10" name="椭圆 1"/>
            <p:cNvSpPr/>
            <p:nvPr userDrawn="1"/>
          </p:nvSpPr>
          <p:spPr>
            <a:xfrm rot="19800000">
              <a:off x="-3533241" y="-1061330"/>
              <a:ext cx="10611835" cy="8841402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11" name="椭圆 1"/>
            <p:cNvSpPr/>
            <p:nvPr userDrawn="1"/>
          </p:nvSpPr>
          <p:spPr>
            <a:xfrm rot="17526771">
              <a:off x="-3623933" y="-1120658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50000"/>
                </a:schemeClr>
              </a:gs>
              <a:gs pos="41000">
                <a:schemeClr val="accent1">
                  <a:lumMod val="75000"/>
                  <a:alpha val="80000"/>
                </a:schemeClr>
              </a:gs>
              <a:gs pos="0">
                <a:schemeClr val="accent3">
                  <a:lumMod val="75000"/>
                  <a:alpha val="80000"/>
                </a:schemeClr>
              </a:gs>
              <a:gs pos="72000">
                <a:schemeClr val="accent2">
                  <a:lumMod val="75000"/>
                  <a:alpha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6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7"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8"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 3"/>
          <p:cNvGrpSpPr/>
          <p:nvPr userDrawn="1"/>
        </p:nvGrpSpPr>
        <p:grpSpPr>
          <a:xfrm rot="21247073">
            <a:off x="-1761892" y="-334537"/>
            <a:ext cx="19187532" cy="9077094"/>
            <a:chOff x="-2207941" y="334536"/>
            <a:chExt cx="19187532" cy="9077094"/>
          </a:xfrm>
        </p:grpSpPr>
        <p:sp>
          <p:nvSpPr>
            <p:cNvPr id="3" name="椭圆 1"/>
            <p:cNvSpPr/>
            <p:nvPr userDrawn="1"/>
          </p:nvSpPr>
          <p:spPr>
            <a:xfrm rot="354265">
              <a:off x="-2207941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>
              <a:off x="-1709853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607140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r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1"/>
          <p:cNvSpPr/>
          <p:nvPr userDrawn="1"/>
        </p:nvSpPr>
        <p:spPr>
          <a:xfrm rot="19800000">
            <a:off x="5067768" y="-247745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5" name="椭圆 1"/>
          <p:cNvSpPr/>
          <p:nvPr userDrawn="1"/>
        </p:nvSpPr>
        <p:spPr>
          <a:xfrm rot="17526771">
            <a:off x="5527534" y="-479972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1"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963"/>
            <a:ext cx="12207983" cy="68490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986"/>
            <a:ext cx="2844800" cy="36385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986"/>
            <a:ext cx="3860800" cy="36385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986"/>
            <a:ext cx="2844800" cy="363856"/>
          </a:xfrm>
        </p:spPr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注页">
    <p:bg>
      <p:bgPr>
        <a:solidFill>
          <a:srgbClr val="E7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440603" y="759873"/>
            <a:ext cx="66236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标注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2572589" y="759873"/>
            <a:ext cx="1402001" cy="345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字体使用 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行距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背景图片出处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声明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153010" y="759873"/>
            <a:ext cx="7074345" cy="4239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英文 </a:t>
            </a:r>
            <a:r>
              <a:rPr kumimoji="0" lang="is-I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cs typeface="Segoe UI Light" panose="020B0502040204020203"/>
              </a:rPr>
              <a:t>Microsoft YaHei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中文 微软雅黑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正文 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1.3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cn.bing.com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algn="l" defTabSz="60896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本网站所提供的任何信息内容（包括但不限于 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PPT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模板、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Word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文档、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Excel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图表、图片素材等）均受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《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中华人民共和国著作权法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》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、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《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信息网络传播权保护条例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》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及其他适用的法律法规的保护，未经权利人书面明确授权，信息内容的任何部分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(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包括图片或图表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)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不得被全部或部分的复制、传播、销售，否则将承担法律责任。</a:t>
            </a:r>
            <a:endParaRPr kumimoji="0" lang="zh-CN" altLang="en-US" sz="13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OfficePLUS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背景图片素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440603" y="759873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背景图片素材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kumimoji="1"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OfficePLUS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ffice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447955" y="4458724"/>
            <a:ext cx="3296095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33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</a:rPr>
              <a:t>点击</a:t>
            </a:r>
            <a:r>
              <a:rPr kumimoji="1" lang="en-US" altLang="zh-CN" sz="133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Logo</a:t>
            </a:r>
            <a:r>
              <a:rPr kumimoji="1" lang="zh-CN" altLang="en-US" sz="133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</a:rPr>
              <a:t>获取更多优质模板（放映模式）</a:t>
            </a:r>
            <a:endParaRPr kumimoji="1" lang="zh-CN" altLang="en-US" sz="1335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pic>
        <p:nvPicPr>
          <p:cNvPr id="4" name="图片 3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227832"/>
            <a:ext cx="3048000" cy="4023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4" Type="http://schemas.openxmlformats.org/officeDocument/2006/relationships/theme" Target="../theme/theme1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3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3.xml"/><Relationship Id="rId2" Type="http://schemas.openxmlformats.org/officeDocument/2006/relationships/image" Target="../media/image9.jpeg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hyperlink" Target="https://www.python.org/downloads/" TargetMode="External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hyperlink" Target="https://www.python.org/downloads/" TargetMode="External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7" Type="http://schemas.openxmlformats.org/officeDocument/2006/relationships/hyperlink" Target="&#31532;1&#31456;%20Python&#31616;&#20171;&#19982;&#29615;&#22659;&#25645;&#24314;.pptx" TargetMode="Externa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9450436" y="2636246"/>
            <a:ext cx="0" cy="1438279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0" y="-26670"/>
            <a:ext cx="12192000" cy="1664694"/>
          </a:xfrm>
          <a:prstGeom prst="rect">
            <a:avLst/>
          </a:prstGeom>
          <a:solidFill>
            <a:srgbClr val="00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5050514"/>
            <a:ext cx="12192000" cy="1834157"/>
          </a:xfrm>
          <a:prstGeom prst="rect">
            <a:avLst/>
          </a:prstGeom>
          <a:solidFill>
            <a:srgbClr val="00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60" b="0" i="0" u="none" strike="noStrike" kern="1200" cap="none" spc="0" normalizeH="0" baseline="0" noProof="1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endParaRPr kumimoji="0" lang="zh-CN" altLang="en-US" sz="2160" b="0" i="0" u="none" strike="noStrike" kern="1200" cap="none" spc="0" normalizeH="0" baseline="0" noProof="1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1638024"/>
            <a:ext cx="12192000" cy="215266"/>
          </a:xfrm>
          <a:prstGeom prst="rect">
            <a:avLst/>
          </a:prstGeom>
          <a:solidFill>
            <a:srgbClr val="CFCFD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4830542"/>
            <a:ext cx="12192000" cy="215266"/>
          </a:xfrm>
          <a:prstGeom prst="rect">
            <a:avLst/>
          </a:prstGeom>
          <a:solidFill>
            <a:srgbClr val="CFCFD0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396" y="5268357"/>
            <a:ext cx="1973095" cy="147862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1"/>
          <p:cNvSpPr txBox="1"/>
          <p:nvPr/>
        </p:nvSpPr>
        <p:spPr>
          <a:xfrm>
            <a:off x="858610" y="2012393"/>
            <a:ext cx="7885340" cy="258532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zh-CN" altLang="en-US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第 </a:t>
            </a:r>
            <a:r>
              <a:rPr lang="en-US" altLang="zh-CN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1 </a:t>
            </a:r>
            <a:r>
              <a:rPr lang="zh-CN" altLang="en-US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章</a:t>
            </a:r>
            <a:endParaRPr lang="en-US" altLang="zh-CN" sz="5400" b="1" dirty="0" smtClean="0">
              <a:solidFill>
                <a:srgbClr val="E87800"/>
              </a:solidFill>
              <a:latin typeface="雅痞-简" panose="020F0603040207020204" charset="-122"/>
              <a:ea typeface="雅痞-简" panose="020F0603040207020204" charset="-122"/>
            </a:endParaRPr>
          </a:p>
          <a:p>
            <a:pPr indent="0" algn="ctr">
              <a:lnSpc>
                <a:spcPct val="150000"/>
              </a:lnSpc>
            </a:pPr>
            <a:r>
              <a:rPr lang="en-US" altLang="zh-CN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Python</a:t>
            </a:r>
            <a:r>
              <a:rPr lang="zh-CN" altLang="en-US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简介与环境搭建</a:t>
            </a:r>
            <a:endParaRPr lang="zh-CN" altLang="en-US" sz="5400" b="1" dirty="0">
              <a:solidFill>
                <a:srgbClr val="E87800"/>
              </a:solidFill>
              <a:latin typeface="雅痞-简" panose="020F0603040207020204" charset="-122"/>
              <a:ea typeface="雅痞-简" panose="020F060304020702020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1435" y="2342789"/>
            <a:ext cx="1806215" cy="1799347"/>
          </a:xfrm>
          <a:prstGeom prst="rect">
            <a:avLst/>
          </a:prstGeom>
        </p:spPr>
      </p:pic>
      <p:sp>
        <p:nvSpPr>
          <p:cNvPr id="13" name="文本框 1"/>
          <p:cNvSpPr txBox="1"/>
          <p:nvPr/>
        </p:nvSpPr>
        <p:spPr>
          <a:xfrm>
            <a:off x="6729730" y="5971540"/>
            <a:ext cx="5239385" cy="737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en-US" altLang="zh-CN" sz="2800" b="1" i="1" dirty="0" smtClean="0">
                <a:solidFill>
                  <a:srgbClr val="FFC000"/>
                </a:solidFill>
                <a:latin typeface="雅痞-简" panose="020F0603040207020204" charset="-122"/>
                <a:ea typeface="雅痞-简" panose="020F0603040207020204" charset="-122"/>
              </a:rPr>
              <a:t>Python </a:t>
            </a:r>
            <a:r>
              <a:rPr lang="zh-CN" altLang="en-US" sz="2800" b="1" i="1" dirty="0" smtClean="0">
                <a:solidFill>
                  <a:srgbClr val="FFC000"/>
                </a:solidFill>
                <a:latin typeface="雅痞-简" panose="020F0603040207020204" charset="-122"/>
                <a:ea typeface="雅痞-简" panose="020F0603040207020204" charset="-122"/>
              </a:rPr>
              <a:t>数据处理（基础篇）</a:t>
            </a:r>
            <a:endParaRPr lang="zh-CN" altLang="en-US" sz="2800" b="1" i="1" dirty="0">
              <a:solidFill>
                <a:srgbClr val="FFC000"/>
              </a:solidFill>
              <a:latin typeface="雅痞-简" panose="020F0603040207020204" charset="-122"/>
              <a:ea typeface="雅痞-简" panose="020F0603040207020204" charset="-122"/>
            </a:endParaRPr>
          </a:p>
        </p:txBody>
      </p:sp>
      <p:pic>
        <p:nvPicPr>
          <p:cNvPr id="3" name="图片 2" descr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045" y="201930"/>
            <a:ext cx="4686300" cy="11385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3"/>
          </p:nvPr>
        </p:nvSpPr>
        <p:spPr>
          <a:xfrm>
            <a:off x="286419" y="2015983"/>
            <a:ext cx="5243498" cy="1529527"/>
          </a:xfrm>
        </p:spPr>
        <p:txBody>
          <a:bodyPr/>
          <a:lstStyle/>
          <a:p>
            <a:r>
              <a:rPr lang="zh-CN" altLang="en-US" sz="7200" dirty="0" smtClean="0"/>
              <a:t>主要内容</a:t>
            </a:r>
            <a:endParaRPr lang="zh-CN" altLang="en-US" sz="7200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4"/>
          </p:nvPr>
        </p:nvSpPr>
        <p:spPr>
          <a:xfrm>
            <a:off x="1604397" y="3667300"/>
            <a:ext cx="2776216" cy="590556"/>
          </a:xfrm>
        </p:spPr>
        <p:txBody>
          <a:bodyPr/>
          <a:lstStyle/>
          <a:p>
            <a:r>
              <a:rPr lang="en-US" altLang="zh-CN" dirty="0" smtClean="0"/>
              <a:t>CONTENTS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5"/>
          </p:nvPr>
        </p:nvSpPr>
        <p:spPr>
          <a:xfrm>
            <a:off x="6286240" y="787138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7459546" y="787138"/>
            <a:ext cx="3253563" cy="634634"/>
          </a:xfrm>
        </p:spPr>
        <p:txBody>
          <a:bodyPr/>
          <a:lstStyle/>
          <a:p>
            <a:r>
              <a:rPr lang="en-US" altLang="zh-CN" sz="3200" b="1" dirty="0"/>
              <a:t>Python</a:t>
            </a:r>
            <a:r>
              <a:rPr lang="zh-CN" altLang="en-US" sz="3200" b="1" dirty="0"/>
              <a:t>简介</a:t>
            </a:r>
            <a:endParaRPr lang="zh-CN" altLang="en-US" sz="3200" b="1" dirty="0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7"/>
          </p:nvPr>
        </p:nvSpPr>
        <p:spPr>
          <a:xfrm>
            <a:off x="6690704" y="2378878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8"/>
          </p:nvPr>
        </p:nvSpPr>
        <p:spPr>
          <a:xfrm>
            <a:off x="7775575" y="2296795"/>
            <a:ext cx="4305300" cy="634365"/>
          </a:xfrm>
        </p:spPr>
        <p:txBody>
          <a:bodyPr/>
          <a:lstStyle/>
          <a:p>
            <a:r>
              <a:rPr lang="en-US" altLang="zh-CN" sz="3200" b="1" dirty="0"/>
              <a:t>Python</a:t>
            </a:r>
            <a:r>
              <a:rPr lang="zh-CN" altLang="en-US" sz="3200" b="1" dirty="0"/>
              <a:t>开发环境</a:t>
            </a:r>
            <a:r>
              <a:rPr lang="zh-CN" altLang="en-US" sz="3200" b="1" dirty="0"/>
              <a:t>搭建</a:t>
            </a:r>
            <a:endParaRPr lang="zh-CN" altLang="en-US" sz="3200" b="1" dirty="0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9"/>
          </p:nvPr>
        </p:nvSpPr>
        <p:spPr>
          <a:xfrm>
            <a:off x="6035342" y="5388436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04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20"/>
          </p:nvPr>
        </p:nvSpPr>
        <p:spPr>
          <a:xfrm>
            <a:off x="7312660" y="5388610"/>
            <a:ext cx="3400425" cy="634365"/>
          </a:xfrm>
        </p:spPr>
        <p:txBody>
          <a:bodyPr/>
          <a:lstStyle/>
          <a:p>
            <a:r>
              <a:rPr lang="zh-CN" altLang="en-US" sz="3200" b="1" dirty="0" smtClean="0"/>
              <a:t>集成开发</a:t>
            </a:r>
            <a:r>
              <a:rPr lang="zh-CN" altLang="en-US" sz="3200" b="1" dirty="0" smtClean="0"/>
              <a:t>工具</a:t>
            </a:r>
            <a:endParaRPr lang="zh-CN" altLang="en-US" sz="3200" b="1" dirty="0" smtClean="0"/>
          </a:p>
        </p:txBody>
      </p:sp>
      <p:sp>
        <p:nvSpPr>
          <p:cNvPr id="14" name="文本占位符 7"/>
          <p:cNvSpPr>
            <a:spLocks noGrp="1"/>
          </p:cNvSpPr>
          <p:nvPr>
            <p:ph type="body" sz="quarter" idx="17"/>
          </p:nvPr>
        </p:nvSpPr>
        <p:spPr>
          <a:xfrm>
            <a:off x="6596725" y="3928523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15" name="文本占位符 8"/>
          <p:cNvSpPr>
            <a:spLocks noGrp="1"/>
          </p:cNvSpPr>
          <p:nvPr>
            <p:ph type="body" sz="quarter" idx="18"/>
          </p:nvPr>
        </p:nvSpPr>
        <p:spPr>
          <a:xfrm>
            <a:off x="7623175" y="3858260"/>
            <a:ext cx="3782060" cy="634365"/>
          </a:xfrm>
        </p:spPr>
        <p:txBody>
          <a:bodyPr/>
          <a:lstStyle/>
          <a:p>
            <a:r>
              <a:rPr lang="zh-CN" altLang="en-US" sz="3200" b="1" dirty="0" smtClean="0"/>
              <a:t>第一个</a:t>
            </a:r>
            <a:r>
              <a:rPr lang="en-US" altLang="zh-CN" sz="3200" b="1" dirty="0" smtClean="0"/>
              <a:t>Python</a:t>
            </a:r>
            <a:r>
              <a:rPr lang="zh-CN" altLang="en-US" sz="3200" b="1" dirty="0" smtClean="0"/>
              <a:t>程序</a:t>
            </a:r>
            <a:endParaRPr lang="zh-CN" altLang="en-US" sz="32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5"/>
          </p:nvPr>
        </p:nvSpPr>
        <p:spPr>
          <a:xfrm>
            <a:off x="4330650" y="658349"/>
            <a:ext cx="3826789" cy="2373032"/>
          </a:xfrm>
        </p:spPr>
        <p:txBody>
          <a:bodyPr/>
          <a:lstStyle/>
          <a:p>
            <a:r>
              <a:rPr kumimoji="1" lang="en-US" altLang="zh-CN" dirty="0" smtClean="0"/>
              <a:t>01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6"/>
          </p:nvPr>
        </p:nvSpPr>
        <p:spPr>
          <a:xfrm>
            <a:off x="3872552" y="3286405"/>
            <a:ext cx="4742986" cy="825190"/>
          </a:xfrm>
        </p:spPr>
        <p:txBody>
          <a:bodyPr/>
          <a:lstStyle/>
          <a:p>
            <a:r>
              <a:rPr kumimoji="1" lang="en-US" altLang="zh-CN" sz="4400" b="1" dirty="0"/>
              <a:t>Python</a:t>
            </a:r>
            <a:r>
              <a:rPr kumimoji="1" lang="zh-CN" altLang="en-US" sz="4400" b="1" dirty="0"/>
              <a:t>简介</a:t>
            </a:r>
            <a:endParaRPr kumimoji="1" lang="zh-CN" altLang="en-US" sz="44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 smtClean="0"/>
              <a:t>01</a:t>
            </a:r>
            <a:r>
              <a:rPr kumimoji="1" lang="zh-CN" altLang="en-US" dirty="0" smtClean="0"/>
              <a:t> </a:t>
            </a:r>
            <a:r>
              <a:rPr kumimoji="1" lang="en-US" altLang="zh-CN" dirty="0"/>
              <a:t>Python</a:t>
            </a:r>
            <a:r>
              <a:rPr kumimoji="1" lang="zh-CN" altLang="en-US" dirty="0"/>
              <a:t>简介</a:t>
            </a:r>
            <a:endParaRPr kumimoji="1" lang="zh-CN" altLang="en-US" dirty="0"/>
          </a:p>
        </p:txBody>
      </p:sp>
      <p:sp>
        <p:nvSpPr>
          <p:cNvPr id="3" name="矩形 2"/>
          <p:cNvSpPr/>
          <p:nvPr/>
        </p:nvSpPr>
        <p:spPr>
          <a:xfrm flipV="1">
            <a:off x="9220201" y="1780609"/>
            <a:ext cx="1083168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234347" y="1069865"/>
            <a:ext cx="2195537" cy="6524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2800" b="1" dirty="0" smtClean="0">
                <a:solidFill>
                  <a:schemeClr val="accent1"/>
                </a:solidFill>
              </a:rPr>
              <a:t>Python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简介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65263" y="2199880"/>
            <a:ext cx="9301237" cy="4401205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/>
              <a:t>       </a:t>
            </a:r>
            <a:r>
              <a:rPr lang="en-US" altLang="zh-CN" sz="2000" dirty="0" smtClean="0"/>
              <a:t>Python</a:t>
            </a:r>
            <a:r>
              <a:rPr lang="zh-CN" altLang="en-US" sz="2000" dirty="0" smtClean="0"/>
              <a:t>单词意思为</a:t>
            </a:r>
            <a:r>
              <a:rPr lang="zh-CN" altLang="en-US" sz="2000" dirty="0"/>
              <a:t>“蟒蛇”</a:t>
            </a:r>
            <a:r>
              <a:rPr lang="zh-CN" altLang="en-US" sz="2000" dirty="0" smtClean="0"/>
              <a:t>，取名来源于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Python</a:t>
            </a:r>
            <a:r>
              <a:rPr lang="zh-CN" altLang="en-US" sz="2000" b="1" dirty="0">
                <a:solidFill>
                  <a:srgbClr val="0000CC"/>
                </a:solidFill>
              </a:rPr>
              <a:t>之父</a:t>
            </a:r>
            <a:r>
              <a:rPr lang="zh-CN" altLang="en-US" sz="2000" dirty="0"/>
              <a:t>荷兰人</a:t>
            </a:r>
            <a:r>
              <a:rPr lang="zh-CN" altLang="en-US" sz="2000" b="1" dirty="0">
                <a:solidFill>
                  <a:srgbClr val="FF0000"/>
                </a:solidFill>
              </a:rPr>
              <a:t>吉多 范</a:t>
            </a:r>
            <a:r>
              <a:rPr lang="en-US" altLang="zh-CN" sz="2000" b="1" dirty="0">
                <a:solidFill>
                  <a:srgbClr val="FF0000"/>
                </a:solidFill>
              </a:rPr>
              <a:t>•</a:t>
            </a:r>
            <a:r>
              <a:rPr lang="zh-CN" altLang="en-US" sz="2000" b="1" dirty="0">
                <a:solidFill>
                  <a:srgbClr val="FF0000"/>
                </a:solidFill>
              </a:rPr>
              <a:t>罗苏姆</a:t>
            </a:r>
            <a:r>
              <a:rPr lang="zh-CN" altLang="en-US" sz="2000" dirty="0"/>
              <a:t>（</a:t>
            </a:r>
            <a:r>
              <a:rPr lang="en-US" altLang="zh-CN" sz="2000" dirty="0"/>
              <a:t>Guido van Rossum</a:t>
            </a:r>
            <a:r>
              <a:rPr lang="zh-CN" altLang="en-US" sz="2000" dirty="0"/>
              <a:t>）喜欢看英国电视秀节目蒙提</a:t>
            </a:r>
            <a:r>
              <a:rPr lang="en-US" altLang="zh-CN" sz="2000" dirty="0"/>
              <a:t>•</a:t>
            </a:r>
            <a:r>
              <a:rPr lang="zh-CN" altLang="en-US" sz="2000" dirty="0"/>
              <a:t>派森的飞行马戏团（</a:t>
            </a:r>
            <a:r>
              <a:rPr lang="en-US" altLang="zh-CN" sz="2000" dirty="0"/>
              <a:t>Monty </a:t>
            </a:r>
            <a:r>
              <a:rPr lang="en-US" altLang="zh-CN" sz="2000" b="1" dirty="0" smtClean="0">
                <a:solidFill>
                  <a:srgbClr val="F23C00"/>
                </a:solidFill>
              </a:rPr>
              <a:t>Python</a:t>
            </a:r>
            <a:r>
              <a:rPr lang="en-US" altLang="zh-CN" sz="2000" dirty="0" smtClean="0"/>
              <a:t>’s </a:t>
            </a:r>
            <a:r>
              <a:rPr lang="en-US" altLang="zh-CN" sz="2000" dirty="0"/>
              <a:t>Flying Circus</a:t>
            </a:r>
            <a:r>
              <a:rPr lang="zh-CN" altLang="en-US" sz="2000" dirty="0"/>
              <a:t>）。自从</a:t>
            </a:r>
            <a:r>
              <a:rPr lang="en-US" altLang="zh-CN" sz="2000" dirty="0"/>
              <a:t>20</a:t>
            </a:r>
            <a:r>
              <a:rPr lang="zh-CN" altLang="en-US" sz="2000" dirty="0"/>
              <a:t>世纪</a:t>
            </a:r>
            <a:r>
              <a:rPr lang="en-US" altLang="zh-CN" sz="2000" dirty="0"/>
              <a:t>90</a:t>
            </a:r>
            <a:r>
              <a:rPr lang="zh-CN" altLang="en-US" sz="2000" dirty="0"/>
              <a:t>年代初</a:t>
            </a:r>
            <a:r>
              <a:rPr lang="en-US" altLang="zh-CN" sz="2000" dirty="0"/>
              <a:t>Python</a:t>
            </a:r>
            <a:r>
              <a:rPr lang="zh-CN" altLang="en-US" sz="2000" dirty="0"/>
              <a:t>语言诞生至今，它</a:t>
            </a:r>
            <a:r>
              <a:rPr lang="zh-CN" altLang="en-US" sz="2000" dirty="0" smtClean="0"/>
              <a:t>已逐渐</a:t>
            </a:r>
            <a:r>
              <a:rPr lang="zh-CN" altLang="en-US" sz="2000" dirty="0"/>
              <a:t>被</a:t>
            </a:r>
            <a:r>
              <a:rPr lang="zh-CN" altLang="en-US" sz="2000" dirty="0" smtClean="0"/>
              <a:t>广泛应用</a:t>
            </a:r>
            <a:r>
              <a:rPr lang="zh-CN" altLang="en-US" sz="2000" dirty="0"/>
              <a:t>于系统管理任务的处理和</a:t>
            </a:r>
            <a:r>
              <a:rPr lang="en-US" altLang="zh-CN" sz="2000" dirty="0"/>
              <a:t>Web</a:t>
            </a:r>
            <a:r>
              <a:rPr lang="zh-CN" altLang="en-US" sz="2000" dirty="0"/>
              <a:t>编程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2000" dirty="0" smtClean="0"/>
              <a:t>      由于</a:t>
            </a:r>
            <a:r>
              <a:rPr lang="en-US" altLang="zh-CN" sz="2000" dirty="0"/>
              <a:t>Python</a:t>
            </a:r>
            <a:r>
              <a:rPr lang="zh-CN" altLang="en-US" sz="2000" dirty="0"/>
              <a:t>语言的</a:t>
            </a:r>
            <a:r>
              <a:rPr lang="zh-CN" altLang="en-US" sz="2000" b="1" dirty="0">
                <a:solidFill>
                  <a:srgbClr val="FF0000"/>
                </a:solidFill>
              </a:rPr>
              <a:t>简洁性</a:t>
            </a:r>
            <a:r>
              <a:rPr lang="zh-CN" altLang="en-US" sz="2000" dirty="0"/>
              <a:t>、</a:t>
            </a:r>
            <a:r>
              <a:rPr lang="zh-CN" altLang="en-US" sz="2000" b="1" dirty="0">
                <a:solidFill>
                  <a:srgbClr val="FF0000"/>
                </a:solidFill>
              </a:rPr>
              <a:t>易读性</a:t>
            </a:r>
            <a:r>
              <a:rPr lang="zh-CN" altLang="en-US" sz="2000" dirty="0"/>
              <a:t>以及</a:t>
            </a:r>
            <a:r>
              <a:rPr lang="zh-CN" altLang="en-US" sz="2000" b="1" dirty="0">
                <a:solidFill>
                  <a:srgbClr val="FF0000"/>
                </a:solidFill>
              </a:rPr>
              <a:t>可扩展性</a:t>
            </a:r>
            <a:r>
              <a:rPr lang="zh-CN" altLang="en-US" sz="2000" dirty="0"/>
              <a:t>，在国外用</a:t>
            </a:r>
            <a:r>
              <a:rPr lang="en-US" altLang="zh-CN" sz="2000" dirty="0"/>
              <a:t>Python</a:t>
            </a:r>
            <a:r>
              <a:rPr lang="zh-CN" altLang="en-US" sz="2000" dirty="0"/>
              <a:t>做</a:t>
            </a:r>
            <a:r>
              <a:rPr lang="zh-CN" altLang="en-US" sz="2000" b="1" dirty="0">
                <a:solidFill>
                  <a:srgbClr val="F23C00"/>
                </a:solidFill>
              </a:rPr>
              <a:t>科学计算</a:t>
            </a:r>
            <a:r>
              <a:rPr lang="zh-CN" altLang="en-US" sz="2000" dirty="0"/>
              <a:t>的研究机构日益增多，一些知名大学已经采用</a:t>
            </a:r>
            <a:r>
              <a:rPr lang="en-US" altLang="zh-CN" sz="2000" dirty="0"/>
              <a:t>Python</a:t>
            </a:r>
            <a:r>
              <a:rPr lang="zh-CN" altLang="en-US" sz="2000" dirty="0"/>
              <a:t>来教授程序设计课程。众多开源的科学计算软件包都提供了</a:t>
            </a:r>
            <a:r>
              <a:rPr lang="en-US" altLang="zh-CN" sz="2000" dirty="0"/>
              <a:t>Python</a:t>
            </a:r>
            <a:r>
              <a:rPr lang="zh-CN" altLang="en-US" sz="2000" dirty="0"/>
              <a:t>的调用接口，因此</a:t>
            </a:r>
            <a:r>
              <a:rPr lang="en-US" altLang="zh-CN" sz="2000" dirty="0"/>
              <a:t>Python</a:t>
            </a:r>
            <a:r>
              <a:rPr lang="zh-CN" altLang="en-US" sz="2000" dirty="0"/>
              <a:t>语言及其众多的扩展库所构成的开发环境十分适合</a:t>
            </a:r>
            <a:r>
              <a:rPr lang="zh-CN" altLang="en-US" sz="2000" b="1" dirty="0">
                <a:solidFill>
                  <a:srgbClr val="F23C00"/>
                </a:solidFill>
              </a:rPr>
              <a:t>工程技术</a:t>
            </a:r>
            <a:r>
              <a:rPr lang="zh-CN" altLang="en-US" sz="2000" dirty="0"/>
              <a:t>、</a:t>
            </a:r>
            <a:r>
              <a:rPr lang="zh-CN" altLang="en-US" sz="2000" b="1" dirty="0">
                <a:solidFill>
                  <a:srgbClr val="F23C00"/>
                </a:solidFill>
              </a:rPr>
              <a:t>科研人员</a:t>
            </a:r>
            <a:r>
              <a:rPr lang="zh-CN" altLang="en-US" sz="2000" dirty="0"/>
              <a:t>处理实验数据、制作图表，甚至开发科学计算应用程序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38800"/>
            <a:ext cx="2260414" cy="1219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 smtClean="0"/>
              <a:t>01</a:t>
            </a:r>
            <a:r>
              <a:rPr kumimoji="1" lang="zh-CN" altLang="en-US" dirty="0" smtClean="0"/>
              <a:t> </a:t>
            </a:r>
            <a:r>
              <a:rPr kumimoji="1" lang="en-US" altLang="zh-CN" dirty="0"/>
              <a:t>Python</a:t>
            </a:r>
            <a:r>
              <a:rPr kumimoji="1" lang="zh-CN" altLang="en-US" dirty="0"/>
              <a:t>简介</a:t>
            </a:r>
            <a:endParaRPr kumimoji="1" lang="zh-CN" altLang="en-US" dirty="0"/>
          </a:p>
        </p:txBody>
      </p:sp>
      <p:sp>
        <p:nvSpPr>
          <p:cNvPr id="3" name="矩形 2"/>
          <p:cNvSpPr/>
          <p:nvPr/>
        </p:nvSpPr>
        <p:spPr>
          <a:xfrm flipV="1">
            <a:off x="9220201" y="1780609"/>
            <a:ext cx="1083168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605697" y="1043156"/>
            <a:ext cx="2913683" cy="6524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2800" b="1" dirty="0" smtClean="0">
                <a:solidFill>
                  <a:schemeClr val="accent1"/>
                </a:solidFill>
              </a:rPr>
              <a:t>Python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语言发展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2182763" y="2292008"/>
            <a:ext cx="8875762" cy="651029"/>
          </a:xfrm>
          <a:custGeom>
            <a:avLst/>
            <a:gdLst>
              <a:gd name="connsiteX0" fmla="*/ 0 w 4876800"/>
              <a:gd name="connsiteY0" fmla="*/ 89408 h 894080"/>
              <a:gd name="connsiteX1" fmla="*/ 89408 w 4876800"/>
              <a:gd name="connsiteY1" fmla="*/ 0 h 894080"/>
              <a:gd name="connsiteX2" fmla="*/ 4787392 w 4876800"/>
              <a:gd name="connsiteY2" fmla="*/ 0 h 894080"/>
              <a:gd name="connsiteX3" fmla="*/ 4876800 w 4876800"/>
              <a:gd name="connsiteY3" fmla="*/ 89408 h 894080"/>
              <a:gd name="connsiteX4" fmla="*/ 4876800 w 4876800"/>
              <a:gd name="connsiteY4" fmla="*/ 804672 h 894080"/>
              <a:gd name="connsiteX5" fmla="*/ 4787392 w 4876800"/>
              <a:gd name="connsiteY5" fmla="*/ 894080 h 894080"/>
              <a:gd name="connsiteX6" fmla="*/ 89408 w 4876800"/>
              <a:gd name="connsiteY6" fmla="*/ 894080 h 894080"/>
              <a:gd name="connsiteX7" fmla="*/ 0 w 4876800"/>
              <a:gd name="connsiteY7" fmla="*/ 804672 h 894080"/>
              <a:gd name="connsiteX8" fmla="*/ 0 w 4876800"/>
              <a:gd name="connsiteY8" fmla="*/ 89408 h 894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76800" h="894080">
                <a:moveTo>
                  <a:pt x="0" y="89408"/>
                </a:moveTo>
                <a:cubicBezTo>
                  <a:pt x="0" y="40029"/>
                  <a:pt x="40029" y="0"/>
                  <a:pt x="89408" y="0"/>
                </a:cubicBezTo>
                <a:lnTo>
                  <a:pt x="4787392" y="0"/>
                </a:lnTo>
                <a:cubicBezTo>
                  <a:pt x="4836771" y="0"/>
                  <a:pt x="4876800" y="40029"/>
                  <a:pt x="4876800" y="89408"/>
                </a:cubicBezTo>
                <a:lnTo>
                  <a:pt x="4876800" y="804672"/>
                </a:lnTo>
                <a:cubicBezTo>
                  <a:pt x="4876800" y="854051"/>
                  <a:pt x="4836771" y="894080"/>
                  <a:pt x="4787392" y="894080"/>
                </a:cubicBezTo>
                <a:lnTo>
                  <a:pt x="89408" y="894080"/>
                </a:lnTo>
                <a:cubicBezTo>
                  <a:pt x="40029" y="894080"/>
                  <a:pt x="0" y="854051"/>
                  <a:pt x="0" y="804672"/>
                </a:cubicBezTo>
                <a:lnTo>
                  <a:pt x="0" y="89408"/>
                </a:lnTo>
                <a:close/>
              </a:path>
            </a:pathLst>
          </a:custGeom>
          <a:solidFill>
            <a:srgbClr val="208DC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0957" tIns="90957" rIns="90000" bIns="90957" numCol="1" spcCol="1270" anchor="ctr" anchorCtr="0">
            <a:noAutofit/>
          </a:bodyPr>
          <a:lstStyle/>
          <a:p>
            <a:pPr lvl="0" algn="l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2000" b="1" kern="1200" dirty="0" smtClean="0">
                <a:latin typeface="+mn-ea"/>
              </a:rPr>
              <a:t>1989</a:t>
            </a:r>
            <a:r>
              <a:rPr lang="zh-CN" altLang="en-US" sz="2000" b="1" kern="1200" dirty="0" smtClean="0">
                <a:latin typeface="+mn-ea"/>
              </a:rPr>
              <a:t>年圣诞节：荷兰数学家、计算机学家</a:t>
            </a:r>
            <a:r>
              <a:rPr lang="en-US" altLang="zh-CN" sz="2000" b="1" kern="1200" dirty="0" smtClean="0">
                <a:latin typeface="+mn-ea"/>
              </a:rPr>
              <a:t>Guido von Rossum</a:t>
            </a:r>
            <a:r>
              <a:rPr lang="zh-CN" altLang="en-US" sz="2000" b="1" kern="1200" dirty="0" smtClean="0">
                <a:latin typeface="+mn-ea"/>
              </a:rPr>
              <a:t>发明</a:t>
            </a:r>
            <a:r>
              <a:rPr lang="en-US" altLang="zh-CN" sz="2000" b="1" kern="1200" dirty="0" smtClean="0">
                <a:latin typeface="+mn-ea"/>
              </a:rPr>
              <a:t>Python</a:t>
            </a:r>
            <a:endParaRPr lang="zh-CN" altLang="en-US" sz="2000" b="1" kern="1200" dirty="0">
              <a:latin typeface="+mn-ea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2666238" y="3493248"/>
            <a:ext cx="8077961" cy="651029"/>
          </a:xfrm>
          <a:custGeom>
            <a:avLst/>
            <a:gdLst>
              <a:gd name="connsiteX0" fmla="*/ 0 w 5107521"/>
              <a:gd name="connsiteY0" fmla="*/ 89408 h 894080"/>
              <a:gd name="connsiteX1" fmla="*/ 89408 w 5107521"/>
              <a:gd name="connsiteY1" fmla="*/ 0 h 894080"/>
              <a:gd name="connsiteX2" fmla="*/ 5018113 w 5107521"/>
              <a:gd name="connsiteY2" fmla="*/ 0 h 894080"/>
              <a:gd name="connsiteX3" fmla="*/ 5107521 w 5107521"/>
              <a:gd name="connsiteY3" fmla="*/ 89408 h 894080"/>
              <a:gd name="connsiteX4" fmla="*/ 5107521 w 5107521"/>
              <a:gd name="connsiteY4" fmla="*/ 804672 h 894080"/>
              <a:gd name="connsiteX5" fmla="*/ 5018113 w 5107521"/>
              <a:gd name="connsiteY5" fmla="*/ 894080 h 894080"/>
              <a:gd name="connsiteX6" fmla="*/ 89408 w 5107521"/>
              <a:gd name="connsiteY6" fmla="*/ 894080 h 894080"/>
              <a:gd name="connsiteX7" fmla="*/ 0 w 5107521"/>
              <a:gd name="connsiteY7" fmla="*/ 804672 h 894080"/>
              <a:gd name="connsiteX8" fmla="*/ 0 w 5107521"/>
              <a:gd name="connsiteY8" fmla="*/ 89408 h 894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07521" h="894080">
                <a:moveTo>
                  <a:pt x="0" y="89408"/>
                </a:moveTo>
                <a:cubicBezTo>
                  <a:pt x="0" y="40029"/>
                  <a:pt x="40029" y="0"/>
                  <a:pt x="89408" y="0"/>
                </a:cubicBezTo>
                <a:lnTo>
                  <a:pt x="5018113" y="0"/>
                </a:lnTo>
                <a:cubicBezTo>
                  <a:pt x="5067492" y="0"/>
                  <a:pt x="5107521" y="40029"/>
                  <a:pt x="5107521" y="89408"/>
                </a:cubicBezTo>
                <a:lnTo>
                  <a:pt x="5107521" y="804672"/>
                </a:lnTo>
                <a:cubicBezTo>
                  <a:pt x="5107521" y="854051"/>
                  <a:pt x="5067492" y="894080"/>
                  <a:pt x="5018113" y="894080"/>
                </a:cubicBezTo>
                <a:lnTo>
                  <a:pt x="89408" y="894080"/>
                </a:lnTo>
                <a:cubicBezTo>
                  <a:pt x="40029" y="894080"/>
                  <a:pt x="0" y="854051"/>
                  <a:pt x="0" y="804672"/>
                </a:cubicBezTo>
                <a:lnTo>
                  <a:pt x="0" y="89408"/>
                </a:lnTo>
                <a:close/>
              </a:path>
            </a:pathLst>
          </a:custGeom>
          <a:solidFill>
            <a:srgbClr val="208DC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0957" tIns="90957" rIns="90000" bIns="90957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2000" b="1" kern="1200" dirty="0" smtClean="0">
                <a:latin typeface="+mn-ea"/>
              </a:rPr>
              <a:t>1991</a:t>
            </a:r>
            <a:r>
              <a:rPr lang="zh-CN" altLang="en-US" sz="2000" b="1" kern="1200" dirty="0" smtClean="0">
                <a:latin typeface="+mn-ea"/>
              </a:rPr>
              <a:t>年：</a:t>
            </a:r>
            <a:r>
              <a:rPr lang="en-US" altLang="zh-CN" sz="2000" b="1" kern="1200" dirty="0" smtClean="0">
                <a:latin typeface="+mn-ea"/>
              </a:rPr>
              <a:t>Python</a:t>
            </a:r>
            <a:r>
              <a:rPr lang="zh-CN" altLang="en-US" sz="2000" b="1" kern="1200" dirty="0" smtClean="0">
                <a:latin typeface="+mn-ea"/>
              </a:rPr>
              <a:t>第一个公开发行版问世</a:t>
            </a:r>
            <a:endParaRPr lang="zh-CN" altLang="en-US" sz="2000" b="1" kern="1200" dirty="0">
              <a:latin typeface="+mn-ea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3248025" y="4720165"/>
            <a:ext cx="7124700" cy="636571"/>
          </a:xfrm>
          <a:custGeom>
            <a:avLst/>
            <a:gdLst>
              <a:gd name="connsiteX0" fmla="*/ 0 w 4876800"/>
              <a:gd name="connsiteY0" fmla="*/ 89408 h 894080"/>
              <a:gd name="connsiteX1" fmla="*/ 89408 w 4876800"/>
              <a:gd name="connsiteY1" fmla="*/ 0 h 894080"/>
              <a:gd name="connsiteX2" fmla="*/ 4787392 w 4876800"/>
              <a:gd name="connsiteY2" fmla="*/ 0 h 894080"/>
              <a:gd name="connsiteX3" fmla="*/ 4876800 w 4876800"/>
              <a:gd name="connsiteY3" fmla="*/ 89408 h 894080"/>
              <a:gd name="connsiteX4" fmla="*/ 4876800 w 4876800"/>
              <a:gd name="connsiteY4" fmla="*/ 804672 h 894080"/>
              <a:gd name="connsiteX5" fmla="*/ 4787392 w 4876800"/>
              <a:gd name="connsiteY5" fmla="*/ 894080 h 894080"/>
              <a:gd name="connsiteX6" fmla="*/ 89408 w 4876800"/>
              <a:gd name="connsiteY6" fmla="*/ 894080 h 894080"/>
              <a:gd name="connsiteX7" fmla="*/ 0 w 4876800"/>
              <a:gd name="connsiteY7" fmla="*/ 804672 h 894080"/>
              <a:gd name="connsiteX8" fmla="*/ 0 w 4876800"/>
              <a:gd name="connsiteY8" fmla="*/ 89408 h 894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76800" h="894080">
                <a:moveTo>
                  <a:pt x="0" y="89408"/>
                </a:moveTo>
                <a:cubicBezTo>
                  <a:pt x="0" y="40029"/>
                  <a:pt x="40029" y="0"/>
                  <a:pt x="89408" y="0"/>
                </a:cubicBezTo>
                <a:lnTo>
                  <a:pt x="4787392" y="0"/>
                </a:lnTo>
                <a:cubicBezTo>
                  <a:pt x="4836771" y="0"/>
                  <a:pt x="4876800" y="40029"/>
                  <a:pt x="4876800" y="89408"/>
                </a:cubicBezTo>
                <a:lnTo>
                  <a:pt x="4876800" y="804672"/>
                </a:lnTo>
                <a:cubicBezTo>
                  <a:pt x="4876800" y="854051"/>
                  <a:pt x="4836771" y="894080"/>
                  <a:pt x="4787392" y="894080"/>
                </a:cubicBezTo>
                <a:lnTo>
                  <a:pt x="89408" y="894080"/>
                </a:lnTo>
                <a:cubicBezTo>
                  <a:pt x="40029" y="894080"/>
                  <a:pt x="0" y="854051"/>
                  <a:pt x="0" y="804672"/>
                </a:cubicBezTo>
                <a:lnTo>
                  <a:pt x="0" y="89408"/>
                </a:lnTo>
                <a:close/>
              </a:path>
            </a:pathLst>
          </a:custGeom>
          <a:solidFill>
            <a:srgbClr val="2190C5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0957" tIns="90957" rIns="90000" bIns="90957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2000" b="1" kern="1200" dirty="0" smtClean="0">
                <a:latin typeface="+mn-ea"/>
              </a:rPr>
              <a:t>2000</a:t>
            </a:r>
            <a:r>
              <a:rPr lang="zh-CN" altLang="en-US" sz="2000" b="1" kern="1200" dirty="0" smtClean="0">
                <a:latin typeface="+mn-ea"/>
              </a:rPr>
              <a:t>年</a:t>
            </a:r>
            <a:r>
              <a:rPr lang="en-US" altLang="zh-CN" sz="2000" b="1" kern="1200" dirty="0" smtClean="0">
                <a:latin typeface="+mn-ea"/>
              </a:rPr>
              <a:t>10</a:t>
            </a:r>
            <a:r>
              <a:rPr lang="zh-CN" altLang="en-US" sz="2000" b="1" kern="1200" dirty="0" smtClean="0">
                <a:latin typeface="+mn-ea"/>
              </a:rPr>
              <a:t>月：</a:t>
            </a:r>
            <a:r>
              <a:rPr lang="en-US" altLang="zh-CN" sz="2000" b="1" kern="1200" dirty="0" smtClean="0">
                <a:latin typeface="+mn-ea"/>
              </a:rPr>
              <a:t>Python2.0</a:t>
            </a:r>
            <a:r>
              <a:rPr lang="zh-CN" altLang="en-US" sz="2000" b="1" kern="1200" dirty="0" smtClean="0">
                <a:latin typeface="+mn-ea"/>
              </a:rPr>
              <a:t>版本发行</a:t>
            </a:r>
            <a:endParaRPr lang="zh-CN" altLang="en-US" sz="2000" b="1" kern="1200" dirty="0">
              <a:latin typeface="+mn-ea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3848100" y="5882563"/>
            <a:ext cx="5924550" cy="614265"/>
          </a:xfrm>
          <a:custGeom>
            <a:avLst/>
            <a:gdLst>
              <a:gd name="connsiteX0" fmla="*/ 0 w 4876800"/>
              <a:gd name="connsiteY0" fmla="*/ 89408 h 894080"/>
              <a:gd name="connsiteX1" fmla="*/ 89408 w 4876800"/>
              <a:gd name="connsiteY1" fmla="*/ 0 h 894080"/>
              <a:gd name="connsiteX2" fmla="*/ 4787392 w 4876800"/>
              <a:gd name="connsiteY2" fmla="*/ 0 h 894080"/>
              <a:gd name="connsiteX3" fmla="*/ 4876800 w 4876800"/>
              <a:gd name="connsiteY3" fmla="*/ 89408 h 894080"/>
              <a:gd name="connsiteX4" fmla="*/ 4876800 w 4876800"/>
              <a:gd name="connsiteY4" fmla="*/ 804672 h 894080"/>
              <a:gd name="connsiteX5" fmla="*/ 4787392 w 4876800"/>
              <a:gd name="connsiteY5" fmla="*/ 894080 h 894080"/>
              <a:gd name="connsiteX6" fmla="*/ 89408 w 4876800"/>
              <a:gd name="connsiteY6" fmla="*/ 894080 h 894080"/>
              <a:gd name="connsiteX7" fmla="*/ 0 w 4876800"/>
              <a:gd name="connsiteY7" fmla="*/ 804672 h 894080"/>
              <a:gd name="connsiteX8" fmla="*/ 0 w 4876800"/>
              <a:gd name="connsiteY8" fmla="*/ 89408 h 894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76800" h="894080">
                <a:moveTo>
                  <a:pt x="0" y="89408"/>
                </a:moveTo>
                <a:cubicBezTo>
                  <a:pt x="0" y="40029"/>
                  <a:pt x="40029" y="0"/>
                  <a:pt x="89408" y="0"/>
                </a:cubicBezTo>
                <a:lnTo>
                  <a:pt x="4787392" y="0"/>
                </a:lnTo>
                <a:cubicBezTo>
                  <a:pt x="4836771" y="0"/>
                  <a:pt x="4876800" y="40029"/>
                  <a:pt x="4876800" y="89408"/>
                </a:cubicBezTo>
                <a:lnTo>
                  <a:pt x="4876800" y="804672"/>
                </a:lnTo>
                <a:cubicBezTo>
                  <a:pt x="4876800" y="854051"/>
                  <a:pt x="4836771" y="894080"/>
                  <a:pt x="4787392" y="894080"/>
                </a:cubicBezTo>
                <a:lnTo>
                  <a:pt x="89408" y="894080"/>
                </a:lnTo>
                <a:cubicBezTo>
                  <a:pt x="40029" y="894080"/>
                  <a:pt x="0" y="854051"/>
                  <a:pt x="0" y="804672"/>
                </a:cubicBezTo>
                <a:lnTo>
                  <a:pt x="0" y="89408"/>
                </a:lnTo>
                <a:close/>
              </a:path>
            </a:pathLst>
          </a:custGeom>
          <a:solidFill>
            <a:srgbClr val="208FC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0957" tIns="90957" rIns="90000" bIns="90957" numCol="1" spcCol="1270" anchor="ctr" anchorCtr="0">
            <a:noAutofit/>
          </a:bodyPr>
          <a:lstStyle/>
          <a:p>
            <a:pPr lvl="0" algn="ctr" defTabSz="755650">
              <a:spcBef>
                <a:spcPct val="0"/>
              </a:spcBef>
              <a:spcAft>
                <a:spcPts val="600"/>
              </a:spcAft>
            </a:pPr>
            <a:r>
              <a:rPr lang="en-US" altLang="zh-CN" sz="2000" b="1" kern="1200" dirty="0" smtClean="0">
                <a:latin typeface="+mn-ea"/>
              </a:rPr>
              <a:t>2008</a:t>
            </a:r>
            <a:r>
              <a:rPr lang="zh-CN" altLang="en-US" sz="2000" b="1" kern="1200" dirty="0" smtClean="0">
                <a:latin typeface="+mn-ea"/>
              </a:rPr>
              <a:t>年</a:t>
            </a:r>
            <a:r>
              <a:rPr lang="en-US" altLang="zh-CN" sz="2000" b="1" kern="1200" dirty="0" smtClean="0">
                <a:latin typeface="+mn-ea"/>
              </a:rPr>
              <a:t>12</a:t>
            </a:r>
            <a:r>
              <a:rPr lang="zh-CN" altLang="en-US" sz="2000" b="1" kern="1200" dirty="0" smtClean="0">
                <a:latin typeface="+mn-ea"/>
              </a:rPr>
              <a:t>月：</a:t>
            </a:r>
            <a:r>
              <a:rPr lang="en-US" altLang="zh-CN" sz="2000" b="1" kern="1200" dirty="0" smtClean="0">
                <a:latin typeface="+mn-ea"/>
              </a:rPr>
              <a:t>Python3.0</a:t>
            </a:r>
            <a:r>
              <a:rPr lang="zh-CN" altLang="en-US" sz="2000" b="1" kern="1200" dirty="0" smtClean="0">
                <a:latin typeface="+mn-ea"/>
              </a:rPr>
              <a:t>版本发行</a:t>
            </a:r>
            <a:endParaRPr lang="zh-CN" altLang="en-US" sz="2000" b="1" kern="1200" dirty="0">
              <a:latin typeface="+mn-ea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6414643" y="2953110"/>
            <a:ext cx="581152" cy="540138"/>
          </a:xfrm>
          <a:custGeom>
            <a:avLst/>
            <a:gdLst>
              <a:gd name="connsiteX0" fmla="*/ 0 w 581152"/>
              <a:gd name="connsiteY0" fmla="*/ 319634 h 581152"/>
              <a:gd name="connsiteX1" fmla="*/ 130759 w 581152"/>
              <a:gd name="connsiteY1" fmla="*/ 319634 h 581152"/>
              <a:gd name="connsiteX2" fmla="*/ 130759 w 581152"/>
              <a:gd name="connsiteY2" fmla="*/ 0 h 581152"/>
              <a:gd name="connsiteX3" fmla="*/ 450393 w 581152"/>
              <a:gd name="connsiteY3" fmla="*/ 0 h 581152"/>
              <a:gd name="connsiteX4" fmla="*/ 450393 w 581152"/>
              <a:gd name="connsiteY4" fmla="*/ 319634 h 581152"/>
              <a:gd name="connsiteX5" fmla="*/ 581152 w 581152"/>
              <a:gd name="connsiteY5" fmla="*/ 319634 h 581152"/>
              <a:gd name="connsiteX6" fmla="*/ 290576 w 581152"/>
              <a:gd name="connsiteY6" fmla="*/ 581152 h 581152"/>
              <a:gd name="connsiteX7" fmla="*/ 0 w 581152"/>
              <a:gd name="connsiteY7" fmla="*/ 319634 h 581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1152" h="581152">
                <a:moveTo>
                  <a:pt x="0" y="319634"/>
                </a:moveTo>
                <a:lnTo>
                  <a:pt x="130759" y="319634"/>
                </a:lnTo>
                <a:lnTo>
                  <a:pt x="130759" y="0"/>
                </a:lnTo>
                <a:lnTo>
                  <a:pt x="450393" y="0"/>
                </a:lnTo>
                <a:lnTo>
                  <a:pt x="450393" y="319634"/>
                </a:lnTo>
                <a:lnTo>
                  <a:pt x="581152" y="319634"/>
                </a:lnTo>
                <a:lnTo>
                  <a:pt x="290576" y="581152"/>
                </a:lnTo>
                <a:lnTo>
                  <a:pt x="0" y="31963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4889" tIns="24130" rIns="154889" bIns="167965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900" kern="1200"/>
          </a:p>
        </p:txBody>
      </p:sp>
      <p:sp>
        <p:nvSpPr>
          <p:cNvPr id="17" name="任意多边形 16"/>
          <p:cNvSpPr/>
          <p:nvPr/>
        </p:nvSpPr>
        <p:spPr>
          <a:xfrm>
            <a:off x="6447663" y="4137962"/>
            <a:ext cx="581152" cy="540138"/>
          </a:xfrm>
          <a:custGeom>
            <a:avLst/>
            <a:gdLst>
              <a:gd name="connsiteX0" fmla="*/ 0 w 581152"/>
              <a:gd name="connsiteY0" fmla="*/ 319634 h 581152"/>
              <a:gd name="connsiteX1" fmla="*/ 130759 w 581152"/>
              <a:gd name="connsiteY1" fmla="*/ 319634 h 581152"/>
              <a:gd name="connsiteX2" fmla="*/ 130759 w 581152"/>
              <a:gd name="connsiteY2" fmla="*/ 0 h 581152"/>
              <a:gd name="connsiteX3" fmla="*/ 450393 w 581152"/>
              <a:gd name="connsiteY3" fmla="*/ 0 h 581152"/>
              <a:gd name="connsiteX4" fmla="*/ 450393 w 581152"/>
              <a:gd name="connsiteY4" fmla="*/ 319634 h 581152"/>
              <a:gd name="connsiteX5" fmla="*/ 581152 w 581152"/>
              <a:gd name="connsiteY5" fmla="*/ 319634 h 581152"/>
              <a:gd name="connsiteX6" fmla="*/ 290576 w 581152"/>
              <a:gd name="connsiteY6" fmla="*/ 581152 h 581152"/>
              <a:gd name="connsiteX7" fmla="*/ 0 w 581152"/>
              <a:gd name="connsiteY7" fmla="*/ 319634 h 581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1152" h="581152">
                <a:moveTo>
                  <a:pt x="0" y="319634"/>
                </a:moveTo>
                <a:lnTo>
                  <a:pt x="130759" y="319634"/>
                </a:lnTo>
                <a:lnTo>
                  <a:pt x="130759" y="0"/>
                </a:lnTo>
                <a:lnTo>
                  <a:pt x="450393" y="0"/>
                </a:lnTo>
                <a:lnTo>
                  <a:pt x="450393" y="319634"/>
                </a:lnTo>
                <a:lnTo>
                  <a:pt x="581152" y="319634"/>
                </a:lnTo>
                <a:lnTo>
                  <a:pt x="290576" y="581152"/>
                </a:lnTo>
                <a:lnTo>
                  <a:pt x="0" y="31963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4889" tIns="24130" rIns="154889" bIns="167965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900" kern="1200"/>
          </a:p>
        </p:txBody>
      </p:sp>
      <p:sp>
        <p:nvSpPr>
          <p:cNvPr id="18" name="任意多边形 17"/>
          <p:cNvSpPr/>
          <p:nvPr/>
        </p:nvSpPr>
        <p:spPr>
          <a:xfrm>
            <a:off x="6519799" y="5332517"/>
            <a:ext cx="581152" cy="540138"/>
          </a:xfrm>
          <a:custGeom>
            <a:avLst/>
            <a:gdLst>
              <a:gd name="connsiteX0" fmla="*/ 0 w 581152"/>
              <a:gd name="connsiteY0" fmla="*/ 319634 h 581152"/>
              <a:gd name="connsiteX1" fmla="*/ 130759 w 581152"/>
              <a:gd name="connsiteY1" fmla="*/ 319634 h 581152"/>
              <a:gd name="connsiteX2" fmla="*/ 130759 w 581152"/>
              <a:gd name="connsiteY2" fmla="*/ 0 h 581152"/>
              <a:gd name="connsiteX3" fmla="*/ 450393 w 581152"/>
              <a:gd name="connsiteY3" fmla="*/ 0 h 581152"/>
              <a:gd name="connsiteX4" fmla="*/ 450393 w 581152"/>
              <a:gd name="connsiteY4" fmla="*/ 319634 h 581152"/>
              <a:gd name="connsiteX5" fmla="*/ 581152 w 581152"/>
              <a:gd name="connsiteY5" fmla="*/ 319634 h 581152"/>
              <a:gd name="connsiteX6" fmla="*/ 290576 w 581152"/>
              <a:gd name="connsiteY6" fmla="*/ 581152 h 581152"/>
              <a:gd name="connsiteX7" fmla="*/ 0 w 581152"/>
              <a:gd name="connsiteY7" fmla="*/ 319634 h 581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1152" h="581152">
                <a:moveTo>
                  <a:pt x="0" y="319634"/>
                </a:moveTo>
                <a:lnTo>
                  <a:pt x="130759" y="319634"/>
                </a:lnTo>
                <a:lnTo>
                  <a:pt x="130759" y="0"/>
                </a:lnTo>
                <a:lnTo>
                  <a:pt x="450393" y="0"/>
                </a:lnTo>
                <a:lnTo>
                  <a:pt x="450393" y="319634"/>
                </a:lnTo>
                <a:lnTo>
                  <a:pt x="581152" y="319634"/>
                </a:lnTo>
                <a:lnTo>
                  <a:pt x="290576" y="581152"/>
                </a:lnTo>
                <a:lnTo>
                  <a:pt x="0" y="31963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4889" tIns="24130" rIns="154889" bIns="167965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900" kern="1200"/>
          </a:p>
        </p:txBody>
      </p:sp>
      <p:sp>
        <p:nvSpPr>
          <p:cNvPr id="19" name="矩形 18"/>
          <p:cNvSpPr/>
          <p:nvPr/>
        </p:nvSpPr>
        <p:spPr>
          <a:xfrm>
            <a:off x="322289" y="6112400"/>
            <a:ext cx="336181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b="1" dirty="0" smtClean="0">
                <a:solidFill>
                  <a:srgbClr val="FF0000"/>
                </a:solidFill>
              </a:rPr>
              <a:t>Python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最新版本为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3.12.5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22289" y="4945786"/>
            <a:ext cx="28304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b="1" dirty="0" smtClean="0">
                <a:solidFill>
                  <a:srgbClr val="0000CC"/>
                </a:solidFill>
              </a:rPr>
              <a:t>Python2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和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Python3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差异较大，并且不兼容</a:t>
            </a:r>
            <a:endParaRPr lang="zh-CN" altLang="en-US" sz="20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7" grpId="0" animBg="1"/>
      <p:bldP spid="18" grpId="0" animBg="1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8089072" y="1649057"/>
            <a:ext cx="3735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编程语言历史排名（</a:t>
            </a:r>
            <a:r>
              <a:rPr lang="en-US" altLang="zh-CN" b="1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1985-2020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217944" y="6437490"/>
            <a:ext cx="446024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TIOBE 2024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8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月编程语言排行榜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TOP20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 flipV="1">
            <a:off x="10629901" y="925644"/>
            <a:ext cx="1083168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9088576" y="182821"/>
            <a:ext cx="2698175" cy="6524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编程语言排行榜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7155"/>
            <a:ext cx="6920865" cy="63207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160" y="2367280"/>
            <a:ext cx="7482840" cy="40354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499" y="2667000"/>
            <a:ext cx="9002889" cy="3771900"/>
          </a:xfrm>
          <a:prstGeom prst="rect">
            <a:avLst/>
          </a:prstGeom>
        </p:spPr>
      </p:pic>
      <p:sp>
        <p:nvSpPr>
          <p:cNvPr id="4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22289" y="258233"/>
            <a:ext cx="2801911" cy="721395"/>
          </a:xfrm>
        </p:spPr>
        <p:txBody>
          <a:bodyPr/>
          <a:lstStyle/>
          <a:p>
            <a:r>
              <a:rPr kumimoji="1" lang="en-US" altLang="zh-CN" dirty="0" smtClean="0"/>
              <a:t>01</a:t>
            </a:r>
            <a:r>
              <a:rPr kumimoji="1" lang="zh-CN" altLang="en-US" dirty="0" smtClean="0"/>
              <a:t> </a:t>
            </a:r>
            <a:r>
              <a:rPr kumimoji="1" lang="en-US" altLang="zh-CN" dirty="0"/>
              <a:t>Python</a:t>
            </a:r>
            <a:r>
              <a:rPr kumimoji="1" lang="zh-CN" altLang="en-US" dirty="0"/>
              <a:t>简介</a:t>
            </a:r>
            <a:endParaRPr kumimoji="1" lang="zh-CN" altLang="en-US" dirty="0"/>
          </a:p>
        </p:txBody>
      </p:sp>
      <p:sp>
        <p:nvSpPr>
          <p:cNvPr id="5" name="矩形 4"/>
          <p:cNvSpPr/>
          <p:nvPr/>
        </p:nvSpPr>
        <p:spPr>
          <a:xfrm flipV="1">
            <a:off x="5334034" y="2047469"/>
            <a:ext cx="2771741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282172" y="1349265"/>
            <a:ext cx="2913683" cy="6524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2800" b="1" dirty="0" smtClean="0">
                <a:solidFill>
                  <a:schemeClr val="accent1"/>
                </a:solidFill>
              </a:rPr>
              <a:t>Python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应用场景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 smtClean="0"/>
              <a:t>01</a:t>
            </a:r>
            <a:r>
              <a:rPr kumimoji="1" lang="zh-CN" altLang="en-US" dirty="0" smtClean="0"/>
              <a:t> </a:t>
            </a:r>
            <a:r>
              <a:rPr kumimoji="1" lang="en-US" altLang="zh-CN" dirty="0"/>
              <a:t>Python</a:t>
            </a:r>
            <a:r>
              <a:rPr kumimoji="1" lang="zh-CN" altLang="en-US" dirty="0"/>
              <a:t>简介</a:t>
            </a:r>
            <a:endParaRPr kumimoji="1" lang="zh-CN" altLang="en-US" dirty="0"/>
          </a:p>
        </p:txBody>
      </p:sp>
      <p:sp>
        <p:nvSpPr>
          <p:cNvPr id="3" name="矩形 2"/>
          <p:cNvSpPr/>
          <p:nvPr/>
        </p:nvSpPr>
        <p:spPr>
          <a:xfrm flipV="1">
            <a:off x="5676934" y="2149069"/>
            <a:ext cx="2771741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625072" y="1450865"/>
            <a:ext cx="2913683" cy="6524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2800" b="1" dirty="0" smtClean="0">
                <a:solidFill>
                  <a:schemeClr val="accent1"/>
                </a:solidFill>
              </a:rPr>
              <a:t>Python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主要特点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091915" y="2937767"/>
            <a:ext cx="9667408" cy="3169411"/>
            <a:chOff x="2091915" y="3052067"/>
            <a:chExt cx="9667408" cy="3169411"/>
          </a:xfrm>
        </p:grpSpPr>
        <p:sp>
          <p:nvSpPr>
            <p:cNvPr id="8" name="任意多边形 7"/>
            <p:cNvSpPr/>
            <p:nvPr/>
          </p:nvSpPr>
          <p:spPr>
            <a:xfrm>
              <a:off x="2091915" y="3052067"/>
              <a:ext cx="1763529" cy="1274326"/>
            </a:xfrm>
            <a:custGeom>
              <a:avLst/>
              <a:gdLst>
                <a:gd name="connsiteX0" fmla="*/ 0 w 2123876"/>
                <a:gd name="connsiteY0" fmla="*/ 0 h 1274326"/>
                <a:gd name="connsiteX1" fmla="*/ 2123876 w 2123876"/>
                <a:gd name="connsiteY1" fmla="*/ 0 h 1274326"/>
                <a:gd name="connsiteX2" fmla="*/ 2123876 w 2123876"/>
                <a:gd name="connsiteY2" fmla="*/ 1274326 h 1274326"/>
                <a:gd name="connsiteX3" fmla="*/ 0 w 2123876"/>
                <a:gd name="connsiteY3" fmla="*/ 1274326 h 1274326"/>
                <a:gd name="connsiteX4" fmla="*/ 0 w 2123876"/>
                <a:gd name="connsiteY4" fmla="*/ 0 h 127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23876" h="1274326">
                  <a:moveTo>
                    <a:pt x="0" y="0"/>
                  </a:moveTo>
                  <a:lnTo>
                    <a:pt x="2123876" y="0"/>
                  </a:lnTo>
                  <a:lnTo>
                    <a:pt x="2123876" y="1274326"/>
                  </a:lnTo>
                  <a:lnTo>
                    <a:pt x="0" y="127432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0490" tIns="110490" rIns="110490" bIns="110490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b="1" kern="1200" dirty="0" smtClean="0"/>
                <a:t>简单易学</a:t>
              </a:r>
              <a:endParaRPr lang="zh-CN" altLang="en-US" sz="2400" b="1" kern="1200" dirty="0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4075859" y="3052067"/>
              <a:ext cx="1763529" cy="1274326"/>
            </a:xfrm>
            <a:custGeom>
              <a:avLst/>
              <a:gdLst>
                <a:gd name="connsiteX0" fmla="*/ 0 w 2123876"/>
                <a:gd name="connsiteY0" fmla="*/ 0 h 1274326"/>
                <a:gd name="connsiteX1" fmla="*/ 2123876 w 2123876"/>
                <a:gd name="connsiteY1" fmla="*/ 0 h 1274326"/>
                <a:gd name="connsiteX2" fmla="*/ 2123876 w 2123876"/>
                <a:gd name="connsiteY2" fmla="*/ 1274326 h 1274326"/>
                <a:gd name="connsiteX3" fmla="*/ 0 w 2123876"/>
                <a:gd name="connsiteY3" fmla="*/ 1274326 h 1274326"/>
                <a:gd name="connsiteX4" fmla="*/ 0 w 2123876"/>
                <a:gd name="connsiteY4" fmla="*/ 0 h 127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23876" h="1274326">
                  <a:moveTo>
                    <a:pt x="0" y="0"/>
                  </a:moveTo>
                  <a:lnTo>
                    <a:pt x="2123876" y="0"/>
                  </a:lnTo>
                  <a:lnTo>
                    <a:pt x="2123876" y="1274326"/>
                  </a:lnTo>
                  <a:lnTo>
                    <a:pt x="0" y="127432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70496"/>
                <a:satOff val="242"/>
                <a:lumOff val="-2405"/>
                <a:alphaOff val="0"/>
              </a:schemeClr>
            </a:fillRef>
            <a:effectRef idx="0">
              <a:schemeClr val="accent2">
                <a:hueOff val="-470496"/>
                <a:satOff val="242"/>
                <a:lumOff val="-240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0490" tIns="110490" rIns="110490" bIns="110490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b="1" dirty="0"/>
                <a:t>面向对象</a:t>
              </a:r>
              <a:endParaRPr lang="zh-CN" altLang="en-US" sz="2400" b="1" dirty="0"/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6059804" y="3052067"/>
              <a:ext cx="1763529" cy="1274326"/>
            </a:xfrm>
            <a:custGeom>
              <a:avLst/>
              <a:gdLst>
                <a:gd name="connsiteX0" fmla="*/ 0 w 2123876"/>
                <a:gd name="connsiteY0" fmla="*/ 0 h 1274326"/>
                <a:gd name="connsiteX1" fmla="*/ 2123876 w 2123876"/>
                <a:gd name="connsiteY1" fmla="*/ 0 h 1274326"/>
                <a:gd name="connsiteX2" fmla="*/ 2123876 w 2123876"/>
                <a:gd name="connsiteY2" fmla="*/ 1274326 h 1274326"/>
                <a:gd name="connsiteX3" fmla="*/ 0 w 2123876"/>
                <a:gd name="connsiteY3" fmla="*/ 1274326 h 1274326"/>
                <a:gd name="connsiteX4" fmla="*/ 0 w 2123876"/>
                <a:gd name="connsiteY4" fmla="*/ 0 h 127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23876" h="1274326">
                  <a:moveTo>
                    <a:pt x="0" y="0"/>
                  </a:moveTo>
                  <a:lnTo>
                    <a:pt x="2123876" y="0"/>
                  </a:lnTo>
                  <a:lnTo>
                    <a:pt x="2123876" y="1274326"/>
                  </a:lnTo>
                  <a:lnTo>
                    <a:pt x="0" y="127432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940991"/>
                <a:satOff val="485"/>
                <a:lumOff val="-4814"/>
                <a:alphaOff val="0"/>
              </a:schemeClr>
            </a:fillRef>
            <a:effectRef idx="0">
              <a:schemeClr val="accent2">
                <a:hueOff val="-940991"/>
                <a:satOff val="485"/>
                <a:lumOff val="-481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0490" tIns="110490" rIns="110490" bIns="110490" numCol="1" spcCol="1270" anchor="ctr" anchorCtr="0">
              <a:noAutofit/>
            </a:bodyPr>
            <a:lstStyle/>
            <a:p>
              <a:pPr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b="1" dirty="0"/>
                <a:t>解释性</a:t>
              </a:r>
              <a:endParaRPr lang="zh-CN" altLang="en-US" sz="2400" b="1" dirty="0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9995794" y="3052067"/>
              <a:ext cx="1763529" cy="1274326"/>
            </a:xfrm>
            <a:custGeom>
              <a:avLst/>
              <a:gdLst>
                <a:gd name="connsiteX0" fmla="*/ 0 w 2123876"/>
                <a:gd name="connsiteY0" fmla="*/ 0 h 1274326"/>
                <a:gd name="connsiteX1" fmla="*/ 2123876 w 2123876"/>
                <a:gd name="connsiteY1" fmla="*/ 0 h 1274326"/>
                <a:gd name="connsiteX2" fmla="*/ 2123876 w 2123876"/>
                <a:gd name="connsiteY2" fmla="*/ 1274326 h 1274326"/>
                <a:gd name="connsiteX3" fmla="*/ 0 w 2123876"/>
                <a:gd name="connsiteY3" fmla="*/ 1274326 h 1274326"/>
                <a:gd name="connsiteX4" fmla="*/ 0 w 2123876"/>
                <a:gd name="connsiteY4" fmla="*/ 0 h 127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23876" h="1274326">
                  <a:moveTo>
                    <a:pt x="0" y="0"/>
                  </a:moveTo>
                  <a:lnTo>
                    <a:pt x="2123876" y="0"/>
                  </a:lnTo>
                  <a:lnTo>
                    <a:pt x="2123876" y="1274326"/>
                  </a:lnTo>
                  <a:lnTo>
                    <a:pt x="0" y="127432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1411487"/>
                <a:satOff val="727"/>
                <a:lumOff val="-7223"/>
                <a:alphaOff val="0"/>
              </a:schemeClr>
            </a:fillRef>
            <a:effectRef idx="0">
              <a:schemeClr val="accent2">
                <a:hueOff val="-1411487"/>
                <a:satOff val="727"/>
                <a:lumOff val="-722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0490" tIns="110490" rIns="110490" bIns="110490" numCol="1" spcCol="1270" anchor="ctr" anchorCtr="0">
              <a:noAutofit/>
            </a:bodyPr>
            <a:lstStyle/>
            <a:p>
              <a:pPr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b="1" dirty="0"/>
                <a:t>免费开源</a:t>
              </a:r>
              <a:endParaRPr lang="zh-CN" altLang="en-US" sz="2400" b="1" dirty="0"/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2123815" y="4927627"/>
              <a:ext cx="1763529" cy="1274326"/>
            </a:xfrm>
            <a:custGeom>
              <a:avLst/>
              <a:gdLst>
                <a:gd name="connsiteX0" fmla="*/ 0 w 2123876"/>
                <a:gd name="connsiteY0" fmla="*/ 0 h 1274326"/>
                <a:gd name="connsiteX1" fmla="*/ 2123876 w 2123876"/>
                <a:gd name="connsiteY1" fmla="*/ 0 h 1274326"/>
                <a:gd name="connsiteX2" fmla="*/ 2123876 w 2123876"/>
                <a:gd name="connsiteY2" fmla="*/ 1274326 h 1274326"/>
                <a:gd name="connsiteX3" fmla="*/ 0 w 2123876"/>
                <a:gd name="connsiteY3" fmla="*/ 1274326 h 1274326"/>
                <a:gd name="connsiteX4" fmla="*/ 0 w 2123876"/>
                <a:gd name="connsiteY4" fmla="*/ 0 h 127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23876" h="1274326">
                  <a:moveTo>
                    <a:pt x="0" y="0"/>
                  </a:moveTo>
                  <a:lnTo>
                    <a:pt x="2123876" y="0"/>
                  </a:lnTo>
                  <a:lnTo>
                    <a:pt x="2123876" y="1274326"/>
                  </a:lnTo>
                  <a:lnTo>
                    <a:pt x="0" y="127432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1881983"/>
                <a:satOff val="969"/>
                <a:lumOff val="-9632"/>
                <a:alphaOff val="0"/>
              </a:schemeClr>
            </a:fillRef>
            <a:effectRef idx="0">
              <a:schemeClr val="accent2">
                <a:hueOff val="-1881983"/>
                <a:satOff val="969"/>
                <a:lumOff val="-963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0490" tIns="110490" rIns="110490" bIns="110490" numCol="1" spcCol="1270" anchor="ctr" anchorCtr="0">
              <a:noAutofit/>
            </a:bodyPr>
            <a:lstStyle/>
            <a:p>
              <a:pPr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b="1" dirty="0"/>
                <a:t>可移植性</a:t>
              </a:r>
              <a:endParaRPr lang="zh-CN" altLang="en-US" sz="2400" b="1" dirty="0"/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4091810" y="4947152"/>
              <a:ext cx="1763529" cy="1274326"/>
            </a:xfrm>
            <a:custGeom>
              <a:avLst/>
              <a:gdLst>
                <a:gd name="connsiteX0" fmla="*/ 0 w 2123876"/>
                <a:gd name="connsiteY0" fmla="*/ 0 h 1274326"/>
                <a:gd name="connsiteX1" fmla="*/ 2123876 w 2123876"/>
                <a:gd name="connsiteY1" fmla="*/ 0 h 1274326"/>
                <a:gd name="connsiteX2" fmla="*/ 2123876 w 2123876"/>
                <a:gd name="connsiteY2" fmla="*/ 1274326 h 1274326"/>
                <a:gd name="connsiteX3" fmla="*/ 0 w 2123876"/>
                <a:gd name="connsiteY3" fmla="*/ 1274326 h 1274326"/>
                <a:gd name="connsiteX4" fmla="*/ 0 w 2123876"/>
                <a:gd name="connsiteY4" fmla="*/ 0 h 127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23876" h="1274326">
                  <a:moveTo>
                    <a:pt x="0" y="0"/>
                  </a:moveTo>
                  <a:lnTo>
                    <a:pt x="2123876" y="0"/>
                  </a:lnTo>
                  <a:lnTo>
                    <a:pt x="2123876" y="1274326"/>
                  </a:lnTo>
                  <a:lnTo>
                    <a:pt x="0" y="127432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2352478"/>
                <a:satOff val="1211"/>
                <a:lumOff val="-12041"/>
                <a:alphaOff val="0"/>
              </a:schemeClr>
            </a:fillRef>
            <a:effectRef idx="0">
              <a:schemeClr val="accent2">
                <a:hueOff val="-2352478"/>
                <a:satOff val="1211"/>
                <a:lumOff val="-1204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0490" tIns="110490" rIns="110490" bIns="110490" numCol="1" spcCol="1270" anchor="ctr" anchorCtr="0">
              <a:noAutofit/>
            </a:bodyPr>
            <a:lstStyle/>
            <a:p>
              <a:pPr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b="1" dirty="0"/>
                <a:t>胶水语言</a:t>
              </a:r>
              <a:endParaRPr lang="zh-CN" altLang="en-US" sz="2400" b="1" dirty="0"/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8027798" y="4947152"/>
              <a:ext cx="1763529" cy="1274326"/>
            </a:xfrm>
            <a:custGeom>
              <a:avLst/>
              <a:gdLst>
                <a:gd name="connsiteX0" fmla="*/ 0 w 2123876"/>
                <a:gd name="connsiteY0" fmla="*/ 0 h 1274326"/>
                <a:gd name="connsiteX1" fmla="*/ 2123876 w 2123876"/>
                <a:gd name="connsiteY1" fmla="*/ 0 h 1274326"/>
                <a:gd name="connsiteX2" fmla="*/ 2123876 w 2123876"/>
                <a:gd name="connsiteY2" fmla="*/ 1274326 h 1274326"/>
                <a:gd name="connsiteX3" fmla="*/ 0 w 2123876"/>
                <a:gd name="connsiteY3" fmla="*/ 1274326 h 1274326"/>
                <a:gd name="connsiteX4" fmla="*/ 0 w 2123876"/>
                <a:gd name="connsiteY4" fmla="*/ 0 h 127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23876" h="1274326">
                  <a:moveTo>
                    <a:pt x="0" y="0"/>
                  </a:moveTo>
                  <a:lnTo>
                    <a:pt x="2123876" y="0"/>
                  </a:lnTo>
                  <a:lnTo>
                    <a:pt x="2123876" y="1274326"/>
                  </a:lnTo>
                  <a:lnTo>
                    <a:pt x="0" y="127432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2822974"/>
                <a:satOff val="1454"/>
                <a:lumOff val="-14450"/>
                <a:alphaOff val="0"/>
              </a:schemeClr>
            </a:fillRef>
            <a:effectRef idx="0">
              <a:schemeClr val="accent2">
                <a:hueOff val="-2822974"/>
                <a:satOff val="1454"/>
                <a:lumOff val="-1445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0490" tIns="110490" rIns="110490" bIns="110490" numCol="1" spcCol="1270" anchor="ctr" anchorCtr="0">
              <a:noAutofit/>
            </a:bodyPr>
            <a:lstStyle/>
            <a:p>
              <a:pPr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b="1" dirty="0"/>
                <a:t>丰富的库</a:t>
              </a:r>
              <a:endParaRPr lang="zh-CN" altLang="en-US" sz="2400" b="1" dirty="0"/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6059801" y="4947152"/>
              <a:ext cx="1763529" cy="1274326"/>
            </a:xfrm>
            <a:custGeom>
              <a:avLst/>
              <a:gdLst>
                <a:gd name="connsiteX0" fmla="*/ 0 w 2123876"/>
                <a:gd name="connsiteY0" fmla="*/ 0 h 1274326"/>
                <a:gd name="connsiteX1" fmla="*/ 2123876 w 2123876"/>
                <a:gd name="connsiteY1" fmla="*/ 0 h 1274326"/>
                <a:gd name="connsiteX2" fmla="*/ 2123876 w 2123876"/>
                <a:gd name="connsiteY2" fmla="*/ 1274326 h 1274326"/>
                <a:gd name="connsiteX3" fmla="*/ 0 w 2123876"/>
                <a:gd name="connsiteY3" fmla="*/ 1274326 h 1274326"/>
                <a:gd name="connsiteX4" fmla="*/ 0 w 2123876"/>
                <a:gd name="connsiteY4" fmla="*/ 0 h 127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23876" h="1274326">
                  <a:moveTo>
                    <a:pt x="0" y="0"/>
                  </a:moveTo>
                  <a:lnTo>
                    <a:pt x="2123876" y="0"/>
                  </a:lnTo>
                  <a:lnTo>
                    <a:pt x="2123876" y="1274326"/>
                  </a:lnTo>
                  <a:lnTo>
                    <a:pt x="0" y="127432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3293470"/>
                <a:satOff val="1696"/>
                <a:lumOff val="-16859"/>
                <a:alphaOff val="0"/>
              </a:schemeClr>
            </a:fillRef>
            <a:effectRef idx="0">
              <a:schemeClr val="accent2">
                <a:hueOff val="-3293470"/>
                <a:satOff val="1696"/>
                <a:lumOff val="-1685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0490" tIns="110490" rIns="110490" bIns="110490" numCol="1" spcCol="1270" anchor="ctr" anchorCtr="0">
              <a:noAutofit/>
            </a:bodyPr>
            <a:lstStyle/>
            <a:p>
              <a:pPr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b="1" dirty="0"/>
                <a:t>规范的代码</a:t>
              </a:r>
              <a:endParaRPr lang="zh-CN" altLang="en-US" sz="2400" b="1" dirty="0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9995795" y="4927627"/>
              <a:ext cx="1763528" cy="1274326"/>
            </a:xfrm>
            <a:custGeom>
              <a:avLst/>
              <a:gdLst>
                <a:gd name="connsiteX0" fmla="*/ 0 w 2123876"/>
                <a:gd name="connsiteY0" fmla="*/ 0 h 1274326"/>
                <a:gd name="connsiteX1" fmla="*/ 2123876 w 2123876"/>
                <a:gd name="connsiteY1" fmla="*/ 0 h 1274326"/>
                <a:gd name="connsiteX2" fmla="*/ 2123876 w 2123876"/>
                <a:gd name="connsiteY2" fmla="*/ 1274326 h 1274326"/>
                <a:gd name="connsiteX3" fmla="*/ 0 w 2123876"/>
                <a:gd name="connsiteY3" fmla="*/ 1274326 h 1274326"/>
                <a:gd name="connsiteX4" fmla="*/ 0 w 2123876"/>
                <a:gd name="connsiteY4" fmla="*/ 0 h 127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23876" h="1274326">
                  <a:moveTo>
                    <a:pt x="0" y="0"/>
                  </a:moveTo>
                  <a:lnTo>
                    <a:pt x="2123876" y="0"/>
                  </a:lnTo>
                  <a:lnTo>
                    <a:pt x="2123876" y="1274326"/>
                  </a:lnTo>
                  <a:lnTo>
                    <a:pt x="0" y="127432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2822974"/>
                <a:satOff val="1454"/>
                <a:lumOff val="-14450"/>
                <a:alphaOff val="0"/>
              </a:schemeClr>
            </a:fillRef>
            <a:effectRef idx="0">
              <a:schemeClr val="accent2">
                <a:hueOff val="-2822974"/>
                <a:satOff val="1454"/>
                <a:lumOff val="-1445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0490" tIns="110490" rIns="110490" bIns="110490" numCol="1" spcCol="1270" anchor="ctr" anchorCtr="0">
              <a:noAutofit/>
            </a:bodyPr>
            <a:lstStyle/>
            <a:p>
              <a:pPr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b="1" dirty="0" smtClean="0"/>
                <a:t>支持</a:t>
              </a:r>
              <a:endParaRPr lang="en-US" altLang="zh-CN" sz="2400" b="1" dirty="0" smtClean="0"/>
            </a:p>
            <a:p>
              <a:pPr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b="1" dirty="0" smtClean="0"/>
                <a:t>函数式</a:t>
              </a:r>
              <a:r>
                <a:rPr lang="zh-CN" altLang="en-US" sz="2400" b="1" dirty="0"/>
                <a:t>编程</a:t>
              </a:r>
              <a:endParaRPr lang="zh-CN" altLang="en-US" sz="2400" b="1" dirty="0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8027799" y="3052067"/>
              <a:ext cx="1763529" cy="1274326"/>
            </a:xfrm>
            <a:custGeom>
              <a:avLst/>
              <a:gdLst>
                <a:gd name="connsiteX0" fmla="*/ 0 w 2123876"/>
                <a:gd name="connsiteY0" fmla="*/ 0 h 1274326"/>
                <a:gd name="connsiteX1" fmla="*/ 2123876 w 2123876"/>
                <a:gd name="connsiteY1" fmla="*/ 0 h 1274326"/>
                <a:gd name="connsiteX2" fmla="*/ 2123876 w 2123876"/>
                <a:gd name="connsiteY2" fmla="*/ 1274326 h 1274326"/>
                <a:gd name="connsiteX3" fmla="*/ 0 w 2123876"/>
                <a:gd name="connsiteY3" fmla="*/ 1274326 h 1274326"/>
                <a:gd name="connsiteX4" fmla="*/ 0 w 2123876"/>
                <a:gd name="connsiteY4" fmla="*/ 0 h 127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23876" h="1274326">
                  <a:moveTo>
                    <a:pt x="0" y="0"/>
                  </a:moveTo>
                  <a:lnTo>
                    <a:pt x="2123876" y="0"/>
                  </a:lnTo>
                  <a:lnTo>
                    <a:pt x="2123876" y="1274326"/>
                  </a:lnTo>
                  <a:lnTo>
                    <a:pt x="0" y="127432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940991"/>
                <a:satOff val="485"/>
                <a:lumOff val="-4814"/>
                <a:alphaOff val="0"/>
              </a:schemeClr>
            </a:fillRef>
            <a:effectRef idx="0">
              <a:schemeClr val="accent2">
                <a:hueOff val="-940991"/>
                <a:satOff val="485"/>
                <a:lumOff val="-481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0490" tIns="110490" rIns="110490" bIns="110490" numCol="1" spcCol="1270" anchor="ctr" anchorCtr="0">
              <a:noAutofit/>
            </a:bodyPr>
            <a:lstStyle/>
            <a:p>
              <a:pPr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b="1" dirty="0" smtClean="0"/>
                <a:t>动态类型</a:t>
              </a:r>
              <a:endParaRPr lang="zh-CN" altLang="en-US" sz="2400" b="1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kumimoji="1" lang="en-US" altLang="zh-CN" dirty="0" smtClean="0"/>
              <a:t>02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kumimoji="1" lang="en-US" altLang="zh-CN" b="1" dirty="0"/>
              <a:t>Python</a:t>
            </a:r>
            <a:r>
              <a:rPr kumimoji="1" lang="zh-CN" altLang="en-US" b="1" dirty="0"/>
              <a:t>环境搭建</a:t>
            </a:r>
            <a:endParaRPr kumimoji="1" lang="zh-CN" altLang="en-US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89" y="1461312"/>
            <a:ext cx="12027224" cy="524920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790137" y="487981"/>
            <a:ext cx="65941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/>
              <a:t>Python</a:t>
            </a:r>
            <a:r>
              <a:rPr lang="zh-CN" altLang="en-US" sz="2000" b="1" dirty="0" smtClean="0"/>
              <a:t>官网</a:t>
            </a:r>
            <a:r>
              <a:rPr lang="zh-CN" altLang="en-US" sz="2000" dirty="0" smtClean="0"/>
              <a:t>：</a:t>
            </a:r>
            <a:r>
              <a:rPr lang="zh-CN" altLang="en-US" sz="2000" dirty="0" smtClean="0">
                <a:hlinkClick r:id="rId2" tooltip="" action="ppaction://hlinkfile"/>
              </a:rPr>
              <a:t>https</a:t>
            </a:r>
            <a:r>
              <a:rPr lang="zh-CN" altLang="en-US" sz="2000" dirty="0">
                <a:hlinkClick r:id="rId2" tooltip="" action="ppaction://hlinkfile"/>
              </a:rPr>
              <a:t>://www.python.org/downloads</a:t>
            </a:r>
            <a:r>
              <a:rPr lang="zh-CN" altLang="en-US" sz="2000" dirty="0" smtClean="0">
                <a:hlinkClick r:id="rId2" tooltip="" action="ppaction://hlinkfile"/>
              </a:rPr>
              <a:t>/</a:t>
            </a:r>
            <a:endParaRPr lang="en-US" altLang="zh-CN" sz="2000" dirty="0" smtClean="0"/>
          </a:p>
        </p:txBody>
      </p:sp>
      <p:sp>
        <p:nvSpPr>
          <p:cNvPr id="10" name="文本占位符 1"/>
          <p:cNvSpPr txBox="1"/>
          <p:nvPr/>
        </p:nvSpPr>
        <p:spPr>
          <a:xfrm>
            <a:off x="30089" y="108151"/>
            <a:ext cx="2639869" cy="538968"/>
          </a:xfrm>
        </p:spPr>
        <p:txBody>
          <a:bodyPr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 b="1" dirty="0" smtClean="0">
                <a:solidFill>
                  <a:srgbClr val="6600CC"/>
                </a:solidFill>
              </a:rPr>
              <a:t>Python</a:t>
            </a:r>
            <a:r>
              <a:rPr kumimoji="1" lang="zh-CN" altLang="en-US" sz="2400" b="1" dirty="0" smtClean="0">
                <a:solidFill>
                  <a:srgbClr val="6600CC"/>
                </a:solidFill>
              </a:rPr>
              <a:t>下载</a:t>
            </a:r>
            <a:endParaRPr kumimoji="1" lang="zh-CN" altLang="en-US" sz="2400" b="1" dirty="0">
              <a:solidFill>
                <a:srgbClr val="6600CC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 flipV="1">
            <a:off x="115449" y="624259"/>
            <a:ext cx="1227576" cy="45719"/>
          </a:xfrm>
          <a:prstGeom prst="rect">
            <a:avLst/>
          </a:prstGeom>
          <a:solidFill>
            <a:srgbClr val="66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6600CC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002301" y="143614"/>
            <a:ext cx="198002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 smtClean="0"/>
              <a:t>选择适合自己</a:t>
            </a:r>
            <a:endParaRPr lang="en-US" altLang="zh-CN" sz="2000" b="1" dirty="0" smtClean="0"/>
          </a:p>
          <a:p>
            <a:pPr algn="ctr">
              <a:lnSpc>
                <a:spcPct val="120000"/>
              </a:lnSpc>
            </a:pPr>
            <a:r>
              <a:rPr lang="zh-CN" altLang="en-US" sz="2000" b="1" dirty="0" smtClean="0"/>
              <a:t>电脑的版本文件</a:t>
            </a:r>
            <a:endParaRPr lang="zh-CN" alt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13" y="1306833"/>
            <a:ext cx="12168663" cy="470507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790137" y="487981"/>
            <a:ext cx="65941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/>
              <a:t>Python</a:t>
            </a:r>
            <a:r>
              <a:rPr lang="zh-CN" altLang="en-US" sz="2000" b="1" dirty="0" smtClean="0"/>
              <a:t>官网</a:t>
            </a:r>
            <a:r>
              <a:rPr lang="zh-CN" altLang="en-US" sz="2000" dirty="0" smtClean="0"/>
              <a:t>：</a:t>
            </a:r>
            <a:r>
              <a:rPr lang="zh-CN" altLang="en-US" sz="2000" dirty="0" smtClean="0">
                <a:hlinkClick r:id="rId2"/>
              </a:rPr>
              <a:t>https</a:t>
            </a:r>
            <a:r>
              <a:rPr lang="zh-CN" altLang="en-US" sz="2000" dirty="0">
                <a:hlinkClick r:id="rId2"/>
              </a:rPr>
              <a:t>://www.python.org/downloads</a:t>
            </a:r>
            <a:r>
              <a:rPr lang="zh-CN" altLang="en-US" sz="2000" dirty="0" smtClean="0">
                <a:hlinkClick r:id="rId2"/>
              </a:rPr>
              <a:t>/</a:t>
            </a:r>
            <a:endParaRPr lang="en-US" altLang="zh-CN" sz="2000" dirty="0" smtClean="0"/>
          </a:p>
        </p:txBody>
      </p:sp>
      <p:sp>
        <p:nvSpPr>
          <p:cNvPr id="10" name="文本占位符 1"/>
          <p:cNvSpPr txBox="1"/>
          <p:nvPr/>
        </p:nvSpPr>
        <p:spPr>
          <a:xfrm>
            <a:off x="30089" y="108151"/>
            <a:ext cx="2639869" cy="538968"/>
          </a:xfrm>
        </p:spPr>
        <p:txBody>
          <a:bodyPr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 b="1" dirty="0" smtClean="0">
                <a:solidFill>
                  <a:srgbClr val="6600CC"/>
                </a:solidFill>
              </a:rPr>
              <a:t>Python</a:t>
            </a:r>
            <a:r>
              <a:rPr kumimoji="1" lang="zh-CN" altLang="en-US" sz="2400" b="1" dirty="0" smtClean="0">
                <a:solidFill>
                  <a:srgbClr val="6600CC"/>
                </a:solidFill>
              </a:rPr>
              <a:t>下载</a:t>
            </a:r>
            <a:endParaRPr kumimoji="1" lang="zh-CN" altLang="en-US" sz="2400" b="1" dirty="0">
              <a:solidFill>
                <a:srgbClr val="6600CC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 flipV="1">
            <a:off x="115449" y="624259"/>
            <a:ext cx="1227576" cy="45719"/>
          </a:xfrm>
          <a:prstGeom prst="rect">
            <a:avLst/>
          </a:prstGeom>
          <a:solidFill>
            <a:srgbClr val="66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6600CC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492644" y="270576"/>
            <a:ext cx="249991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 smtClean="0"/>
              <a:t>这里以</a:t>
            </a:r>
            <a:r>
              <a:rPr lang="en-US" altLang="zh-CN" sz="2000" b="1" dirty="0" smtClean="0"/>
              <a:t>Python3.8.1</a:t>
            </a:r>
            <a:endParaRPr lang="en-US" altLang="zh-CN" sz="2000" b="1" dirty="0" smtClean="0"/>
          </a:p>
          <a:p>
            <a:pPr algn="ctr">
              <a:lnSpc>
                <a:spcPct val="150000"/>
              </a:lnSpc>
            </a:pPr>
            <a:r>
              <a:rPr lang="zh-CN" altLang="en-US" sz="2000" b="1" dirty="0" smtClean="0"/>
              <a:t>下载安装为例</a:t>
            </a:r>
            <a:endParaRPr lang="zh-CN" altLang="en-US" sz="2000" b="1" dirty="0"/>
          </a:p>
        </p:txBody>
      </p:sp>
      <p:sp>
        <p:nvSpPr>
          <p:cNvPr id="12" name="矩形 11"/>
          <p:cNvSpPr/>
          <p:nvPr/>
        </p:nvSpPr>
        <p:spPr>
          <a:xfrm>
            <a:off x="4031372" y="1421459"/>
            <a:ext cx="30996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b="1" dirty="0" smtClean="0">
                <a:solidFill>
                  <a:srgbClr val="E73A1C"/>
                </a:solidFill>
              </a:rPr>
              <a:t>Windows + 64</a:t>
            </a:r>
            <a:r>
              <a:rPr lang="zh-CN" altLang="en-US" sz="2000" b="1" dirty="0" smtClean="0">
                <a:solidFill>
                  <a:srgbClr val="E73A1C"/>
                </a:solidFill>
              </a:rPr>
              <a:t>位</a:t>
            </a:r>
            <a:endParaRPr lang="zh-CN" altLang="en-US" sz="2000" b="1" dirty="0">
              <a:solidFill>
                <a:srgbClr val="E73A1C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021792" y="6252883"/>
            <a:ext cx="69826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zh-CN" altLang="en-US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注意：</a:t>
            </a:r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Python 3.5 </a:t>
            </a:r>
            <a:r>
              <a:rPr lang="zh-CN" altLang="en-US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以后的版本不支持</a:t>
            </a:r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Windows XP </a:t>
            </a:r>
            <a:r>
              <a:rPr lang="zh-CN" altLang="en-US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以及之前的系统</a:t>
            </a:r>
            <a:r>
              <a:rPr lang="en-US" altLang="zh-CN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en-US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47125" y="6272921"/>
            <a:ext cx="43958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注意：根据电脑的操作系统以及位数选择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占位符 1"/>
          <p:cNvSpPr txBox="1"/>
          <p:nvPr/>
        </p:nvSpPr>
        <p:spPr>
          <a:xfrm>
            <a:off x="245989" y="298651"/>
            <a:ext cx="2639869" cy="538968"/>
          </a:xfrm>
        </p:spPr>
        <p:txBody>
          <a:bodyPr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 b="1" dirty="0" smtClean="0">
                <a:solidFill>
                  <a:srgbClr val="6600CC"/>
                </a:solidFill>
              </a:rPr>
              <a:t>Python</a:t>
            </a:r>
            <a:r>
              <a:rPr kumimoji="1" lang="zh-CN" altLang="en-US" sz="2400" b="1" dirty="0" smtClean="0">
                <a:solidFill>
                  <a:srgbClr val="6600CC"/>
                </a:solidFill>
              </a:rPr>
              <a:t>安装</a:t>
            </a:r>
            <a:endParaRPr kumimoji="1" lang="zh-CN" altLang="en-US" sz="2400" b="1" dirty="0">
              <a:solidFill>
                <a:srgbClr val="6600CC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 flipV="1">
            <a:off x="331349" y="814759"/>
            <a:ext cx="1227576" cy="45719"/>
          </a:xfrm>
          <a:prstGeom prst="rect">
            <a:avLst/>
          </a:prstGeom>
          <a:solidFill>
            <a:srgbClr val="66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6600CC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245989" y="5179955"/>
            <a:ext cx="545631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kern="100" dirty="0">
                <a:latin typeface="+mn-ea"/>
                <a:cs typeface="Times New Roman" panose="02020603050405020304" pitchFamily="18" charset="0"/>
              </a:rPr>
              <a:t>勾选底部的</a:t>
            </a:r>
            <a:r>
              <a:rPr lang="en-US" altLang="zh-CN" sz="2000" b="1" kern="100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Add Python </a:t>
            </a:r>
            <a:r>
              <a:rPr lang="en-US" altLang="zh-CN" sz="2000" b="1" kern="100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3.8 </a:t>
            </a:r>
            <a:r>
              <a:rPr lang="en-US" altLang="zh-CN" sz="2000" b="1" kern="100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to </a:t>
            </a:r>
            <a:r>
              <a:rPr lang="en-US" altLang="zh-CN" sz="2000" b="1" kern="100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PATH </a:t>
            </a:r>
            <a:r>
              <a:rPr lang="zh-CN" altLang="zh-CN" sz="2000" kern="100" dirty="0" smtClean="0">
                <a:latin typeface="+mn-ea"/>
                <a:cs typeface="Times New Roman" panose="02020603050405020304" pitchFamily="18" charset="0"/>
              </a:rPr>
              <a:t>复选框，单击</a:t>
            </a:r>
            <a:r>
              <a:rPr lang="en-US" altLang="zh-CN" sz="2000" b="1" kern="100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Customize Installation</a:t>
            </a:r>
            <a:r>
              <a:rPr lang="zh-CN" altLang="zh-CN" sz="2000" kern="100" dirty="0">
                <a:latin typeface="+mn-ea"/>
                <a:cs typeface="Times New Roman" panose="02020603050405020304" pitchFamily="18" charset="0"/>
              </a:rPr>
              <a:t>（自定义安装）。</a:t>
            </a:r>
            <a:endParaRPr lang="zh-CN" altLang="en-US" sz="2000" dirty="0">
              <a:latin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867400" y="5018372"/>
            <a:ext cx="61729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000" b="1" kern="100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修改默认的安装路径</a:t>
            </a:r>
            <a:r>
              <a:rPr lang="zh-CN" altLang="zh-CN" sz="2000" kern="100" dirty="0">
                <a:latin typeface="+mn-ea"/>
                <a:cs typeface="Times New Roman" panose="02020603050405020304" pitchFamily="18" charset="0"/>
              </a:rPr>
              <a:t>，将其放在</a:t>
            </a:r>
            <a:r>
              <a:rPr lang="en-US" altLang="zh-CN" sz="2000" b="1" kern="1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D:\</a:t>
            </a:r>
            <a:r>
              <a:rPr lang="en-US" altLang="zh-CN" sz="2000" b="1" kern="100" dirty="0" smtClean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Python\Python38</a:t>
            </a:r>
            <a:r>
              <a:rPr lang="zh-CN" altLang="zh-CN" sz="2000" b="1" kern="100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（</a:t>
            </a:r>
            <a:r>
              <a:rPr lang="zh-CN" altLang="zh-CN" sz="2000" b="1" kern="100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存放路径可以自由指定，建议不要放在</a:t>
            </a:r>
            <a:r>
              <a:rPr lang="en-US" altLang="zh-CN" sz="2000" b="1" kern="100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C</a:t>
            </a:r>
            <a:r>
              <a:rPr lang="zh-CN" altLang="zh-CN" sz="2000" b="1" kern="100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盘，路径中最好不要有空格或中文</a:t>
            </a:r>
            <a:r>
              <a:rPr lang="zh-CN" altLang="zh-CN" sz="2000" b="1" kern="100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）</a:t>
            </a:r>
            <a:r>
              <a:rPr lang="zh-CN" altLang="en-US" sz="2000" kern="100" dirty="0" smtClean="0">
                <a:latin typeface="+mn-ea"/>
                <a:cs typeface="Times New Roman" panose="02020603050405020304" pitchFamily="18" charset="0"/>
              </a:rPr>
              <a:t>。</a:t>
            </a:r>
            <a:endParaRPr lang="zh-CN" altLang="zh-CN" sz="1600" kern="100" dirty="0">
              <a:effectLst/>
              <a:latin typeface="+mn-ea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97622"/>
            <a:ext cx="5987252" cy="368171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2352" y="1297622"/>
            <a:ext cx="5987252" cy="36817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占位符 1"/>
          <p:cNvSpPr txBox="1"/>
          <p:nvPr/>
        </p:nvSpPr>
        <p:spPr>
          <a:xfrm>
            <a:off x="245989" y="298651"/>
            <a:ext cx="2639869" cy="538968"/>
          </a:xfrm>
        </p:spPr>
        <p:txBody>
          <a:bodyPr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 b="1" dirty="0" smtClean="0">
                <a:solidFill>
                  <a:srgbClr val="6600CC"/>
                </a:solidFill>
              </a:rPr>
              <a:t>Python</a:t>
            </a:r>
            <a:r>
              <a:rPr kumimoji="1" lang="zh-CN" altLang="en-US" sz="2400" b="1" dirty="0" smtClean="0">
                <a:solidFill>
                  <a:srgbClr val="6600CC"/>
                </a:solidFill>
              </a:rPr>
              <a:t>安装</a:t>
            </a:r>
            <a:endParaRPr kumimoji="1" lang="zh-CN" altLang="en-US" sz="2400" b="1" dirty="0">
              <a:solidFill>
                <a:srgbClr val="6600CC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 flipV="1">
            <a:off x="331349" y="814759"/>
            <a:ext cx="1227576" cy="45719"/>
          </a:xfrm>
          <a:prstGeom prst="rect">
            <a:avLst/>
          </a:prstGeom>
          <a:solidFill>
            <a:srgbClr val="66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6600CC"/>
              </a:solidFill>
            </a:endParaRP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54050" y="1430583"/>
            <a:ext cx="631825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  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通过开始菜单，可以看到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cs typeface="Times New Roman" panose="02020603050405020304" pitchFamily="18" charset="0"/>
              </a:rPr>
              <a:t>多了一个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cs typeface="Times New Roman" panose="02020603050405020304" pitchFamily="18" charset="0"/>
              </a:rPr>
              <a:t>Python3.8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cs typeface="Times New Roman" panose="02020603050405020304" pitchFamily="18" charset="0"/>
              </a:rPr>
              <a:t>文件夹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，下面包含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4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个文件，如图所示。</a:t>
            </a:r>
            <a:endParaRPr kumimoji="0" lang="zh-CN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12689" y="2805093"/>
            <a:ext cx="6459611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indent="266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  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单击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+mn-ea"/>
                <a:cs typeface="Times New Roman" panose="02020603050405020304" pitchFamily="18" charset="0"/>
              </a:rPr>
              <a:t>Python3.8(64-bit)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即可打开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Python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命令行，可以看到 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Python 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的版本号，表示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Python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安装成功，如图所示。</a:t>
            </a:r>
            <a:endParaRPr kumimoji="0" lang="zh-CN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962150" y="5410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58150" y="814759"/>
            <a:ext cx="3784805" cy="291138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050" y="4390861"/>
            <a:ext cx="10817905" cy="23517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180540" y="133350"/>
            <a:ext cx="3011460" cy="721395"/>
          </a:xfrm>
        </p:spPr>
        <p:txBody>
          <a:bodyPr/>
          <a:lstStyle/>
          <a:p>
            <a:r>
              <a:rPr kumimoji="1" lang="en-US" altLang="zh-CN" dirty="0" smtClean="0">
                <a:solidFill>
                  <a:schemeClr val="bg1"/>
                </a:solidFill>
              </a:rPr>
              <a:t>02</a:t>
            </a:r>
            <a:r>
              <a:rPr kumimoji="1" lang="zh-CN" altLang="en-US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dirty="0">
                <a:solidFill>
                  <a:schemeClr val="bg1"/>
                </a:solidFill>
              </a:rPr>
              <a:t>Python</a:t>
            </a:r>
            <a:r>
              <a:rPr kumimoji="1" lang="zh-CN" altLang="en-US" dirty="0">
                <a:solidFill>
                  <a:schemeClr val="bg1"/>
                </a:solidFill>
              </a:rPr>
              <a:t>环境</a:t>
            </a:r>
            <a:r>
              <a:rPr kumimoji="1" lang="zh-CN" altLang="en-US" dirty="0" smtClean="0">
                <a:solidFill>
                  <a:schemeClr val="bg1"/>
                </a:solidFill>
              </a:rPr>
              <a:t>搭建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445568" y="1437968"/>
            <a:ext cx="783165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/>
              <a:t>通过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开始菜单</a:t>
            </a:r>
            <a:r>
              <a:rPr lang="zh-CN" altLang="en-US" sz="2000" dirty="0" smtClean="0"/>
              <a:t>找到</a:t>
            </a:r>
            <a:r>
              <a:rPr lang="en-US" altLang="zh-CN" sz="2000" b="1" dirty="0">
                <a:solidFill>
                  <a:srgbClr val="0000CC"/>
                </a:solidFill>
              </a:rPr>
              <a:t>windows </a:t>
            </a:r>
            <a:r>
              <a:rPr lang="zh-CN" altLang="en-US" sz="2000" b="1" dirty="0">
                <a:solidFill>
                  <a:srgbClr val="0000CC"/>
                </a:solidFill>
              </a:rPr>
              <a:t>系统</a:t>
            </a:r>
            <a:r>
              <a:rPr lang="zh-CN" altLang="en-US" sz="2000" dirty="0" smtClean="0"/>
              <a:t>，打开</a:t>
            </a:r>
            <a:r>
              <a:rPr lang="zh-CN" altLang="en-US" sz="2000" b="1" dirty="0">
                <a:solidFill>
                  <a:srgbClr val="0000CC"/>
                </a:solidFill>
              </a:rPr>
              <a:t>命令提示符</a:t>
            </a:r>
            <a:r>
              <a:rPr lang="zh-CN" altLang="en-US" sz="2000" dirty="0" smtClean="0"/>
              <a:t>，进入命令行窗口；或者输入快捷键：</a:t>
            </a:r>
            <a:r>
              <a:rPr lang="en-US" altLang="zh-CN" sz="2000" b="1" dirty="0" smtClean="0">
                <a:solidFill>
                  <a:srgbClr val="F23C00"/>
                </a:solidFill>
              </a:rPr>
              <a:t>win + R</a:t>
            </a:r>
            <a:r>
              <a:rPr lang="zh-CN" altLang="en-US" sz="2000" dirty="0" smtClean="0"/>
              <a:t>，打开运行窗口，输入</a:t>
            </a:r>
            <a:r>
              <a:rPr lang="en-US" altLang="zh-CN" sz="2000" b="1" dirty="0" smtClean="0">
                <a:solidFill>
                  <a:srgbClr val="F23C00"/>
                </a:solidFill>
              </a:rPr>
              <a:t>CMD</a:t>
            </a:r>
            <a:r>
              <a:rPr lang="zh-CN" altLang="en-US" sz="2000" dirty="0" smtClean="0"/>
              <a:t>，进入命令行窗口；</a:t>
            </a:r>
            <a:endParaRPr lang="en-US" altLang="zh-CN" sz="2000" dirty="0" smtClean="0"/>
          </a:p>
          <a:p>
            <a:pPr marL="342900" indent="-3429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p"/>
            </a:pPr>
            <a:r>
              <a:rPr lang="zh-CN" altLang="en-US" sz="2000" dirty="0" smtClean="0"/>
              <a:t>在命令行中输入 </a:t>
            </a:r>
            <a:r>
              <a:rPr lang="en-US" altLang="zh-CN" sz="2000" b="1" dirty="0" smtClean="0">
                <a:solidFill>
                  <a:srgbClr val="F23C00"/>
                </a:solidFill>
              </a:rPr>
              <a:t>python</a:t>
            </a:r>
            <a:r>
              <a:rPr lang="zh-CN" altLang="en-US" sz="2000" dirty="0" smtClean="0"/>
              <a:t>，将会显示本机上 </a:t>
            </a:r>
            <a:endParaRPr lang="en-US" altLang="zh-CN" sz="2000" dirty="0" smtClean="0"/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altLang="zh-CN" sz="2000" dirty="0" smtClean="0"/>
              <a:t>python </a:t>
            </a:r>
            <a:r>
              <a:rPr lang="zh-CN" altLang="en-US" sz="2000" dirty="0" smtClean="0"/>
              <a:t>的版本，并进入</a:t>
            </a:r>
            <a:r>
              <a:rPr lang="en-US" altLang="zh-CN" sz="2000" dirty="0" smtClean="0"/>
              <a:t>python</a:t>
            </a:r>
            <a:r>
              <a:rPr lang="zh-CN" altLang="en-US" sz="2000" dirty="0" smtClean="0"/>
              <a:t>命令环境；</a:t>
            </a:r>
            <a:endParaRPr lang="en-US" altLang="zh-CN" sz="2000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 smtClean="0"/>
              <a:t>在</a:t>
            </a:r>
            <a:r>
              <a:rPr lang="en-US" altLang="zh-CN" sz="2000" dirty="0" smtClean="0"/>
              <a:t>&gt;&gt;&gt;</a:t>
            </a:r>
            <a:r>
              <a:rPr lang="zh-CN" altLang="en-US" sz="2000" dirty="0" smtClean="0"/>
              <a:t>后 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输入 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python 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中的一些语句</a:t>
            </a:r>
            <a:r>
              <a:rPr lang="zh-CN" altLang="en-US" sz="2000" dirty="0" smtClean="0"/>
              <a:t>，将会</a:t>
            </a:r>
            <a:endParaRPr lang="en-US" altLang="zh-CN" sz="2000" dirty="0" smtClean="0"/>
          </a:p>
          <a:p>
            <a:pPr>
              <a:lnSpc>
                <a:spcPct val="150000"/>
              </a:lnSpc>
            </a:pPr>
            <a:r>
              <a:rPr lang="zh-CN" altLang="en-US" sz="2000" dirty="0" smtClean="0"/>
              <a:t>执行语句显示并相应的结果，例如输入</a:t>
            </a:r>
            <a:r>
              <a:rPr lang="zh-CN" altLang="en-US" sz="2000" b="1" dirty="0" smtClean="0">
                <a:solidFill>
                  <a:srgbClr val="F23C00"/>
                </a:solidFill>
              </a:rPr>
              <a:t>“</a:t>
            </a:r>
            <a:r>
              <a:rPr lang="en-US" altLang="zh-CN" sz="2000" b="1" dirty="0" smtClean="0">
                <a:solidFill>
                  <a:srgbClr val="F23C00"/>
                </a:solidFill>
              </a:rPr>
              <a:t>=</a:t>
            </a:r>
            <a:r>
              <a:rPr lang="zh-CN" altLang="en-US" sz="2000" b="1" dirty="0" smtClean="0">
                <a:solidFill>
                  <a:srgbClr val="F23C00"/>
                </a:solidFill>
              </a:rPr>
              <a:t>”*</a:t>
            </a:r>
            <a:r>
              <a:rPr lang="en-US" altLang="zh-CN" sz="2000" b="1" dirty="0" smtClean="0">
                <a:solidFill>
                  <a:srgbClr val="F23C00"/>
                </a:solidFill>
              </a:rPr>
              <a:t>40</a:t>
            </a:r>
            <a:r>
              <a:rPr lang="zh-CN" altLang="en-US" sz="2000" dirty="0" smtClean="0"/>
              <a:t>，</a:t>
            </a:r>
            <a:endParaRPr lang="en-US" altLang="zh-CN" sz="2000" dirty="0" smtClean="0"/>
          </a:p>
          <a:p>
            <a:pPr>
              <a:lnSpc>
                <a:spcPct val="150000"/>
              </a:lnSpc>
            </a:pPr>
            <a:r>
              <a:rPr lang="zh-CN" altLang="en-US" sz="2000" dirty="0" smtClean="0"/>
              <a:t>将会打印出</a:t>
            </a:r>
            <a:r>
              <a:rPr lang="en-US" altLang="zh-CN" sz="2000" dirty="0" smtClean="0"/>
              <a:t>40</a:t>
            </a:r>
            <a:r>
              <a:rPr lang="zh-CN" altLang="en-US" sz="2000" dirty="0" smtClean="0"/>
              <a:t>个等号。</a:t>
            </a:r>
            <a:endParaRPr lang="en-US" altLang="zh-CN" sz="2000" dirty="0" smtClean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63283" y="1011462"/>
            <a:ext cx="2862017" cy="164236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3933" y="2810548"/>
            <a:ext cx="5629107" cy="175379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3933" y="4642677"/>
            <a:ext cx="5705001" cy="1777438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251706" y="5598165"/>
            <a:ext cx="58973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       在</a:t>
            </a:r>
            <a:r>
              <a:rPr lang="en-US" altLang="zh-CN" sz="2000" dirty="0" smtClean="0">
                <a:latin typeface="+mn-ea"/>
              </a:rPr>
              <a:t>Python</a:t>
            </a:r>
            <a:r>
              <a:rPr lang="zh-CN" altLang="en-US" sz="2000" dirty="0" smtClean="0">
                <a:latin typeface="+mn-ea"/>
              </a:rPr>
              <a:t>安装路径下，提供了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Python.exe</a:t>
            </a:r>
            <a:r>
              <a:rPr lang="zh-CN" altLang="en-US" sz="2000" dirty="0" smtClean="0">
                <a:latin typeface="+mn-ea"/>
              </a:rPr>
              <a:t>文件，单击后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直接进入</a:t>
            </a:r>
            <a:r>
              <a:rPr lang="en-US" altLang="zh-CN" sz="2000" b="1" dirty="0" smtClean="0">
                <a:solidFill>
                  <a:srgbClr val="E73A1C"/>
                </a:solidFill>
                <a:latin typeface="+mn-ea"/>
              </a:rPr>
              <a:t>python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命令环境</a:t>
            </a:r>
            <a:r>
              <a:rPr lang="zh-CN" altLang="en-US" sz="2000" dirty="0" smtClean="0">
                <a:latin typeface="+mn-ea"/>
              </a:rPr>
              <a:t>。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0" name="文本占位符 1"/>
          <p:cNvSpPr txBox="1"/>
          <p:nvPr/>
        </p:nvSpPr>
        <p:spPr>
          <a:xfrm>
            <a:off x="251706" y="315777"/>
            <a:ext cx="2129544" cy="538968"/>
          </a:xfrm>
        </p:spPr>
        <p:txBody>
          <a:bodyPr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 b="1" dirty="0" smtClean="0">
                <a:solidFill>
                  <a:srgbClr val="6600CC"/>
                </a:solidFill>
              </a:rPr>
              <a:t>DOS </a:t>
            </a:r>
            <a:r>
              <a:rPr kumimoji="1" lang="zh-CN" altLang="en-US" sz="2400" b="1" dirty="0" smtClean="0">
                <a:solidFill>
                  <a:srgbClr val="6600CC"/>
                </a:solidFill>
              </a:rPr>
              <a:t>命令行</a:t>
            </a:r>
            <a:endParaRPr kumimoji="1" lang="zh-CN" altLang="en-US" sz="2400" b="1" dirty="0">
              <a:solidFill>
                <a:srgbClr val="6600CC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 flipV="1">
            <a:off x="337066" y="831885"/>
            <a:ext cx="1227576" cy="45719"/>
          </a:xfrm>
          <a:prstGeom prst="rect">
            <a:avLst/>
          </a:prstGeom>
          <a:solidFill>
            <a:srgbClr val="66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6600C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5"/>
          </p:nvPr>
        </p:nvSpPr>
        <p:spPr>
          <a:xfrm>
            <a:off x="4640704" y="273734"/>
            <a:ext cx="2910592" cy="2373032"/>
          </a:xfrm>
        </p:spPr>
        <p:txBody>
          <a:bodyPr/>
          <a:lstStyle/>
          <a:p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6"/>
          </p:nvPr>
        </p:nvSpPr>
        <p:spPr>
          <a:xfrm>
            <a:off x="3724507" y="3066431"/>
            <a:ext cx="4742986" cy="825190"/>
          </a:xfrm>
        </p:spPr>
        <p:txBody>
          <a:bodyPr/>
          <a:lstStyle/>
          <a:p>
            <a:r>
              <a:rPr lang="zh-CN" altLang="en-US" b="1" dirty="0" smtClean="0"/>
              <a:t>第一个</a:t>
            </a:r>
            <a:r>
              <a:rPr lang="en-US" altLang="zh-CN" b="1" dirty="0" smtClean="0"/>
              <a:t>Python</a:t>
            </a:r>
            <a:r>
              <a:rPr lang="zh-CN" altLang="en-US" b="1" dirty="0" smtClean="0"/>
              <a:t>程序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6049" y="26505"/>
            <a:ext cx="3522546" cy="563968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03</a:t>
            </a:r>
            <a:r>
              <a:rPr kumimoji="1" lang="zh-CN" altLang="en-US" dirty="0" smtClean="0">
                <a:solidFill>
                  <a:schemeClr val="bg1"/>
                </a:solidFill>
              </a:rPr>
              <a:t> 第一个</a:t>
            </a:r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 smtClean="0">
                <a:solidFill>
                  <a:schemeClr val="bg1"/>
                </a:solidFill>
              </a:rPr>
              <a:t>程序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35898" y="3500228"/>
            <a:ext cx="2031325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2">
                    <a:lumMod val="75000"/>
                  </a:schemeClr>
                </a:solidFill>
              </a:rPr>
              <a:t>程序效果分析</a:t>
            </a:r>
            <a:endParaRPr lang="en-US" altLang="zh-CN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9057" y="1880286"/>
            <a:ext cx="6268017" cy="1353322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129132" y="930357"/>
            <a:ext cx="2954655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/>
              <a:t>打印下图所示效果：</a:t>
            </a:r>
            <a:endParaRPr lang="en-US" altLang="zh-CN" sz="2400" b="1" dirty="0"/>
          </a:p>
        </p:txBody>
      </p:sp>
      <p:sp>
        <p:nvSpPr>
          <p:cNvPr id="11" name="矩形 10"/>
          <p:cNvSpPr/>
          <p:nvPr/>
        </p:nvSpPr>
        <p:spPr>
          <a:xfrm>
            <a:off x="1536387" y="4347040"/>
            <a:ext cx="10315516" cy="15327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3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 smtClean="0"/>
              <a:t>第 </a:t>
            </a:r>
            <a:r>
              <a:rPr lang="en-US" altLang="zh-CN" sz="2400" b="1" dirty="0" smtClean="0"/>
              <a:t>1 </a:t>
            </a:r>
            <a:r>
              <a:rPr lang="zh-CN" altLang="en-US" sz="2400" b="1" dirty="0" smtClean="0"/>
              <a:t>行打印</a:t>
            </a:r>
            <a:r>
              <a:rPr lang="en-US" altLang="zh-CN" sz="2400" b="1" dirty="0" smtClean="0"/>
              <a:t>40</a:t>
            </a:r>
            <a:r>
              <a:rPr lang="zh-CN" altLang="en-US" sz="2400" b="1" dirty="0" smtClean="0"/>
              <a:t>个“</a:t>
            </a:r>
            <a:r>
              <a:rPr lang="en-US" altLang="zh-CN" sz="2400" b="1" dirty="0" smtClean="0"/>
              <a:t>=</a:t>
            </a:r>
            <a:r>
              <a:rPr lang="zh-CN" altLang="en-US" sz="2400" b="1" dirty="0" smtClean="0"/>
              <a:t>”；</a:t>
            </a:r>
            <a:endParaRPr lang="en-US" altLang="zh-CN" sz="2400" b="1" dirty="0" smtClean="0"/>
          </a:p>
          <a:p>
            <a:pPr marL="342900" lvl="0" indent="-342900">
              <a:lnSpc>
                <a:spcPct val="13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 smtClean="0"/>
              <a:t>第 </a:t>
            </a:r>
            <a:r>
              <a:rPr lang="en-US" altLang="zh-CN" sz="2400" b="1" dirty="0" smtClean="0"/>
              <a:t>2 </a:t>
            </a:r>
            <a:r>
              <a:rPr lang="zh-CN" altLang="en-US" sz="2400" b="1" dirty="0" smtClean="0"/>
              <a:t>行打印文本：“</a:t>
            </a:r>
            <a:r>
              <a:rPr lang="en-US" altLang="zh-CN" sz="2400" b="1" dirty="0" smtClean="0"/>
              <a:t>Hello World ! </a:t>
            </a:r>
            <a:r>
              <a:rPr lang="zh-CN" altLang="en-US" sz="2400" b="1" dirty="0"/>
              <a:t>这</a:t>
            </a:r>
            <a:r>
              <a:rPr lang="zh-CN" altLang="en-US" sz="2400" b="1" dirty="0" smtClean="0"/>
              <a:t>是我的第一个</a:t>
            </a:r>
            <a:r>
              <a:rPr lang="en-US" altLang="zh-CN" sz="2400" b="1" dirty="0" smtClean="0"/>
              <a:t>Python</a:t>
            </a:r>
            <a:r>
              <a:rPr lang="zh-CN" altLang="en-US" sz="2400" b="1" dirty="0" smtClean="0"/>
              <a:t>程序！”；</a:t>
            </a:r>
            <a:endParaRPr lang="en-US" altLang="zh-CN" sz="2400" b="1" dirty="0" smtClean="0"/>
          </a:p>
          <a:p>
            <a:pPr marL="342900" lvl="0" indent="-342900">
              <a:lnSpc>
                <a:spcPct val="13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 smtClean="0"/>
              <a:t>第 </a:t>
            </a:r>
            <a:r>
              <a:rPr lang="en-US" altLang="zh-CN" sz="2400" b="1" dirty="0" smtClean="0"/>
              <a:t>3 </a:t>
            </a:r>
            <a:r>
              <a:rPr lang="zh-CN" altLang="en-US" sz="2400" b="1" dirty="0" smtClean="0"/>
              <a:t>行打印</a:t>
            </a:r>
            <a:r>
              <a:rPr lang="en-US" altLang="zh-CN" sz="2400" b="1" dirty="0" smtClean="0"/>
              <a:t>40</a:t>
            </a:r>
            <a:r>
              <a:rPr lang="zh-CN" altLang="en-US" sz="2400" b="1" dirty="0" smtClean="0"/>
              <a:t>个“</a:t>
            </a:r>
            <a:r>
              <a:rPr lang="en-US" altLang="zh-CN" sz="2400" b="1" dirty="0" smtClean="0"/>
              <a:t>=</a:t>
            </a:r>
            <a:r>
              <a:rPr lang="zh-CN" altLang="en-US" sz="2400" b="1" dirty="0" smtClean="0"/>
              <a:t>”。</a:t>
            </a:r>
            <a:endParaRPr lang="en-US" altLang="zh-CN" sz="2400" b="1" dirty="0"/>
          </a:p>
        </p:txBody>
      </p:sp>
      <p:sp>
        <p:nvSpPr>
          <p:cNvPr id="13" name="矩形 12"/>
          <p:cNvSpPr/>
          <p:nvPr/>
        </p:nvSpPr>
        <p:spPr>
          <a:xfrm flipV="1">
            <a:off x="10677074" y="812574"/>
            <a:ext cx="1227576" cy="45719"/>
          </a:xfrm>
          <a:prstGeom prst="rect">
            <a:avLst/>
          </a:prstGeom>
          <a:solidFill>
            <a:srgbClr val="65A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6600CC"/>
              </a:solidFill>
            </a:endParaRPr>
          </a:p>
        </p:txBody>
      </p:sp>
      <p:sp>
        <p:nvSpPr>
          <p:cNvPr id="15" name="文本占位符 8"/>
          <p:cNvSpPr txBox="1"/>
          <p:nvPr/>
        </p:nvSpPr>
        <p:spPr>
          <a:xfrm>
            <a:off x="8797126" y="91179"/>
            <a:ext cx="3235848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第一</a:t>
            </a:r>
            <a:r>
              <a:rPr lang="zh-CN" altLang="en-US" dirty="0" smtClean="0"/>
              <a:t>个 </a:t>
            </a:r>
            <a:r>
              <a:rPr lang="en-US" altLang="zh-CN" dirty="0" smtClean="0"/>
              <a:t>Python </a:t>
            </a:r>
            <a:r>
              <a:rPr lang="zh-CN" altLang="en-US" dirty="0" smtClean="0"/>
              <a:t>程序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5826048" y="6006227"/>
            <a:ext cx="5907964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</a:rPr>
              <a:t>单纯使用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Python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命令行难以实现该效果！</a:t>
            </a:r>
            <a:endParaRPr lang="en-US" altLang="zh-CN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400158" y="1348899"/>
            <a:ext cx="933335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dirty="0"/>
              <a:t>IDLE</a:t>
            </a:r>
            <a:r>
              <a:rPr lang="zh-CN" altLang="en-US" sz="2000" dirty="0"/>
              <a:t>是</a:t>
            </a:r>
            <a:r>
              <a:rPr lang="en-US" altLang="zh-CN" sz="2000" dirty="0"/>
              <a:t>Python</a:t>
            </a:r>
            <a:r>
              <a:rPr lang="zh-CN" altLang="en-US" sz="2000" dirty="0"/>
              <a:t>官方提供的编写</a:t>
            </a:r>
            <a:r>
              <a:rPr lang="en-US" altLang="zh-CN" sz="2000" dirty="0"/>
              <a:t>Python</a:t>
            </a:r>
            <a:r>
              <a:rPr lang="zh-CN" altLang="en-US" sz="2000" dirty="0"/>
              <a:t>程序的</a:t>
            </a:r>
            <a:r>
              <a:rPr lang="zh-CN" altLang="en-US" sz="2000" b="1" dirty="0">
                <a:solidFill>
                  <a:srgbClr val="F23C00"/>
                </a:solidFill>
              </a:rPr>
              <a:t>交互式运行编程环境</a:t>
            </a:r>
            <a:r>
              <a:rPr lang="zh-CN" altLang="en-US" sz="2000" b="1" dirty="0" smtClean="0">
                <a:solidFill>
                  <a:srgbClr val="F23C00"/>
                </a:solidFill>
              </a:rPr>
              <a:t>工具</a:t>
            </a:r>
            <a:r>
              <a:rPr lang="zh-CN" altLang="en-US" sz="2000" dirty="0" smtClean="0"/>
              <a:t>，可以和</a:t>
            </a:r>
            <a:r>
              <a:rPr lang="en-US" altLang="zh-CN" sz="2000" dirty="0" smtClean="0"/>
              <a:t>Python</a:t>
            </a:r>
            <a:r>
              <a:rPr lang="zh-CN" altLang="en-US" sz="2000" dirty="0" smtClean="0"/>
              <a:t>命令行一样输入一条语句执行一条，也可以创建文件，在文件中编写多条语句，执行时将会统一执行。</a:t>
            </a:r>
            <a:endParaRPr lang="en-US" altLang="zh-CN" sz="2000" dirty="0" smtClean="0"/>
          </a:p>
          <a:p>
            <a:pPr marL="342900" indent="-3429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p"/>
            </a:pPr>
            <a:r>
              <a:rPr lang="zh-CN" altLang="en-US" sz="2000" dirty="0" smtClean="0"/>
              <a:t>通过</a:t>
            </a:r>
            <a:r>
              <a:rPr lang="en-US" altLang="zh-CN" sz="2000" b="1" dirty="0" smtClean="0">
                <a:solidFill>
                  <a:srgbClr val="F23C00"/>
                </a:solidFill>
              </a:rPr>
              <a:t>File </a:t>
            </a:r>
            <a:r>
              <a:rPr lang="en-US" altLang="zh-CN" sz="2000" b="1" dirty="0" smtClean="0">
                <a:solidFill>
                  <a:srgbClr val="F23C00"/>
                </a:solidFill>
                <a:sym typeface="Wingdings" panose="05000000000000000000" pitchFamily="2" charset="2"/>
              </a:rPr>
              <a:t> New File </a:t>
            </a:r>
            <a:r>
              <a:rPr lang="zh-CN" altLang="en-US" sz="2000" dirty="0" smtClean="0">
                <a:sym typeface="Wingdings" panose="05000000000000000000" pitchFamily="2" charset="2"/>
              </a:rPr>
              <a:t>创建一个新文件，在文件中输入下面代码，然后保存为</a:t>
            </a:r>
            <a:r>
              <a:rPr lang="en-US" altLang="zh-CN" sz="2000" dirty="0" smtClean="0">
                <a:sym typeface="Wingdings" panose="05000000000000000000" pitchFamily="2" charset="2"/>
              </a:rPr>
              <a:t>first.py</a:t>
            </a:r>
            <a:r>
              <a:rPr lang="zh-CN" altLang="en-US" sz="2000" dirty="0" smtClean="0">
                <a:sym typeface="Wingdings" panose="05000000000000000000" pitchFamily="2" charset="2"/>
              </a:rPr>
              <a:t>，接着通过 </a:t>
            </a:r>
            <a:r>
              <a:rPr lang="en-US" altLang="zh-CN" sz="2000" b="1" dirty="0" smtClean="0">
                <a:solidFill>
                  <a:srgbClr val="F23C00"/>
                </a:solidFill>
                <a:sym typeface="Wingdings" panose="05000000000000000000" pitchFamily="2" charset="2"/>
              </a:rPr>
              <a:t>Run  Run Module </a:t>
            </a:r>
            <a:r>
              <a:rPr lang="zh-CN" altLang="en-US" sz="2000" dirty="0" smtClean="0">
                <a:sym typeface="Wingdings" panose="05000000000000000000" pitchFamily="2" charset="2"/>
              </a:rPr>
              <a:t>执行文件，得到结果。</a:t>
            </a:r>
            <a:endParaRPr lang="zh-CN" altLang="en-US" sz="2000" dirty="0"/>
          </a:p>
        </p:txBody>
      </p:sp>
      <p:sp>
        <p:nvSpPr>
          <p:cNvPr id="10" name="矩形 9"/>
          <p:cNvSpPr/>
          <p:nvPr/>
        </p:nvSpPr>
        <p:spPr>
          <a:xfrm flipV="1">
            <a:off x="10794027" y="874602"/>
            <a:ext cx="1227576" cy="45719"/>
          </a:xfrm>
          <a:prstGeom prst="rect">
            <a:avLst/>
          </a:prstGeom>
          <a:solidFill>
            <a:srgbClr val="65A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6600CC"/>
              </a:solidFill>
            </a:endParaRPr>
          </a:p>
        </p:txBody>
      </p:sp>
      <p:sp>
        <p:nvSpPr>
          <p:cNvPr id="11" name="文本占位符 1"/>
          <p:cNvSpPr txBox="1"/>
          <p:nvPr/>
        </p:nvSpPr>
        <p:spPr>
          <a:xfrm>
            <a:off x="16049" y="26505"/>
            <a:ext cx="3522546" cy="563968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en-US" altLang="zh-CN" smtClean="0">
                <a:solidFill>
                  <a:schemeClr val="bg1"/>
                </a:solidFill>
              </a:rPr>
              <a:t>03</a:t>
            </a:r>
            <a:r>
              <a:rPr kumimoji="1" lang="zh-CN" altLang="en-US" smtClean="0">
                <a:solidFill>
                  <a:schemeClr val="bg1"/>
                </a:solidFill>
              </a:rPr>
              <a:t> 第一个</a:t>
            </a:r>
            <a:r>
              <a:rPr kumimoji="1" lang="en-US" altLang="zh-CN" smtClean="0">
                <a:solidFill>
                  <a:schemeClr val="bg1"/>
                </a:solidFill>
              </a:rPr>
              <a:t>python</a:t>
            </a:r>
            <a:r>
              <a:rPr kumimoji="1" lang="zh-CN" altLang="en-US" smtClean="0">
                <a:solidFill>
                  <a:schemeClr val="bg1"/>
                </a:solidFill>
              </a:rPr>
              <a:t>程序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0"/>
          </p:nvPr>
        </p:nvSpPr>
        <p:spPr>
          <a:xfrm>
            <a:off x="11039061" y="258233"/>
            <a:ext cx="870862" cy="721395"/>
          </a:xfrm>
        </p:spPr>
        <p:txBody>
          <a:bodyPr/>
          <a:lstStyle/>
          <a:p>
            <a:r>
              <a:rPr lang="en-US" altLang="zh-CN" dirty="0" smtClean="0"/>
              <a:t>IDLE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26496" y="4259463"/>
            <a:ext cx="5619048" cy="218095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249" y="4253667"/>
            <a:ext cx="5619048" cy="220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 smtClean="0"/>
              <a:t>04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6"/>
          </p:nvPr>
        </p:nvSpPr>
        <p:spPr>
          <a:xfrm>
            <a:off x="4294213" y="3213437"/>
            <a:ext cx="3974023" cy="825190"/>
          </a:xfrm>
        </p:spPr>
        <p:txBody>
          <a:bodyPr/>
          <a:lstStyle/>
          <a:p>
            <a:r>
              <a:rPr lang="zh-CN" altLang="en-US" b="1" dirty="0" smtClean="0"/>
              <a:t>集成开发</a:t>
            </a:r>
            <a:r>
              <a:rPr lang="zh-CN" altLang="en-US" b="1" dirty="0"/>
              <a:t>工具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/>
          <p:nvPr/>
        </p:nvPicPr>
        <p:blipFill>
          <a:blip r:embed="rId1"/>
          <a:stretch>
            <a:fillRect/>
          </a:stretch>
        </p:blipFill>
        <p:spPr>
          <a:xfrm>
            <a:off x="366395" y="1555750"/>
            <a:ext cx="4219575" cy="1873250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2"/>
          <a:stretch>
            <a:fillRect/>
          </a:stretch>
        </p:blipFill>
        <p:spPr>
          <a:xfrm>
            <a:off x="4643436" y="243258"/>
            <a:ext cx="3433763" cy="2995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图片 9"/>
          <p:cNvPicPr/>
          <p:nvPr/>
        </p:nvPicPr>
        <p:blipFill>
          <a:blip r:embed="rId3"/>
          <a:stretch>
            <a:fillRect/>
          </a:stretch>
        </p:blipFill>
        <p:spPr>
          <a:xfrm>
            <a:off x="215900" y="3678555"/>
            <a:ext cx="4348480" cy="2807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图片 12"/>
          <p:cNvPicPr/>
          <p:nvPr/>
        </p:nvPicPr>
        <p:blipFill>
          <a:blip r:embed="rId4"/>
          <a:stretch>
            <a:fillRect/>
          </a:stretch>
        </p:blipFill>
        <p:spPr>
          <a:xfrm>
            <a:off x="4859020" y="3658870"/>
            <a:ext cx="4223385" cy="2827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图片 13"/>
          <p:cNvPicPr/>
          <p:nvPr/>
        </p:nvPicPr>
        <p:blipFill>
          <a:blip r:embed="rId5"/>
          <a:stretch>
            <a:fillRect/>
          </a:stretch>
        </p:blipFill>
        <p:spPr>
          <a:xfrm>
            <a:off x="9377045" y="3237230"/>
            <a:ext cx="2575560" cy="3468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图片 7"/>
          <p:cNvPicPr/>
          <p:nvPr/>
        </p:nvPicPr>
        <p:blipFill>
          <a:blip r:embed="rId6"/>
          <a:stretch>
            <a:fillRect/>
          </a:stretch>
        </p:blipFill>
        <p:spPr>
          <a:xfrm>
            <a:off x="8609483" y="243258"/>
            <a:ext cx="3343275" cy="299524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文本占位符 1"/>
          <p:cNvSpPr txBox="1"/>
          <p:nvPr/>
        </p:nvSpPr>
        <p:spPr>
          <a:xfrm>
            <a:off x="49139" y="108151"/>
            <a:ext cx="3427486" cy="538968"/>
          </a:xfrm>
        </p:spPr>
        <p:txBody>
          <a:bodyPr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 b="1" dirty="0" err="1" smtClean="0">
                <a:solidFill>
                  <a:srgbClr val="60A839"/>
                </a:solidFill>
              </a:rPr>
              <a:t>PyCharm</a:t>
            </a:r>
            <a:r>
              <a:rPr kumimoji="1" lang="en-US" altLang="zh-CN" sz="2400" b="1" dirty="0" smtClean="0">
                <a:solidFill>
                  <a:srgbClr val="60A839"/>
                </a:solidFill>
              </a:rPr>
              <a:t> </a:t>
            </a:r>
            <a:r>
              <a:rPr kumimoji="1" lang="zh-CN" altLang="en-US" sz="2400" b="1" dirty="0" smtClean="0">
                <a:solidFill>
                  <a:srgbClr val="60A839"/>
                </a:solidFill>
              </a:rPr>
              <a:t>安装与使用</a:t>
            </a:r>
            <a:endParaRPr kumimoji="1" lang="zh-CN" altLang="en-US" sz="2400" b="1" dirty="0">
              <a:solidFill>
                <a:srgbClr val="60A839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 flipV="1">
            <a:off x="126413" y="643682"/>
            <a:ext cx="1227576" cy="45719"/>
          </a:xfrm>
          <a:prstGeom prst="rect">
            <a:avLst/>
          </a:prstGeom>
          <a:solidFill>
            <a:srgbClr val="60A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zh-CN" altLang="en-US">
              <a:solidFill>
                <a:srgbClr val="6600CC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0175" y="779145"/>
            <a:ext cx="45129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下载地址：</a:t>
            </a:r>
            <a:r>
              <a:rPr lang="zh-CN" altLang="en-US">
                <a:hlinkClick r:id="rId7" action="ppaction://hlinkfile"/>
              </a:rPr>
              <a:t>jetbrains.com/pycharm/download/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71917" y="37477"/>
            <a:ext cx="2737545" cy="721395"/>
          </a:xfrm>
        </p:spPr>
        <p:txBody>
          <a:bodyPr/>
          <a:lstStyle/>
          <a:p>
            <a:pPr algn="l"/>
            <a:r>
              <a:rPr kumimoji="1" lang="en-US" altLang="zh-CN" dirty="0" smtClean="0">
                <a:solidFill>
                  <a:schemeClr val="bg1"/>
                </a:solidFill>
              </a:rPr>
              <a:t>04</a:t>
            </a:r>
            <a:r>
              <a:rPr kumimoji="1" lang="zh-CN" altLang="en-US" dirty="0" smtClean="0">
                <a:solidFill>
                  <a:schemeClr val="bg1"/>
                </a:solidFill>
              </a:rPr>
              <a:t> 集成开发工具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2680340" y="994383"/>
            <a:ext cx="9163050" cy="961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/>
              <a:t>       </a:t>
            </a:r>
            <a:r>
              <a:rPr lang="en-US" altLang="zh-CN" sz="2000" dirty="0" smtClean="0"/>
              <a:t>Eclipse </a:t>
            </a:r>
            <a:r>
              <a:rPr lang="zh-CN" altLang="zh-CN" sz="2000" dirty="0" smtClean="0"/>
              <a:t>是</a:t>
            </a:r>
            <a:r>
              <a:rPr lang="zh-CN" altLang="zh-CN" sz="2000" dirty="0"/>
              <a:t>一个</a:t>
            </a:r>
            <a:r>
              <a:rPr lang="zh-CN" altLang="zh-CN" sz="2000" b="1" dirty="0">
                <a:solidFill>
                  <a:srgbClr val="0000CC"/>
                </a:solidFill>
              </a:rPr>
              <a:t>开放源代码的</a:t>
            </a:r>
            <a:r>
              <a:rPr lang="zh-CN" altLang="zh-CN" sz="2000" dirty="0"/>
              <a:t>、</a:t>
            </a:r>
            <a:r>
              <a:rPr lang="zh-CN" altLang="zh-CN" sz="2000" b="1" dirty="0">
                <a:solidFill>
                  <a:srgbClr val="0000CC"/>
                </a:solidFill>
              </a:rPr>
              <a:t>基于</a:t>
            </a:r>
            <a:r>
              <a:rPr lang="en-US" altLang="zh-CN" sz="2000" b="1" dirty="0">
                <a:solidFill>
                  <a:srgbClr val="0000CC"/>
                </a:solidFill>
              </a:rPr>
              <a:t>Java</a:t>
            </a:r>
            <a:r>
              <a:rPr lang="zh-CN" altLang="zh-CN" sz="2000" b="1" dirty="0">
                <a:solidFill>
                  <a:srgbClr val="0000CC"/>
                </a:solidFill>
              </a:rPr>
              <a:t>的</a:t>
            </a:r>
            <a:r>
              <a:rPr lang="zh-CN" altLang="zh-CN" sz="2000" dirty="0"/>
              <a:t>可扩展集成开发环境</a:t>
            </a:r>
            <a:r>
              <a:rPr lang="zh-CN" altLang="en-US" sz="2000" dirty="0"/>
              <a:t>，</a:t>
            </a:r>
            <a:r>
              <a:rPr lang="zh-CN" altLang="zh-CN" sz="2000" dirty="0"/>
              <a:t>拥有庞大的开发社区和可自由定制的可用插件程序。</a:t>
            </a:r>
            <a:endParaRPr lang="zh-CN" altLang="zh-CN" sz="2000" dirty="0"/>
          </a:p>
        </p:txBody>
      </p:sp>
      <p:sp>
        <p:nvSpPr>
          <p:cNvPr id="4" name="矩形 3"/>
          <p:cNvSpPr/>
          <p:nvPr/>
        </p:nvSpPr>
        <p:spPr>
          <a:xfrm>
            <a:off x="1432565" y="2134252"/>
            <a:ext cx="104108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/>
              <a:t>       </a:t>
            </a:r>
            <a:r>
              <a:rPr lang="en-US" altLang="zh-CN" sz="2000" b="1" dirty="0" err="1" smtClean="0">
                <a:solidFill>
                  <a:srgbClr val="F23C00"/>
                </a:solidFill>
              </a:rPr>
              <a:t>PyDev</a:t>
            </a:r>
            <a:r>
              <a:rPr lang="en-US" altLang="zh-CN" sz="2000" dirty="0" smtClean="0"/>
              <a:t> </a:t>
            </a:r>
            <a:r>
              <a:rPr lang="zh-CN" altLang="en-US" sz="2000" dirty="0" smtClean="0"/>
              <a:t>是</a:t>
            </a:r>
            <a:r>
              <a:rPr lang="en-US" altLang="zh-CN" sz="2000" dirty="0" smtClean="0"/>
              <a:t>Eclipse</a:t>
            </a:r>
            <a:r>
              <a:rPr lang="zh-CN" altLang="en-US" sz="2000" dirty="0" smtClean="0"/>
              <a:t>中编译</a:t>
            </a:r>
            <a:r>
              <a:rPr lang="en-US" altLang="zh-CN" sz="2000" dirty="0" smtClean="0"/>
              <a:t>Python</a:t>
            </a:r>
            <a:r>
              <a:rPr lang="zh-CN" altLang="en-US" sz="2000" dirty="0" smtClean="0"/>
              <a:t>程序的</a:t>
            </a:r>
            <a:r>
              <a:rPr lang="zh-CN" altLang="zh-CN" sz="2000" dirty="0" smtClean="0"/>
              <a:t>插件</a:t>
            </a:r>
            <a:r>
              <a:rPr lang="zh-CN" altLang="en-US" sz="2000" dirty="0" smtClean="0"/>
              <a:t>，</a:t>
            </a:r>
            <a:r>
              <a:rPr lang="zh-CN" altLang="zh-CN" sz="2000" dirty="0" smtClean="0"/>
              <a:t>提供</a:t>
            </a:r>
            <a:r>
              <a:rPr lang="zh-CN" altLang="zh-CN" sz="2000" dirty="0"/>
              <a:t>了语法错误提示、源代码编辑助手、运行、调试等功能，还能够利用</a:t>
            </a:r>
            <a:r>
              <a:rPr lang="en-US" altLang="zh-CN" sz="2000" dirty="0"/>
              <a:t>Eclipse</a:t>
            </a:r>
            <a:r>
              <a:rPr lang="zh-CN" altLang="zh-CN" sz="2000" dirty="0"/>
              <a:t>的很多优秀特性，方便了众多</a:t>
            </a:r>
            <a:r>
              <a:rPr lang="en-US" altLang="zh-CN" sz="2000" dirty="0"/>
              <a:t>Python</a:t>
            </a:r>
            <a:r>
              <a:rPr lang="zh-CN" altLang="zh-CN" sz="2000" dirty="0"/>
              <a:t>开发人员。</a:t>
            </a:r>
            <a:endParaRPr lang="zh-CN" altLang="en-US" sz="2000" dirty="0"/>
          </a:p>
        </p:txBody>
      </p:sp>
      <p:sp>
        <p:nvSpPr>
          <p:cNvPr id="7" name="文本占位符 1"/>
          <p:cNvSpPr txBox="1"/>
          <p:nvPr/>
        </p:nvSpPr>
        <p:spPr>
          <a:xfrm>
            <a:off x="8565731" y="144523"/>
            <a:ext cx="3427486" cy="538968"/>
          </a:xfrm>
        </p:spPr>
        <p:txBody>
          <a:bodyPr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zh-CN" sz="2400" b="1" dirty="0" smtClean="0">
                <a:solidFill>
                  <a:srgbClr val="60A839"/>
                </a:solidFill>
              </a:rPr>
              <a:t>Eclipse + </a:t>
            </a:r>
            <a:r>
              <a:rPr kumimoji="1" lang="en-US" altLang="zh-CN" sz="2400" b="1" dirty="0" err="1" smtClean="0">
                <a:solidFill>
                  <a:srgbClr val="60A839"/>
                </a:solidFill>
              </a:rPr>
              <a:t>PyDev</a:t>
            </a:r>
            <a:endParaRPr kumimoji="1" lang="zh-CN" altLang="en-US" sz="2400" b="1" dirty="0">
              <a:solidFill>
                <a:srgbClr val="60A839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 flipV="1">
            <a:off x="10765641" y="628018"/>
            <a:ext cx="1227576" cy="45719"/>
          </a:xfrm>
          <a:prstGeom prst="rect">
            <a:avLst/>
          </a:prstGeom>
          <a:solidFill>
            <a:srgbClr val="60A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zh-CN" altLang="en-US">
              <a:solidFill>
                <a:srgbClr val="6600CC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9764" y="5070014"/>
            <a:ext cx="4062757" cy="162849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4524" y="3329213"/>
            <a:ext cx="5134165" cy="3369296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717404" y="3447377"/>
            <a:ext cx="471336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latin typeface="微软雅黑" panose="020B0503020204020204" charset="-122"/>
                <a:ea typeface="微软雅黑" panose="020B0503020204020204" charset="-122"/>
              </a:rPr>
              <a:t>       </a:t>
            </a:r>
            <a:r>
              <a:rPr lang="en-US" altLang="zh-CN" sz="20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Help-</a:t>
            </a:r>
            <a:r>
              <a:rPr lang="en-US" altLang="zh-CN" sz="2000" b="1" dirty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&gt;Install New </a:t>
            </a:r>
            <a:r>
              <a:rPr lang="en-US" altLang="zh-CN" sz="2000" b="1" dirty="0" smtClean="0">
                <a:solidFill>
                  <a:srgbClr val="0000CC"/>
                </a:solidFill>
                <a:latin typeface="微软雅黑" panose="020B0503020204020204" charset="-122"/>
                <a:ea typeface="微软雅黑" panose="020B0503020204020204" charset="-122"/>
              </a:rPr>
              <a:t>Software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，弹出对话框，通过</a:t>
            </a:r>
            <a:r>
              <a:rPr lang="en-US" altLang="zh-CN" sz="2000" dirty="0" smtClean="0">
                <a:latin typeface="微软雅黑" panose="020B0503020204020204" charset="-122"/>
                <a:ea typeface="微软雅黑" panose="020B0503020204020204" charset="-122"/>
              </a:rPr>
              <a:t>Add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按钮添加</a:t>
            </a:r>
            <a:r>
              <a:rPr lang="en-US" altLang="zh-CN" sz="2000" dirty="0" smtClean="0">
                <a:latin typeface="微软雅黑" panose="020B0503020204020204" charset="-122"/>
                <a:ea typeface="微软雅黑" panose="020B0503020204020204" charset="-122"/>
              </a:rPr>
              <a:t>Python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插件的网址。</a:t>
            </a:r>
            <a:endParaRPr lang="en-US" altLang="zh-CN" sz="2000" dirty="0"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zh-CN" dirty="0" err="1" smtClean="0">
                <a:solidFill>
                  <a:srgbClr val="4355BE"/>
                </a:solidFill>
              </a:rPr>
              <a:t>Jupyter</a:t>
            </a:r>
            <a:endParaRPr kumimoji="1" lang="zh-CN" altLang="en-US" dirty="0">
              <a:solidFill>
                <a:srgbClr val="4355BE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14226" y="284535"/>
            <a:ext cx="1045872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latin typeface="+mn-ea"/>
              </a:rPr>
              <a:t>      </a:t>
            </a:r>
            <a:r>
              <a:rPr lang="en-US" altLang="zh-CN" sz="2000" dirty="0" err="1" smtClean="0">
                <a:latin typeface="+mn-ea"/>
              </a:rPr>
              <a:t>Jupyter</a:t>
            </a:r>
            <a:r>
              <a:rPr lang="en-US" altLang="zh-CN" sz="2000" dirty="0" smtClean="0">
                <a:latin typeface="+mn-ea"/>
              </a:rPr>
              <a:t> </a:t>
            </a:r>
            <a:r>
              <a:rPr lang="zh-CN" altLang="en-US" sz="2000" dirty="0" smtClean="0">
                <a:latin typeface="+mn-ea"/>
              </a:rPr>
              <a:t>是</a:t>
            </a:r>
            <a:r>
              <a:rPr lang="zh-CN" altLang="en-US" sz="2000" dirty="0">
                <a:latin typeface="+mn-ea"/>
              </a:rPr>
              <a:t>一种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交互式计算和开发环境的笔记</a:t>
            </a:r>
            <a:r>
              <a:rPr lang="zh-CN" altLang="en-US" sz="2000" dirty="0">
                <a:latin typeface="+mn-ea"/>
              </a:rPr>
              <a:t>，本质是一个 </a:t>
            </a:r>
            <a:r>
              <a:rPr lang="en-US" altLang="zh-CN" sz="2000" dirty="0">
                <a:latin typeface="+mn-ea"/>
              </a:rPr>
              <a:t>Web </a:t>
            </a:r>
            <a:r>
              <a:rPr lang="zh-CN" altLang="en-US" sz="2000" dirty="0">
                <a:latin typeface="+mn-ea"/>
              </a:rPr>
              <a:t>应用程序，便于创建和</a:t>
            </a:r>
            <a:r>
              <a:rPr lang="zh-CN" altLang="en-US" sz="2000" dirty="0" smtClean="0">
                <a:latin typeface="+mn-ea"/>
              </a:rPr>
              <a:t>共享程序</a:t>
            </a:r>
            <a:r>
              <a:rPr lang="zh-CN" altLang="en-US" sz="2000" dirty="0">
                <a:latin typeface="+mn-ea"/>
              </a:rPr>
              <a:t>文档，支持实时代码，数学方程，可视化和 </a:t>
            </a:r>
            <a:r>
              <a:rPr lang="en-US" altLang="zh-CN" sz="2000" dirty="0">
                <a:latin typeface="+mn-ea"/>
              </a:rPr>
              <a:t>markdown</a:t>
            </a:r>
            <a:r>
              <a:rPr lang="zh-CN" altLang="en-US" sz="2000" dirty="0">
                <a:latin typeface="+mn-ea"/>
              </a:rPr>
              <a:t>。用途包括：数据清理和转换，数值模拟，统计建模，机器学习等等</a:t>
            </a:r>
            <a:r>
              <a:rPr lang="zh-CN" altLang="en-US" sz="2000" dirty="0" smtClean="0">
                <a:latin typeface="+mn-ea"/>
              </a:rPr>
              <a:t>。</a:t>
            </a:r>
            <a:endParaRPr lang="zh-CN" altLang="zh-CN" sz="2000" dirty="0">
              <a:latin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4226" y="3706383"/>
            <a:ext cx="9762158" cy="2959759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1919771" y="1995459"/>
            <a:ext cx="910065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+mn-ea"/>
              </a:rPr>
              <a:t>安装 </a:t>
            </a:r>
            <a:r>
              <a:rPr lang="en-US" altLang="zh-CN" sz="2000" dirty="0" err="1" smtClean="0">
                <a:latin typeface="+mn-ea"/>
              </a:rPr>
              <a:t>Jupyter</a:t>
            </a:r>
            <a:r>
              <a:rPr lang="en-US" altLang="zh-CN" sz="2000" dirty="0" smtClean="0">
                <a:latin typeface="+mn-ea"/>
              </a:rPr>
              <a:t> </a:t>
            </a:r>
            <a:r>
              <a:rPr lang="zh-CN" altLang="en-US" sz="2000" dirty="0">
                <a:latin typeface="+mn-ea"/>
              </a:rPr>
              <a:t>直接用命令：</a:t>
            </a:r>
            <a:r>
              <a:rPr lang="en-US" altLang="zh-CN" sz="2000" b="1" dirty="0" smtClean="0">
                <a:solidFill>
                  <a:srgbClr val="FF0000"/>
                </a:solidFill>
                <a:latin typeface="+mn-ea"/>
              </a:rPr>
              <a:t>pip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 install </a:t>
            </a:r>
            <a:r>
              <a:rPr lang="en-US" altLang="zh-CN" sz="2000" b="1" dirty="0" err="1" smtClean="0">
                <a:solidFill>
                  <a:srgbClr val="FF0000"/>
                </a:solidFill>
                <a:latin typeface="+mn-ea"/>
              </a:rPr>
              <a:t>jupyter</a:t>
            </a:r>
            <a:endParaRPr lang="en-US" altLang="zh-CN" sz="2000" b="1" dirty="0">
              <a:solidFill>
                <a:srgbClr val="FF000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+mn-ea"/>
              </a:rPr>
              <a:t>安装完成后，直接在</a:t>
            </a:r>
            <a:r>
              <a:rPr lang="zh-CN" altLang="en-US" sz="2000" dirty="0" smtClean="0">
                <a:latin typeface="+mn-ea"/>
              </a:rPr>
              <a:t>命令行输入</a:t>
            </a:r>
            <a:r>
              <a:rPr lang="en-US" altLang="zh-CN" sz="2000" dirty="0" smtClean="0">
                <a:latin typeface="+mn-ea"/>
              </a:rPr>
              <a:t>:  </a:t>
            </a:r>
            <a:r>
              <a:rPr lang="en-US" altLang="zh-CN" sz="2000" b="1" dirty="0" err="1" smtClean="0">
                <a:solidFill>
                  <a:srgbClr val="FF0000"/>
                </a:solidFill>
                <a:latin typeface="+mn-ea"/>
              </a:rPr>
              <a:t>jupyter</a:t>
            </a:r>
            <a:r>
              <a:rPr lang="en-US" altLang="zh-CN" sz="2000" b="1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notebook</a:t>
            </a:r>
            <a:endParaRPr lang="en-US" altLang="zh-CN" sz="2000" b="1" dirty="0">
              <a:solidFill>
                <a:srgbClr val="FF000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+mn-ea"/>
              </a:rPr>
              <a:t>会直接打开默认</a:t>
            </a:r>
            <a:r>
              <a:rPr lang="zh-CN" altLang="en-US" sz="2000" dirty="0" smtClean="0">
                <a:latin typeface="+mn-ea"/>
              </a:rPr>
              <a:t>浏览器显示</a:t>
            </a:r>
            <a:r>
              <a:rPr lang="zh-CN" altLang="en-US" sz="2000" dirty="0">
                <a:latin typeface="+mn-ea"/>
              </a:rPr>
              <a:t>：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</a:rPr>
              <a:t>http://localhost:8888/tree</a:t>
            </a:r>
            <a:endParaRPr lang="en-US" altLang="zh-CN" sz="20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4" name="文本占位符 1"/>
          <p:cNvSpPr txBox="1"/>
          <p:nvPr/>
        </p:nvSpPr>
        <p:spPr>
          <a:xfrm>
            <a:off x="115930" y="142180"/>
            <a:ext cx="1398296" cy="538968"/>
          </a:xfrm>
        </p:spPr>
        <p:txBody>
          <a:bodyPr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 b="1" dirty="0" err="1" smtClean="0">
                <a:solidFill>
                  <a:srgbClr val="60A839"/>
                </a:solidFill>
              </a:rPr>
              <a:t>Jupyter</a:t>
            </a:r>
            <a:endParaRPr kumimoji="1" lang="zh-CN" altLang="en-US" sz="2400" b="1" dirty="0">
              <a:solidFill>
                <a:srgbClr val="60A839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 flipV="1">
            <a:off x="201290" y="665222"/>
            <a:ext cx="1227576" cy="45719"/>
          </a:xfrm>
          <a:prstGeom prst="rect">
            <a:avLst/>
          </a:prstGeom>
          <a:solidFill>
            <a:srgbClr val="60A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zh-CN" altLang="en-US">
              <a:solidFill>
                <a:srgbClr val="6600C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4437893" y="220430"/>
            <a:ext cx="3734557" cy="721395"/>
          </a:xfrm>
        </p:spPr>
        <p:txBody>
          <a:bodyPr/>
          <a:lstStyle/>
          <a:p>
            <a:pPr algn="ctr"/>
            <a:r>
              <a:rPr kumimoji="1" lang="zh-CN" altLang="en-US" sz="3600" dirty="0" smtClean="0"/>
              <a:t>本 章 小 结</a:t>
            </a:r>
            <a:endParaRPr kumimoji="1"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936574" y="1793769"/>
            <a:ext cx="9564261" cy="3883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200000"/>
              </a:lnSpc>
              <a:buFont typeface="Wingdings" panose="05000000000000000000" pitchFamily="2" charset="2"/>
              <a:buChar char="p"/>
            </a:pPr>
            <a:r>
              <a:rPr lang="en-US" altLang="zh-CN" sz="3200" b="1" dirty="0">
                <a:solidFill>
                  <a:srgbClr val="0000CC"/>
                </a:solidFill>
              </a:rPr>
              <a:t>Python</a:t>
            </a:r>
            <a:r>
              <a:rPr lang="zh-CN" altLang="en-US" sz="3200" b="1" dirty="0">
                <a:solidFill>
                  <a:srgbClr val="0000CC"/>
                </a:solidFill>
              </a:rPr>
              <a:t>简介</a:t>
            </a:r>
            <a:r>
              <a:rPr lang="zh-CN" altLang="en-US" sz="2400" b="1" dirty="0" smtClean="0"/>
              <a:t>：发展历史、特点、应用场景；</a:t>
            </a:r>
            <a:endParaRPr lang="en-US" altLang="zh-CN" sz="2400" b="1" dirty="0" smtClean="0"/>
          </a:p>
          <a:p>
            <a:pPr marL="342900" lvl="0" indent="-342900">
              <a:lnSpc>
                <a:spcPct val="200000"/>
              </a:lnSpc>
              <a:buFont typeface="Wingdings" panose="05000000000000000000" pitchFamily="2" charset="2"/>
              <a:buChar char="p"/>
            </a:pPr>
            <a:r>
              <a:rPr lang="en-US" altLang="zh-CN" sz="3200" b="1" dirty="0" smtClean="0">
                <a:solidFill>
                  <a:srgbClr val="0000CC"/>
                </a:solidFill>
              </a:rPr>
              <a:t>Python</a:t>
            </a:r>
            <a:r>
              <a:rPr lang="zh-CN" altLang="en-US" sz="3200" b="1" dirty="0" smtClean="0">
                <a:solidFill>
                  <a:srgbClr val="0000CC"/>
                </a:solidFill>
              </a:rPr>
              <a:t>环境搭建</a:t>
            </a:r>
            <a:r>
              <a:rPr lang="zh-CN" altLang="en-US" sz="2400" b="1" dirty="0" smtClean="0"/>
              <a:t>：软件下载、安装、测试；</a:t>
            </a:r>
            <a:endParaRPr lang="en-US" altLang="zh-CN" sz="2400" b="1" dirty="0" smtClean="0"/>
          </a:p>
          <a:p>
            <a:pPr marL="342900" lvl="0" indent="-342900">
              <a:lnSpc>
                <a:spcPct val="200000"/>
              </a:lnSpc>
              <a:buFont typeface="Wingdings" panose="05000000000000000000" pitchFamily="2" charset="2"/>
              <a:buChar char="p"/>
            </a:pPr>
            <a:r>
              <a:rPr lang="zh-CN" altLang="en-US" sz="3200" b="1" dirty="0">
                <a:solidFill>
                  <a:srgbClr val="0000CC"/>
                </a:solidFill>
              </a:rPr>
              <a:t>第一个</a:t>
            </a:r>
            <a:r>
              <a:rPr lang="en-US" altLang="zh-CN" sz="3200" b="1" dirty="0">
                <a:solidFill>
                  <a:srgbClr val="0000CC"/>
                </a:solidFill>
              </a:rPr>
              <a:t>Python</a:t>
            </a:r>
            <a:r>
              <a:rPr lang="zh-CN" altLang="en-US" sz="3200" b="1" dirty="0">
                <a:solidFill>
                  <a:srgbClr val="0000CC"/>
                </a:solidFill>
              </a:rPr>
              <a:t>程序</a:t>
            </a:r>
            <a:r>
              <a:rPr lang="zh-CN" altLang="en-US" sz="2400" b="1" dirty="0" smtClean="0"/>
              <a:t>：自带的命令行工具、文本编辑器；</a:t>
            </a:r>
            <a:endParaRPr lang="en-US" altLang="zh-CN" sz="2400" b="1" dirty="0" smtClean="0"/>
          </a:p>
          <a:p>
            <a:pPr marL="342900" lvl="0" indent="-342900">
              <a:lnSpc>
                <a:spcPct val="200000"/>
              </a:lnSpc>
              <a:buFont typeface="Wingdings" panose="05000000000000000000" pitchFamily="2" charset="2"/>
              <a:buChar char="p"/>
            </a:pPr>
            <a:r>
              <a:rPr lang="zh-CN" altLang="en-US" sz="3200" b="1" dirty="0">
                <a:solidFill>
                  <a:srgbClr val="0000CC"/>
                </a:solidFill>
              </a:rPr>
              <a:t>集成开发工具</a:t>
            </a:r>
            <a:r>
              <a:rPr lang="zh-CN" altLang="en-US" sz="2400" b="1" dirty="0" smtClean="0"/>
              <a:t>：</a:t>
            </a:r>
            <a:r>
              <a:rPr lang="en-US" altLang="zh-CN" sz="2400" b="1" dirty="0" err="1" smtClean="0"/>
              <a:t>Pycharm</a:t>
            </a:r>
            <a:r>
              <a:rPr lang="zh-CN" altLang="en-US" sz="2400" b="1" dirty="0" smtClean="0"/>
              <a:t>的下载、安装、设置；</a:t>
            </a:r>
            <a:endParaRPr lang="en-US" altLang="zh-CN" sz="2400" b="1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4437893" y="220430"/>
            <a:ext cx="3734557" cy="721395"/>
          </a:xfrm>
        </p:spPr>
        <p:txBody>
          <a:bodyPr/>
          <a:lstStyle/>
          <a:p>
            <a:pPr algn="ctr"/>
            <a:r>
              <a:rPr kumimoji="1" lang="zh-CN" altLang="en-US" sz="3600" dirty="0" smtClean="0"/>
              <a:t>思 考 与 练 习</a:t>
            </a:r>
            <a:endParaRPr kumimoji="1" lang="zh-CN" altLang="en-US" sz="3600" dirty="0">
              <a:solidFill>
                <a:schemeClr val="bg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6763" y="2932945"/>
            <a:ext cx="2210226" cy="260126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611219" y="1563464"/>
            <a:ext cx="4801314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 smtClean="0"/>
              <a:t>编写程序打印下图所示菱形效果：</a:t>
            </a:r>
            <a:endParaRPr lang="en-US" altLang="zh-CN" sz="2400" b="1" dirty="0"/>
          </a:p>
        </p:txBody>
      </p:sp>
      <p:sp>
        <p:nvSpPr>
          <p:cNvPr id="15" name="矩形 14"/>
          <p:cNvSpPr/>
          <p:nvPr/>
        </p:nvSpPr>
        <p:spPr>
          <a:xfrm>
            <a:off x="5635625" y="2183130"/>
            <a:ext cx="6350000" cy="3415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00CC"/>
                </a:solidFill>
              </a:rPr>
              <a:t>效果分析</a:t>
            </a:r>
            <a:endParaRPr lang="en-US" altLang="zh-CN" sz="2400" b="1" dirty="0">
              <a:solidFill>
                <a:srgbClr val="0000CC"/>
              </a:solidFill>
            </a:endParaRP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 smtClean="0"/>
              <a:t>第 </a:t>
            </a:r>
            <a:r>
              <a:rPr lang="en-US" altLang="zh-CN" sz="2400" b="1" dirty="0" smtClean="0"/>
              <a:t>1 </a:t>
            </a:r>
            <a:r>
              <a:rPr lang="zh-CN" altLang="en-US" sz="2400" b="1" dirty="0" smtClean="0"/>
              <a:t>行</a:t>
            </a:r>
            <a:r>
              <a:rPr lang="en-US" altLang="zh-CN" sz="2400" b="1" dirty="0" smtClean="0"/>
              <a:t>4</a:t>
            </a:r>
            <a:r>
              <a:rPr lang="zh-CN" altLang="en-US" sz="2400" b="1" dirty="0" smtClean="0"/>
              <a:t>个空格，</a:t>
            </a:r>
            <a:r>
              <a:rPr lang="en-US" altLang="zh-CN" sz="2400" b="1" dirty="0" smtClean="0"/>
              <a:t>1</a:t>
            </a:r>
            <a:r>
              <a:rPr lang="zh-CN" altLang="en-US" sz="2400" b="1" dirty="0" smtClean="0"/>
              <a:t>个星号；</a:t>
            </a:r>
            <a:endParaRPr lang="en-US" altLang="zh-CN" sz="2400" b="1" dirty="0" smtClean="0"/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 smtClean="0"/>
              <a:t>第 </a:t>
            </a:r>
            <a:r>
              <a:rPr lang="en-US" altLang="zh-CN" sz="2400" b="1" dirty="0" smtClean="0"/>
              <a:t>2 </a:t>
            </a:r>
            <a:r>
              <a:rPr lang="zh-CN" altLang="en-US" sz="2400" b="1" dirty="0" smtClean="0"/>
              <a:t>行</a:t>
            </a:r>
            <a:r>
              <a:rPr lang="en-US" altLang="zh-CN" sz="2400" b="1" dirty="0" smtClean="0"/>
              <a:t>2</a:t>
            </a:r>
            <a:r>
              <a:rPr lang="zh-CN" altLang="en-US" sz="2400" b="1" dirty="0" smtClean="0"/>
              <a:t>个空格，</a:t>
            </a:r>
            <a:r>
              <a:rPr lang="en-US" altLang="zh-CN" sz="2400" b="1" dirty="0" smtClean="0"/>
              <a:t>3</a:t>
            </a:r>
            <a:r>
              <a:rPr lang="zh-CN" altLang="en-US" sz="2400" b="1" dirty="0" smtClean="0"/>
              <a:t>个星号，星号空格隔开；</a:t>
            </a:r>
            <a:endParaRPr lang="en-US" altLang="zh-CN" sz="2400" b="1" dirty="0" smtClean="0"/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 smtClean="0"/>
              <a:t>第 </a:t>
            </a:r>
            <a:r>
              <a:rPr lang="en-US" altLang="zh-CN" sz="2400" b="1" dirty="0" smtClean="0"/>
              <a:t>3 </a:t>
            </a:r>
            <a:r>
              <a:rPr lang="zh-CN" altLang="en-US" sz="2400" b="1" dirty="0" smtClean="0"/>
              <a:t>行</a:t>
            </a:r>
            <a:r>
              <a:rPr lang="en-US" altLang="zh-CN" sz="2400" b="1" dirty="0" smtClean="0"/>
              <a:t>0</a:t>
            </a:r>
            <a:r>
              <a:rPr lang="zh-CN" altLang="en-US" sz="2400" b="1" dirty="0" smtClean="0"/>
              <a:t>个空格，</a:t>
            </a:r>
            <a:r>
              <a:rPr lang="en-US" altLang="zh-CN" sz="2400" b="1" dirty="0" smtClean="0"/>
              <a:t>5</a:t>
            </a:r>
            <a:r>
              <a:rPr lang="zh-CN" altLang="en-US" sz="2400" b="1" dirty="0" smtClean="0"/>
              <a:t>个星号</a:t>
            </a:r>
            <a:r>
              <a:rPr lang="zh-CN" altLang="en-US" sz="2400" b="1" dirty="0" smtClean="0">
                <a:sym typeface="+mn-ea"/>
              </a:rPr>
              <a:t>，星号空格隔开</a:t>
            </a:r>
            <a:r>
              <a:rPr lang="zh-CN" altLang="en-US" sz="2400" b="1" dirty="0" smtClean="0"/>
              <a:t>；</a:t>
            </a:r>
            <a:endParaRPr lang="en-US" altLang="zh-CN" sz="2400" b="1" dirty="0" smtClean="0"/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 smtClean="0"/>
              <a:t>第 </a:t>
            </a:r>
            <a:r>
              <a:rPr lang="en-US" altLang="zh-CN" sz="2400" b="1" dirty="0" smtClean="0"/>
              <a:t>4 </a:t>
            </a:r>
            <a:r>
              <a:rPr lang="zh-CN" altLang="en-US" sz="2400" b="1" dirty="0" smtClean="0"/>
              <a:t>行</a:t>
            </a:r>
            <a:r>
              <a:rPr lang="en-US" altLang="zh-CN" sz="2400" b="1" dirty="0" smtClean="0"/>
              <a:t>2</a:t>
            </a:r>
            <a:r>
              <a:rPr lang="zh-CN" altLang="en-US" sz="2400" b="1" dirty="0" smtClean="0"/>
              <a:t>个空格，</a:t>
            </a:r>
            <a:r>
              <a:rPr lang="en-US" altLang="zh-CN" sz="2400" b="1" dirty="0" smtClean="0"/>
              <a:t>3</a:t>
            </a:r>
            <a:r>
              <a:rPr lang="zh-CN" altLang="en-US" sz="2400" b="1" dirty="0" smtClean="0"/>
              <a:t>个星号</a:t>
            </a:r>
            <a:r>
              <a:rPr lang="zh-CN" altLang="en-US" sz="2400" b="1" dirty="0" smtClean="0">
                <a:sym typeface="+mn-ea"/>
              </a:rPr>
              <a:t>，星号空格隔开</a:t>
            </a:r>
            <a:r>
              <a:rPr lang="zh-CN" altLang="en-US" sz="2400" b="1" dirty="0" smtClean="0"/>
              <a:t>；</a:t>
            </a:r>
            <a:endParaRPr lang="en-US" altLang="zh-CN" sz="2400" b="1" dirty="0" smtClean="0"/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 smtClean="0"/>
              <a:t>第 </a:t>
            </a:r>
            <a:r>
              <a:rPr lang="en-US" altLang="zh-CN" sz="2400" b="1" dirty="0" smtClean="0"/>
              <a:t>5 </a:t>
            </a:r>
            <a:r>
              <a:rPr lang="zh-CN" altLang="en-US" sz="2400" b="1" dirty="0" smtClean="0"/>
              <a:t>行</a:t>
            </a:r>
            <a:r>
              <a:rPr lang="en-US" altLang="zh-CN" sz="2400" b="1" dirty="0" smtClean="0"/>
              <a:t>4</a:t>
            </a:r>
            <a:r>
              <a:rPr lang="zh-CN" altLang="en-US" sz="2400" b="1" dirty="0" smtClean="0"/>
              <a:t>个空格，</a:t>
            </a:r>
            <a:r>
              <a:rPr lang="en-US" altLang="zh-CN" sz="2400" b="1" dirty="0" smtClean="0"/>
              <a:t>1</a:t>
            </a:r>
            <a:r>
              <a:rPr lang="zh-CN" altLang="en-US" sz="2400" b="1" dirty="0" smtClean="0"/>
              <a:t>个星号；</a:t>
            </a:r>
            <a:endParaRPr lang="en-US" altLang="zh-CN" sz="24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3865123" y="2944819"/>
            <a:ext cx="5190100" cy="1041761"/>
          </a:xfrm>
        </p:spPr>
        <p:txBody>
          <a:bodyPr/>
          <a:lstStyle/>
          <a:p>
            <a:r>
              <a:rPr kumimoji="1" lang="en-US" altLang="zh-CN" dirty="0" smtClean="0"/>
              <a:t>THANK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YOU!</a:t>
            </a:r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COMMONDATA" val="eyJoZGlkIjoiYjQxNjA5MmFlMzUwOTQ3ZDUxMWExYjg1MWE3NzMxZWUifQ=="/>
</p:tagLst>
</file>

<file path=ppt/theme/theme1.xml><?xml version="1.0" encoding="utf-8"?>
<a:theme xmlns:a="http://schemas.openxmlformats.org/drawingml/2006/main" name="模板页面">
  <a:themeElements>
    <a:clrScheme name="自定义 39">
      <a:dk1>
        <a:srgbClr val="000000"/>
      </a:dk1>
      <a:lt1>
        <a:srgbClr val="FFFFFF"/>
      </a:lt1>
      <a:dk2>
        <a:srgbClr val="000000"/>
      </a:dk2>
      <a:lt2>
        <a:srgbClr val="FFFDFD"/>
      </a:lt2>
      <a:accent1>
        <a:srgbClr val="39A9DE"/>
      </a:accent1>
      <a:accent2>
        <a:srgbClr val="838FD4"/>
      </a:accent2>
      <a:accent3>
        <a:srgbClr val="41C0B8"/>
      </a:accent3>
      <a:accent4>
        <a:srgbClr val="91CE6F"/>
      </a:accent4>
      <a:accent5>
        <a:srgbClr val="A0CD4E"/>
      </a:accent5>
      <a:accent6>
        <a:srgbClr val="515151"/>
      </a:accent6>
      <a:hlink>
        <a:srgbClr val="0563C1"/>
      </a:hlink>
      <a:folHlink>
        <a:srgbClr val="954F72"/>
      </a:folHlink>
    </a:clrScheme>
    <a:fontScheme name="自定义 46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PLUS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2631</Words>
  <Application>WPS 演示</Application>
  <PresentationFormat>宽屏</PresentationFormat>
  <Paragraphs>211</Paragraphs>
  <Slides>24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Segoe UI Light</vt:lpstr>
      <vt:lpstr>Century Gothic</vt:lpstr>
      <vt:lpstr>Segoe UI Light</vt:lpstr>
      <vt:lpstr>雅痞-简</vt:lpstr>
      <vt:lpstr>Arial Unicode MS</vt:lpstr>
      <vt:lpstr>Calibri</vt:lpstr>
      <vt:lpstr>Times New Roman</vt:lpstr>
      <vt:lpstr>模板页面</vt:lpstr>
      <vt:lpstr>OfficePLUS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OfficePLUS</dc:creator>
  <cp:lastModifiedBy>小涛涛</cp:lastModifiedBy>
  <cp:revision>437</cp:revision>
  <dcterms:created xsi:type="dcterms:W3CDTF">2019-06-08T07:51:00Z</dcterms:created>
  <dcterms:modified xsi:type="dcterms:W3CDTF">2024-08-27T06:40:45Z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2052-12.1.0.16910</vt:lpwstr>
  </property>
  <property fmtid="{D5CDD505-2E9C-101B-9397-08002B2CF9AE}" pid="3" name="ICV">
    <vt:lpwstr>B39505D5BAA84CEAB763482A74855786_12</vt:lpwstr>
  </property>
</Properties>
</file>