
<file path=[Content_Types].xml><?xml version="1.0" encoding="utf-8"?>
<Types xmlns="http://schemas.openxmlformats.org/package/2006/content-types">
  <Default Extension="tiff" ContentType="image/tiff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2" r:id="rId3"/>
  </p:sldMasterIdLst>
  <p:notesMasterIdLst>
    <p:notesMasterId r:id="rId5"/>
  </p:notesMasterIdLst>
  <p:sldIdLst>
    <p:sldId id="333" r:id="rId4"/>
    <p:sldId id="460" r:id="rId6"/>
    <p:sldId id="454" r:id="rId7"/>
    <p:sldId id="439" r:id="rId8"/>
    <p:sldId id="445" r:id="rId9"/>
    <p:sldId id="459" r:id="rId10"/>
    <p:sldId id="485" r:id="rId11"/>
    <p:sldId id="463" r:id="rId12"/>
    <p:sldId id="453" r:id="rId13"/>
    <p:sldId id="446" r:id="rId14"/>
    <p:sldId id="462" r:id="rId15"/>
    <p:sldId id="448" r:id="rId16"/>
    <p:sldId id="449" r:id="rId17"/>
    <p:sldId id="450" r:id="rId18"/>
    <p:sldId id="451" r:id="rId19"/>
    <p:sldId id="452" r:id="rId20"/>
    <p:sldId id="456" r:id="rId21"/>
    <p:sldId id="440" r:id="rId22"/>
    <p:sldId id="443" r:id="rId23"/>
    <p:sldId id="444" r:id="rId24"/>
    <p:sldId id="455" r:id="rId25"/>
    <p:sldId id="436" r:id="rId26"/>
    <p:sldId id="437" r:id="rId27"/>
    <p:sldId id="438" r:id="rId28"/>
    <p:sldId id="464" r:id="rId29"/>
    <p:sldId id="465" r:id="rId30"/>
    <p:sldId id="282" r:id="rId31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CC"/>
    <a:srgbClr val="E73A1C"/>
    <a:srgbClr val="4355BE"/>
    <a:srgbClr val="63AD3B"/>
    <a:srgbClr val="63AD3A"/>
    <a:srgbClr val="A5CCDF"/>
    <a:srgbClr val="D3E9F4"/>
    <a:srgbClr val="208FC3"/>
    <a:srgbClr val="2190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87428" autoAdjust="0"/>
  </p:normalViewPr>
  <p:slideViewPr>
    <p:cSldViewPr snapToGrid="0" snapToObjects="1">
      <p:cViewPr varScale="1">
        <p:scale>
          <a:sx n="74" d="100"/>
          <a:sy n="74" d="100"/>
        </p:scale>
        <p:origin x="4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5" Type="http://schemas.openxmlformats.org/officeDocument/2006/relationships/tags" Target="tags/tag3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  <p:sp>
        <p:nvSpPr>
          <p:cNvPr id="409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</a:schemeClr>
              </a:gs>
              <a:gs pos="0">
                <a:schemeClr val="accent3">
                  <a:lumMod val="75000"/>
                </a:schemeClr>
              </a:gs>
              <a:gs pos="72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2915213" y="2128074"/>
            <a:ext cx="8084654" cy="104176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9" name="组 8"/>
          <p:cNvGrpSpPr/>
          <p:nvPr userDrawn="1"/>
        </p:nvGrpSpPr>
        <p:grpSpPr>
          <a:xfrm rot="18636342">
            <a:off x="-4842314" y="-4768554"/>
            <a:ext cx="9526783" cy="8018066"/>
            <a:chOff x="-1833690" y="-2141397"/>
            <a:chExt cx="9526783" cy="9526783"/>
          </a:xfrm>
        </p:grpSpPr>
        <p:sp>
          <p:nvSpPr>
            <p:cNvPr id="7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8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6"/>
          <p:cNvSpPr>
            <a:spLocks noGrp="1"/>
          </p:cNvSpPr>
          <p:nvPr>
            <p:ph type="body" sz="quarter" idx="14"/>
          </p:nvPr>
        </p:nvSpPr>
        <p:spPr>
          <a:xfrm>
            <a:off x="2915213" y="3169834"/>
            <a:ext cx="8084654" cy="58864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11" name="组 10"/>
          <p:cNvGrpSpPr/>
          <p:nvPr userDrawn="1"/>
        </p:nvGrpSpPr>
        <p:grpSpPr>
          <a:xfrm rot="18636342">
            <a:off x="7423535" y="5313870"/>
            <a:ext cx="9526783" cy="8018066"/>
            <a:chOff x="-1833690" y="-2141397"/>
            <a:chExt cx="9526783" cy="9526783"/>
          </a:xfrm>
        </p:grpSpPr>
        <p:sp>
          <p:nvSpPr>
            <p:cNvPr id="12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3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4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2915213" y="4033466"/>
            <a:ext cx="8084654" cy="588643"/>
          </a:xfrm>
          <a:prstGeom prst="rect">
            <a:avLst/>
          </a:prstGeom>
        </p:spPr>
        <p:txBody>
          <a:bodyPr anchor="t"/>
          <a:lstStyle>
            <a:lvl1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082848" y="16937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015489" y="16937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082848" y="3093408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015489" y="3093408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086211" y="449301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018852" y="449301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53768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53768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58045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58045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3362" y="362322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4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46003" y="362322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3362" y="466599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46003" y="466599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2031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2031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1121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1121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302105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302105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930013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930013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83896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4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83896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1991568" y="-998227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7793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7793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168835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168835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259731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259731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50626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50626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4179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4179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25" hasCustomPrompt="1"/>
          </p:nvPr>
        </p:nvSpPr>
        <p:spPr>
          <a:xfrm>
            <a:off x="7219023" y="53269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6" name="文本占位符 6"/>
          <p:cNvSpPr>
            <a:spLocks noGrp="1"/>
          </p:cNvSpPr>
          <p:nvPr>
            <p:ph type="body" sz="quarter" idx="26"/>
          </p:nvPr>
        </p:nvSpPr>
        <p:spPr>
          <a:xfrm>
            <a:off x="8151664" y="53269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 userDrawn="1"/>
        </p:nvGrpSpPr>
        <p:grpSpPr>
          <a:xfrm rot="17100000" flipH="1">
            <a:off x="802220" y="-1059687"/>
            <a:ext cx="12969854" cy="15178844"/>
            <a:chOff x="-3533241" y="-1493421"/>
            <a:chExt cx="10611835" cy="9526783"/>
          </a:xfrm>
        </p:grpSpPr>
        <p:sp>
          <p:nvSpPr>
            <p:cNvPr id="3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520823" y="-184908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 8"/>
          <p:cNvGrpSpPr/>
          <p:nvPr userDrawn="1"/>
        </p:nvGrpSpPr>
        <p:grpSpPr>
          <a:xfrm rot="17100000" flipH="1">
            <a:off x="-2685302" y="-2350919"/>
            <a:ext cx="12746204" cy="15178844"/>
            <a:chOff x="-3533241" y="-1493421"/>
            <a:chExt cx="10611835" cy="9526783"/>
          </a:xfrm>
        </p:grpSpPr>
        <p:sp>
          <p:nvSpPr>
            <p:cNvPr id="10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1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  <a:alpha val="80000"/>
                </a:schemeClr>
              </a:gs>
              <a:gs pos="0">
                <a:schemeClr val="accent3">
                  <a:lumMod val="75000"/>
                  <a:alpha val="80000"/>
                </a:schemeClr>
              </a:gs>
              <a:gs pos="72000">
                <a:schemeClr val="accent2">
                  <a:lumMod val="75000"/>
                  <a:alpha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8"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761892" y="-334537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1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63"/>
            <a:ext cx="12207983" cy="6849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标注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字体使用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行距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背景图片出处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4239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英文 </a:t>
            </a:r>
            <a:r>
              <a:rPr kumimoji="0" lang="is-I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cs typeface="Segoe UI Light" panose="020B0502040204020203"/>
              </a:rPr>
              <a:t>Microsoft YaHei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中文 微软雅黑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正文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1.3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cn.bing.com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本网站所提供的任何信息内容（包括但不限于 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PPT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模板、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Word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文档、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Excel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图表、图片素材等）均受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中华人民共和国著作权法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信息网络传播权保护条例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(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包括图片或图表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)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不得被全部或部分的复制、传播、销售，否则将承担法律责任。</a:t>
            </a:r>
            <a:endParaRPr kumimoji="0" lang="zh-CN" alt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背景图片素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背景图片素材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点击</a:t>
            </a:r>
            <a:r>
              <a:rPr kumimoji="1" lang="en-US" altLang="zh-CN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Logo</a:t>
            </a: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获取更多优质模板（放映模式）</a:t>
            </a:r>
            <a:endParaRPr kumimoji="1" lang="zh-CN" altLang="en-US" sz="1335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3.xml"/><Relationship Id="rId5" Type="http://schemas.openxmlformats.org/officeDocument/2006/relationships/tags" Target="../tags/tag2.xml"/><Relationship Id="rId4" Type="http://schemas.openxmlformats.org/officeDocument/2006/relationships/image" Target="../media/image6.png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7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hyperlink" Target="https://www.python.org/dev/peps/pep-0249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9450436" y="2636246"/>
            <a:ext cx="0" cy="14382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0" y="-26670"/>
            <a:ext cx="12192000" cy="1664694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5050514"/>
            <a:ext cx="12192000" cy="1834157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60" b="0" i="0" u="none" strike="noStrike" kern="1200" cap="none" spc="0" normalizeH="0" baseline="0" noProof="1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zh-CN" altLang="en-US" sz="2160" b="0" i="0" u="none" strike="noStrike" kern="1200" cap="none" spc="0" normalizeH="0" baseline="0" noProof="1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1638024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4830542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8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396" y="5268357"/>
            <a:ext cx="1973095" cy="147862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0" name="文本框 1"/>
          <p:cNvSpPr txBox="1"/>
          <p:nvPr/>
        </p:nvSpPr>
        <p:spPr>
          <a:xfrm>
            <a:off x="1203179" y="1901016"/>
            <a:ext cx="7627782" cy="258532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第 </a:t>
            </a: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10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章</a:t>
            </a:r>
            <a:endParaRPr lang="en-US" altLang="zh-CN" sz="5400" b="1" dirty="0" smtClean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  <a:p>
            <a:pPr indent="0" algn="ctr">
              <a:lnSpc>
                <a:spcPct val="150000"/>
              </a:lnSpc>
            </a:pP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操作数据库</a:t>
            </a:r>
            <a:endParaRPr lang="en-US" altLang="zh-CN" sz="5400" b="1" dirty="0" smtClean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435" y="2342789"/>
            <a:ext cx="1806215" cy="1799347"/>
          </a:xfrm>
          <a:prstGeom prst="rect">
            <a:avLst/>
          </a:prstGeom>
        </p:spPr>
      </p:pic>
      <p:pic>
        <p:nvPicPr>
          <p:cNvPr id="2" name="图片 1" descr="log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3045" y="201930"/>
            <a:ext cx="4686300" cy="1138555"/>
          </a:xfrm>
          <a:prstGeom prst="rect">
            <a:avLst/>
          </a:prstGeom>
        </p:spPr>
      </p:pic>
      <p:sp>
        <p:nvSpPr>
          <p:cNvPr id="4" name="文本框 1"/>
          <p:cNvSpPr txBox="1"/>
          <p:nvPr>
            <p:custDataLst>
              <p:tags r:id="rId5"/>
            </p:custDataLst>
          </p:nvPr>
        </p:nvSpPr>
        <p:spPr>
          <a:xfrm>
            <a:off x="6729730" y="5971540"/>
            <a:ext cx="52393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altLang="zh-CN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数据处理（基础篇）</a:t>
            </a:r>
            <a:endParaRPr lang="zh-CN" altLang="en-US" sz="2800" b="1" i="1" dirty="0">
              <a:solidFill>
                <a:srgbClr val="FFC0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1257243" y="2011116"/>
            <a:ext cx="3470523" cy="1082292"/>
          </a:xfrm>
        </p:spPr>
        <p:txBody>
          <a:bodyPr/>
          <a:lstStyle/>
          <a:p>
            <a:r>
              <a:rPr lang="zh-CN" altLang="en-US" sz="5400" dirty="0" smtClean="0"/>
              <a:t>主要内容</a:t>
            </a:r>
            <a:endParaRPr lang="zh-CN" altLang="en-US" sz="5400" dirty="0"/>
          </a:p>
        </p:txBody>
      </p:sp>
      <p:sp>
        <p:nvSpPr>
          <p:cNvPr id="15" name="文本占位符 4"/>
          <p:cNvSpPr>
            <a:spLocks noGrp="1"/>
          </p:cNvSpPr>
          <p:nvPr>
            <p:ph type="body" sz="quarter" idx="14"/>
          </p:nvPr>
        </p:nvSpPr>
        <p:spPr>
          <a:xfrm>
            <a:off x="1257243" y="3410725"/>
            <a:ext cx="3897243" cy="767410"/>
          </a:xfrm>
        </p:spPr>
        <p:txBody>
          <a:bodyPr/>
          <a:lstStyle/>
          <a:p>
            <a:r>
              <a:rPr lang="en-US" altLang="zh-CN" sz="4400" dirty="0" smtClean="0"/>
              <a:t>CONTENTS</a:t>
            </a:r>
            <a:endParaRPr lang="zh-CN" altLang="en-US" sz="4400" dirty="0"/>
          </a:p>
        </p:txBody>
      </p:sp>
      <p:sp>
        <p:nvSpPr>
          <p:cNvPr id="18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7033613" y="1998831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19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966254" y="1998831"/>
            <a:ext cx="4225746" cy="634634"/>
          </a:xfrm>
        </p:spPr>
        <p:txBody>
          <a:bodyPr/>
          <a:lstStyle/>
          <a:p>
            <a:r>
              <a:rPr lang="zh-CN" altLang="en-US" sz="3200" b="1" dirty="0" smtClean="0"/>
              <a:t>结构化</a:t>
            </a:r>
            <a:r>
              <a:rPr lang="zh-CN" altLang="en-US" sz="3200" b="1" dirty="0" smtClean="0"/>
              <a:t>查询语言</a:t>
            </a:r>
            <a:r>
              <a:rPr lang="en-US" altLang="zh-CN" sz="3200" b="1" dirty="0" smtClean="0"/>
              <a:t>SQL</a:t>
            </a:r>
            <a:endParaRPr lang="zh-CN" altLang="en-US" sz="3200" b="1" dirty="0"/>
          </a:p>
        </p:txBody>
      </p:sp>
      <p:sp>
        <p:nvSpPr>
          <p:cNvPr id="20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7055235" y="3561281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21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987875" y="3561281"/>
            <a:ext cx="3925831" cy="634634"/>
          </a:xfrm>
        </p:spPr>
        <p:txBody>
          <a:bodyPr/>
          <a:lstStyle/>
          <a:p>
            <a:r>
              <a:rPr lang="zh-CN" altLang="en-US" sz="3200" b="1" dirty="0" smtClean="0"/>
              <a:t>操作数据库核心</a:t>
            </a:r>
            <a:r>
              <a:rPr lang="en-US" altLang="zh-CN" sz="3200" b="1" dirty="0" smtClean="0"/>
              <a:t>API</a:t>
            </a:r>
            <a:endParaRPr lang="zh-CN" altLang="en-US" sz="3200" b="1" dirty="0"/>
          </a:p>
        </p:txBody>
      </p:sp>
      <p:sp>
        <p:nvSpPr>
          <p:cNvPr id="22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567292" y="5116842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23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499933" y="5116842"/>
            <a:ext cx="4519789" cy="634634"/>
          </a:xfrm>
        </p:spPr>
        <p:txBody>
          <a:bodyPr/>
          <a:lstStyle/>
          <a:p>
            <a:r>
              <a:rPr lang="en-US" altLang="zh-CN" sz="3200" b="1" dirty="0" smtClean="0"/>
              <a:t>Python</a:t>
            </a:r>
            <a:r>
              <a:rPr lang="zh-CN" altLang="en-US" sz="3200" b="1" dirty="0" smtClean="0"/>
              <a:t>操作数据库案例</a:t>
            </a:r>
            <a:endParaRPr lang="zh-CN" altLang="en-US" sz="3200" b="1" dirty="0"/>
          </a:p>
        </p:txBody>
      </p:sp>
      <p:sp>
        <p:nvSpPr>
          <p:cNvPr id="24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6567292" y="604818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7499933" y="604818"/>
            <a:ext cx="3253563" cy="634634"/>
          </a:xfrm>
        </p:spPr>
        <p:txBody>
          <a:bodyPr/>
          <a:lstStyle/>
          <a:p>
            <a:r>
              <a:rPr lang="zh-CN" altLang="en-US" sz="3200" b="1" dirty="0" smtClean="0"/>
              <a:t>数据库基础</a:t>
            </a:r>
            <a:endParaRPr lang="zh-CN" alt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724507" y="3264953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数据库基础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76515" y="152215"/>
            <a:ext cx="3216041" cy="536897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操作数据库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594292" y="1223168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580532" y="473487"/>
            <a:ext cx="3059884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数据库基础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34967" y="1423547"/>
            <a:ext cx="9447433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E73A1C"/>
                </a:solidFill>
                <a:latin typeface="微软雅黑" panose="020B0503020204020204" charset="-122"/>
                <a:ea typeface="微软雅黑" panose="020B0503020204020204" charset="-122"/>
              </a:rPr>
              <a:t>数据库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是数据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的仓库，将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大量数据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按照一定的方式组织并存储起来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方便进行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管理和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维护，例如快速检索和统计等。数据库的主要特点：</a:t>
            </a:r>
            <a:endParaRPr lang="en-US" altLang="zh-CN" sz="20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以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一定的方式组织、存储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数据；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能为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多个用户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共享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en-US" altLang="zh-CN" sz="20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程序彼此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独立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20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14397" y="4510716"/>
            <a:ext cx="1095954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+mn-ea"/>
              </a:rPr>
              <a:t>       </a:t>
            </a:r>
            <a:r>
              <a:rPr lang="zh-CN" altLang="en-US" sz="2400" b="1" dirty="0">
                <a:solidFill>
                  <a:srgbClr val="E73A1C"/>
                </a:solidFill>
                <a:latin typeface="微软雅黑" panose="020B0503020204020204" charset="-122"/>
                <a:ea typeface="微软雅黑" panose="020B0503020204020204" charset="-122"/>
              </a:rPr>
              <a:t>数据库管理系统</a:t>
            </a:r>
            <a:r>
              <a:rPr lang="zh-CN" altLang="en-US" sz="2000" dirty="0" smtClean="0">
                <a:latin typeface="+mn-ea"/>
              </a:rPr>
              <a:t>是</a:t>
            </a:r>
            <a:r>
              <a:rPr lang="zh-CN" altLang="en-US" sz="2000" dirty="0">
                <a:latin typeface="+mn-ea"/>
              </a:rPr>
              <a:t>一种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操纵和管理数据库的大型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软件</a:t>
            </a:r>
            <a:r>
              <a:rPr lang="zh-CN" altLang="en-US" sz="2000" dirty="0" smtClean="0">
                <a:latin typeface="+mn-ea"/>
              </a:rPr>
              <a:t>。</a:t>
            </a:r>
            <a:r>
              <a:rPr lang="zh-CN" altLang="en-US" sz="2000" dirty="0">
                <a:latin typeface="+mn-ea"/>
              </a:rPr>
              <a:t>它对数据库进行统一的管理和控制，以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保证数据库的安全性和完整性</a:t>
            </a:r>
            <a:r>
              <a:rPr lang="zh-CN" altLang="en-US" sz="2000" dirty="0">
                <a:latin typeface="+mn-ea"/>
              </a:rPr>
              <a:t>。用户通过</a:t>
            </a:r>
            <a:r>
              <a:rPr lang="en-US" altLang="zh-CN" sz="2000" dirty="0">
                <a:latin typeface="+mn-ea"/>
              </a:rPr>
              <a:t>DBMS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访问数据库中的数据</a:t>
            </a:r>
            <a:r>
              <a:rPr lang="zh-CN" altLang="en-US" sz="2000" dirty="0">
                <a:latin typeface="+mn-ea"/>
              </a:rPr>
              <a:t>，</a:t>
            </a:r>
            <a:r>
              <a:rPr lang="zh-CN" altLang="en-US" sz="2000" dirty="0" smtClean="0">
                <a:latin typeface="+mn-ea"/>
              </a:rPr>
              <a:t>数据库管理员通过</a:t>
            </a:r>
            <a:r>
              <a:rPr lang="en-US" altLang="zh-CN" sz="2000" dirty="0">
                <a:latin typeface="+mn-ea"/>
              </a:rPr>
              <a:t>DBMS</a:t>
            </a:r>
            <a:r>
              <a:rPr lang="zh-CN" altLang="en-US" sz="2000" dirty="0">
                <a:latin typeface="+mn-ea"/>
              </a:rPr>
              <a:t>进行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数据库的维护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工作</a:t>
            </a:r>
            <a:r>
              <a:rPr lang="zh-CN" altLang="en-US" sz="2000" dirty="0" smtClean="0">
                <a:latin typeface="+mn-ea"/>
              </a:rPr>
              <a:t>。主要功能包括：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数据定义</a:t>
            </a:r>
            <a:r>
              <a:rPr lang="zh-CN" altLang="en-US" sz="2000" dirty="0" smtClean="0">
                <a:latin typeface="+mn-ea"/>
              </a:rPr>
              <a:t>（创建数据库、表等）、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数据操纵</a:t>
            </a:r>
            <a:r>
              <a:rPr lang="zh-CN" altLang="en-US" sz="2000" dirty="0" smtClean="0">
                <a:latin typeface="+mn-ea"/>
              </a:rPr>
              <a:t>（增删查改等）、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数据库控制</a:t>
            </a:r>
            <a:r>
              <a:rPr lang="zh-CN" altLang="en-US" sz="2000" dirty="0" smtClean="0">
                <a:latin typeface="+mn-ea"/>
              </a:rPr>
              <a:t>（并发、权限等）、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数据库维护</a:t>
            </a:r>
            <a:r>
              <a:rPr lang="zh-CN" altLang="en-US" sz="2000" dirty="0" smtClean="0">
                <a:latin typeface="+mn-ea"/>
              </a:rPr>
              <a:t>（转存、恢复等）等。</a:t>
            </a:r>
            <a:endParaRPr lang="zh-CN" altLang="en-US" sz="24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76515" y="152215"/>
            <a:ext cx="3216041" cy="536897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操作数据库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541284" y="1208564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341977" y="431973"/>
            <a:ext cx="3536963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常见的数据库类型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54206" y="1305764"/>
            <a:ext cx="97125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dirty="0" smtClean="0">
                <a:latin typeface="+mn-ea"/>
              </a:rPr>
              <a:t>      当前常见的数据库类型有：</a:t>
            </a:r>
            <a:r>
              <a:rPr lang="zh-CN" altLang="en-US" sz="2400" dirty="0" smtClean="0">
                <a:solidFill>
                  <a:srgbClr val="0000CC"/>
                </a:solidFill>
                <a:latin typeface="+mn-ea"/>
              </a:rPr>
              <a:t>关系型数据库</a:t>
            </a:r>
            <a:r>
              <a:rPr lang="zh-CN" altLang="en-US" sz="2400" dirty="0" smtClean="0">
                <a:latin typeface="+mn-ea"/>
              </a:rPr>
              <a:t>、</a:t>
            </a:r>
            <a:r>
              <a:rPr lang="zh-CN" altLang="en-US" sz="2400" dirty="0">
                <a:solidFill>
                  <a:srgbClr val="0000CC"/>
                </a:solidFill>
                <a:latin typeface="+mn-ea"/>
              </a:rPr>
              <a:t>键值存储数据库</a:t>
            </a:r>
            <a:r>
              <a:rPr lang="zh-CN" altLang="en-US" sz="2400" dirty="0" smtClean="0">
                <a:latin typeface="+mn-ea"/>
              </a:rPr>
              <a:t>、</a:t>
            </a:r>
            <a:r>
              <a:rPr lang="zh-CN" altLang="en-US" sz="2400" dirty="0" smtClean="0">
                <a:solidFill>
                  <a:srgbClr val="0000CC"/>
                </a:solidFill>
                <a:latin typeface="+mn-ea"/>
              </a:rPr>
              <a:t>面向</a:t>
            </a:r>
            <a:r>
              <a:rPr lang="zh-CN" altLang="en-US" sz="2400" dirty="0">
                <a:solidFill>
                  <a:srgbClr val="0000CC"/>
                </a:solidFill>
                <a:latin typeface="+mn-ea"/>
              </a:rPr>
              <a:t>文档数据库</a:t>
            </a:r>
            <a:r>
              <a:rPr lang="zh-CN" altLang="en-US" sz="2400" dirty="0" smtClean="0">
                <a:latin typeface="+mn-ea"/>
              </a:rPr>
              <a:t>、</a:t>
            </a:r>
            <a:r>
              <a:rPr lang="zh-CN" altLang="en-US" sz="2400" dirty="0" smtClean="0">
                <a:solidFill>
                  <a:srgbClr val="0000CC"/>
                </a:solidFill>
                <a:latin typeface="+mn-ea"/>
              </a:rPr>
              <a:t>图数据库</a:t>
            </a:r>
            <a:r>
              <a:rPr lang="zh-CN" altLang="en-US" sz="2400" dirty="0" smtClean="0">
                <a:latin typeface="+mn-ea"/>
              </a:rPr>
              <a:t>等。</a:t>
            </a:r>
            <a:endParaRPr lang="zh-CN" altLang="en-US" sz="2400" dirty="0"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96187" y="2535428"/>
            <a:ext cx="1009019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400" dirty="0" smtClean="0">
                <a:solidFill>
                  <a:srgbClr val="0000CC"/>
                </a:solidFill>
                <a:latin typeface="+mn-ea"/>
              </a:rPr>
              <a:t>关系型数据库</a:t>
            </a:r>
            <a:r>
              <a:rPr lang="zh-CN" altLang="en-US" sz="2400" dirty="0" smtClean="0">
                <a:latin typeface="+mn-ea"/>
              </a:rPr>
              <a:t>：</a:t>
            </a:r>
            <a:r>
              <a:rPr lang="zh-CN" altLang="en-US" sz="2000" dirty="0">
                <a:latin typeface="+mn-ea"/>
              </a:rPr>
              <a:t>当前应用最广泛的数据库类型，</a:t>
            </a:r>
            <a:r>
              <a:rPr lang="zh-CN" altLang="en-US" sz="2000" dirty="0" smtClean="0">
                <a:latin typeface="+mn-ea"/>
              </a:rPr>
              <a:t>把</a:t>
            </a:r>
            <a:r>
              <a:rPr lang="zh-CN" altLang="en-US" sz="2000" dirty="0">
                <a:latin typeface="+mn-ea"/>
              </a:rPr>
              <a:t>复杂的数据结构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归结为简单的二元关系</a:t>
            </a:r>
            <a:r>
              <a:rPr lang="zh-CN" altLang="en-US" sz="2000" dirty="0">
                <a:latin typeface="+mn-ea"/>
              </a:rPr>
              <a:t>（即二维</a:t>
            </a:r>
            <a:r>
              <a:rPr lang="zh-CN" altLang="en-US" sz="2000" dirty="0" smtClean="0">
                <a:latin typeface="+mn-ea"/>
              </a:rPr>
              <a:t>表形式），例如</a:t>
            </a:r>
            <a:r>
              <a:rPr lang="en-US" altLang="zh-CN" sz="2000" b="1" dirty="0">
                <a:solidFill>
                  <a:srgbClr val="FF00FF"/>
                </a:solidFill>
                <a:latin typeface="+mn-ea"/>
              </a:rPr>
              <a:t>MySQL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b="1" dirty="0">
                <a:solidFill>
                  <a:srgbClr val="FF00FF"/>
                </a:solidFill>
                <a:latin typeface="+mn-ea"/>
              </a:rPr>
              <a:t>SQL Server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b="1" dirty="0">
                <a:solidFill>
                  <a:srgbClr val="FF00FF"/>
                </a:solidFill>
                <a:latin typeface="+mn-ea"/>
              </a:rPr>
              <a:t>Oracle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b="1" dirty="0" smtClean="0">
                <a:solidFill>
                  <a:srgbClr val="FF00FF"/>
                </a:solidFill>
                <a:latin typeface="+mn-ea"/>
              </a:rPr>
              <a:t>SQLite</a:t>
            </a:r>
            <a:r>
              <a:rPr lang="zh-CN" altLang="en-US" sz="2000" dirty="0" smtClean="0">
                <a:latin typeface="+mn-ea"/>
              </a:rPr>
              <a:t>等；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400" dirty="0" smtClean="0">
                <a:solidFill>
                  <a:srgbClr val="0000CC"/>
                </a:solidFill>
                <a:latin typeface="+mn-ea"/>
              </a:rPr>
              <a:t>键</a:t>
            </a:r>
            <a:r>
              <a:rPr lang="zh-CN" altLang="en-US" sz="2400" dirty="0">
                <a:solidFill>
                  <a:srgbClr val="0000CC"/>
                </a:solidFill>
                <a:latin typeface="+mn-ea"/>
              </a:rPr>
              <a:t>值存储</a:t>
            </a:r>
            <a:r>
              <a:rPr lang="zh-CN" altLang="en-US" sz="2400" dirty="0" smtClean="0">
                <a:solidFill>
                  <a:srgbClr val="0000CC"/>
                </a:solidFill>
                <a:latin typeface="+mn-ea"/>
              </a:rPr>
              <a:t>数据库</a:t>
            </a:r>
            <a:r>
              <a:rPr lang="zh-CN" altLang="en-US" sz="2400" dirty="0">
                <a:latin typeface="+mn-ea"/>
              </a:rPr>
              <a:t>：</a:t>
            </a:r>
            <a:r>
              <a:rPr lang="zh-CN" altLang="en-US" sz="2000" dirty="0">
                <a:latin typeface="+mn-ea"/>
              </a:rPr>
              <a:t>使用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简单的键值方法来存储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数据</a:t>
            </a:r>
            <a:r>
              <a:rPr lang="zh-CN" altLang="en-US" sz="2000" dirty="0" smtClean="0">
                <a:latin typeface="+mn-ea"/>
              </a:rPr>
              <a:t>，其中键作为唯一标记，是一种非关系数据库，例如</a:t>
            </a:r>
            <a:r>
              <a:rPr lang="en-US" altLang="zh-CN" sz="2000" b="1" dirty="0" err="1" smtClean="0">
                <a:solidFill>
                  <a:srgbClr val="FF00FF"/>
                </a:solidFill>
                <a:latin typeface="+mn-ea"/>
              </a:rPr>
              <a:t>Redis</a:t>
            </a:r>
            <a:r>
              <a:rPr lang="zh-CN" altLang="en-US" sz="2400" dirty="0" smtClean="0">
                <a:latin typeface="+mn-ea"/>
              </a:rPr>
              <a:t>；</a:t>
            </a:r>
            <a:endParaRPr lang="en-US" altLang="zh-CN" sz="24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400" dirty="0" smtClean="0">
                <a:solidFill>
                  <a:srgbClr val="0000CC"/>
                </a:solidFill>
                <a:latin typeface="+mn-ea"/>
              </a:rPr>
              <a:t>面向</a:t>
            </a:r>
            <a:r>
              <a:rPr lang="zh-CN" altLang="en-US" sz="2400" dirty="0">
                <a:solidFill>
                  <a:srgbClr val="0000CC"/>
                </a:solidFill>
                <a:latin typeface="+mn-ea"/>
              </a:rPr>
              <a:t>文档</a:t>
            </a:r>
            <a:r>
              <a:rPr lang="zh-CN" altLang="en-US" sz="2400" dirty="0" smtClean="0">
                <a:solidFill>
                  <a:srgbClr val="0000CC"/>
                </a:solidFill>
                <a:latin typeface="+mn-ea"/>
              </a:rPr>
              <a:t>数据库</a:t>
            </a:r>
            <a:r>
              <a:rPr lang="zh-CN" altLang="en-US" sz="2400" dirty="0" smtClean="0"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用于存放</a:t>
            </a:r>
            <a:r>
              <a:rPr lang="zh-CN" altLang="en-US" sz="2000" dirty="0">
                <a:latin typeface="+mn-ea"/>
              </a:rPr>
              <a:t>并获取文档</a:t>
            </a:r>
            <a:r>
              <a:rPr lang="zh-CN" altLang="en-US" sz="2000" dirty="0" smtClean="0">
                <a:latin typeface="+mn-ea"/>
              </a:rPr>
              <a:t>，主要是</a:t>
            </a:r>
            <a:r>
              <a:rPr lang="en-US" altLang="zh-CN" sz="2000" dirty="0" smtClean="0">
                <a:latin typeface="+mn-ea"/>
              </a:rPr>
              <a:t>XML</a:t>
            </a:r>
            <a:r>
              <a:rPr lang="zh-CN" altLang="en-US" sz="2000" dirty="0">
                <a:latin typeface="+mn-ea"/>
              </a:rPr>
              <a:t>、</a:t>
            </a:r>
            <a:r>
              <a:rPr lang="en-US" altLang="zh-CN" sz="2000" dirty="0" smtClean="0">
                <a:latin typeface="+mn-ea"/>
              </a:rPr>
              <a:t>JSON</a:t>
            </a:r>
            <a:r>
              <a:rPr lang="zh-CN" altLang="en-US" sz="2000" dirty="0" smtClean="0">
                <a:latin typeface="+mn-ea"/>
              </a:rPr>
              <a:t>等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具备自我描述特性、呈现层次结构的文档</a:t>
            </a:r>
            <a:r>
              <a:rPr lang="zh-CN" altLang="en-US" sz="2000" dirty="0" smtClean="0">
                <a:latin typeface="+mn-ea"/>
              </a:rPr>
              <a:t>，例如</a:t>
            </a:r>
            <a:r>
              <a:rPr lang="en-US" altLang="zh-CN" sz="2000" b="1" dirty="0" err="1" smtClean="0">
                <a:solidFill>
                  <a:srgbClr val="FF00FF"/>
                </a:solidFill>
                <a:latin typeface="+mn-ea"/>
              </a:rPr>
              <a:t>MongoDB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400" dirty="0" smtClean="0">
                <a:solidFill>
                  <a:srgbClr val="0000CC"/>
                </a:solidFill>
                <a:latin typeface="+mn-ea"/>
              </a:rPr>
              <a:t>图数据库</a:t>
            </a:r>
            <a:r>
              <a:rPr lang="zh-CN" altLang="en-US" sz="2400" dirty="0">
                <a:latin typeface="+mn-ea"/>
              </a:rPr>
              <a:t>：</a:t>
            </a:r>
            <a:r>
              <a:rPr lang="zh-CN" altLang="en-US" sz="2000" dirty="0">
                <a:latin typeface="+mn-ea"/>
              </a:rPr>
              <a:t>一种存储</a:t>
            </a:r>
            <a:r>
              <a:rPr lang="zh-CN" altLang="en-US" sz="2000" dirty="0" smtClean="0">
                <a:latin typeface="+mn-ea"/>
              </a:rPr>
              <a:t>图关系</a:t>
            </a:r>
            <a:r>
              <a:rPr lang="zh-CN" altLang="en-US" sz="2000" dirty="0">
                <a:latin typeface="+mn-ea"/>
              </a:rPr>
              <a:t>的数据库，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应用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图理论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存储实体之间的关系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信息</a:t>
            </a:r>
            <a:r>
              <a:rPr lang="zh-CN" altLang="en-US" sz="2000" dirty="0" smtClean="0">
                <a:latin typeface="+mn-ea"/>
              </a:rPr>
              <a:t>，例如</a:t>
            </a:r>
            <a:r>
              <a:rPr lang="en-US" altLang="zh-CN" sz="2000" b="1" dirty="0">
                <a:solidFill>
                  <a:srgbClr val="FF00FF"/>
                </a:solidFill>
                <a:latin typeface="+mn-ea"/>
              </a:rPr>
              <a:t>Neo4J</a:t>
            </a:r>
            <a:r>
              <a:rPr lang="zh-CN" altLang="en-US" sz="2000" dirty="0" smtClean="0"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76515" y="152215"/>
            <a:ext cx="3216041" cy="536897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操作数据库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541284" y="1363032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341977" y="605178"/>
            <a:ext cx="3536963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关系型数据库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81927" y="3728364"/>
            <a:ext cx="97125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关系：</a:t>
            </a:r>
            <a:r>
              <a:rPr lang="zh-CN" altLang="en-US" sz="2000" dirty="0">
                <a:latin typeface="+mn-ea"/>
              </a:rPr>
              <a:t>可以理解为一张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二维表</a:t>
            </a:r>
            <a:r>
              <a:rPr lang="zh-CN" altLang="en-US" sz="2000" dirty="0">
                <a:latin typeface="+mn-ea"/>
              </a:rPr>
              <a:t>，</a:t>
            </a:r>
            <a:r>
              <a:rPr lang="zh-CN" altLang="en-US" sz="2000" dirty="0" smtClean="0">
                <a:latin typeface="+mn-ea"/>
              </a:rPr>
              <a:t>每个</a:t>
            </a:r>
            <a:r>
              <a:rPr lang="zh-CN" altLang="en-US" sz="2000" dirty="0">
                <a:latin typeface="+mn-ea"/>
              </a:rPr>
              <a:t>关系都有一个关系名，也就是表</a:t>
            </a:r>
            <a:r>
              <a:rPr lang="zh-CN" altLang="en-US" sz="2000" dirty="0" smtClean="0">
                <a:latin typeface="+mn-ea"/>
              </a:rPr>
              <a:t>名；</a:t>
            </a:r>
            <a:endParaRPr lang="en-US" altLang="zh-CN" sz="2000" dirty="0" smtClean="0">
              <a:latin typeface="+mn-ea"/>
            </a:endParaRPr>
          </a:p>
          <a:p>
            <a:pPr marL="0" lvl="1"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属性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: </a:t>
            </a:r>
            <a:r>
              <a:rPr lang="zh-CN" altLang="en-US" sz="2000" dirty="0">
                <a:latin typeface="+mn-ea"/>
              </a:rPr>
              <a:t>可以理解为二维表中的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一列</a:t>
            </a:r>
            <a:r>
              <a:rPr lang="zh-CN" altLang="en-US" sz="2000" dirty="0">
                <a:latin typeface="+mn-ea"/>
              </a:rPr>
              <a:t>，在数据库中称为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字段</a:t>
            </a:r>
            <a:r>
              <a:rPr lang="zh-CN" altLang="en-US" sz="2000" dirty="0" smtClean="0">
                <a:latin typeface="+mn-ea"/>
              </a:rPr>
              <a:t>，属性名就是表中的列名；</a:t>
            </a:r>
            <a:endParaRPr lang="en-US" altLang="zh-CN" sz="2000" dirty="0">
              <a:latin typeface="+mn-ea"/>
            </a:endParaRPr>
          </a:p>
          <a:p>
            <a:pPr marL="0" lvl="1"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域：</a:t>
            </a:r>
            <a:r>
              <a:rPr lang="zh-CN" altLang="en-US" sz="2000" dirty="0" smtClean="0">
                <a:latin typeface="+mn-ea"/>
              </a:rPr>
              <a:t>属性值的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取值范围</a:t>
            </a:r>
            <a:r>
              <a:rPr lang="zh-CN" altLang="en-US" sz="2000" dirty="0">
                <a:latin typeface="+mn-ea"/>
              </a:rPr>
              <a:t>，数据库中某一列的取值范围；</a:t>
            </a:r>
            <a:endParaRPr lang="en-US" altLang="zh-CN" sz="2000" dirty="0">
              <a:latin typeface="+mn-ea"/>
            </a:endParaRPr>
          </a:p>
          <a:p>
            <a:pPr marL="0" lvl="1">
              <a:lnSpc>
                <a:spcPct val="150000"/>
              </a:lnSpc>
              <a:defRPr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元组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：</a:t>
            </a:r>
            <a:r>
              <a:rPr lang="zh-CN" altLang="en-US" sz="2000" dirty="0">
                <a:latin typeface="+mn-ea"/>
              </a:rPr>
              <a:t>可以理解为二维表中的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一行</a:t>
            </a:r>
            <a:r>
              <a:rPr lang="zh-CN" altLang="en-US" sz="2000" dirty="0">
                <a:latin typeface="+mn-ea"/>
              </a:rPr>
              <a:t>，在数据库中称为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记录</a:t>
            </a:r>
            <a:r>
              <a:rPr lang="zh-CN" altLang="en-US" sz="2000" dirty="0">
                <a:latin typeface="+mn-ea"/>
              </a:rPr>
              <a:t>；</a:t>
            </a:r>
            <a:endParaRPr lang="en-US" altLang="zh-CN" sz="2000" dirty="0">
              <a:latin typeface="+mn-ea"/>
            </a:endParaRPr>
          </a:p>
          <a:p>
            <a:pPr marL="0" lvl="1">
              <a:lnSpc>
                <a:spcPct val="150000"/>
              </a:lnSpc>
              <a:defRPr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分量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：</a:t>
            </a:r>
            <a:r>
              <a:rPr lang="zh-CN" altLang="en-US" sz="2000" dirty="0">
                <a:latin typeface="+mn-ea"/>
              </a:rPr>
              <a:t>元组中的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一个属性值</a:t>
            </a:r>
            <a:r>
              <a:rPr lang="zh-CN" altLang="en-US" sz="2000" dirty="0">
                <a:latin typeface="+mn-ea"/>
              </a:rPr>
              <a:t>；</a:t>
            </a:r>
            <a:endParaRPr lang="zh-CN" altLang="en-US" sz="2000" dirty="0">
              <a:latin typeface="+mn-ea"/>
            </a:endParaRPr>
          </a:p>
          <a:p>
            <a:pPr marL="0" lvl="1"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关键字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可以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唯一标识元组的属性或属性组</a:t>
            </a:r>
            <a:r>
              <a:rPr lang="zh-CN" altLang="en-US" sz="2000" dirty="0" smtClean="0">
                <a:latin typeface="+mn-ea"/>
              </a:rPr>
              <a:t>，</a:t>
            </a:r>
            <a:r>
              <a:rPr lang="zh-CN" altLang="en-US" sz="2000" dirty="0">
                <a:latin typeface="+mn-ea"/>
              </a:rPr>
              <a:t>数据库中称为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主键</a:t>
            </a:r>
            <a:r>
              <a:rPr lang="zh-CN" altLang="en-US" sz="2000" dirty="0" smtClean="0"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81927" y="1439786"/>
            <a:ext cx="97125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dirty="0" smtClean="0">
                <a:latin typeface="+mn-ea"/>
              </a:rPr>
              <a:t>      </a:t>
            </a:r>
            <a:r>
              <a:rPr lang="zh-CN" altLang="en-US" sz="2400" dirty="0">
                <a:latin typeface="+mn-ea"/>
              </a:rPr>
              <a:t>关系型</a:t>
            </a:r>
            <a:r>
              <a:rPr lang="zh-CN" altLang="en-US" sz="2400" dirty="0" smtClean="0">
                <a:latin typeface="+mn-ea"/>
              </a:rPr>
              <a:t>数据库</a:t>
            </a:r>
            <a:r>
              <a:rPr lang="zh-CN" altLang="en-US" sz="2000" dirty="0" smtClean="0">
                <a:latin typeface="+mn-ea"/>
              </a:rPr>
              <a:t>是指采用关系模型组织</a:t>
            </a:r>
            <a:r>
              <a:rPr lang="zh-CN" altLang="en-US" sz="2000" dirty="0">
                <a:latin typeface="+mn-ea"/>
              </a:rPr>
              <a:t>数据的数据库</a:t>
            </a:r>
            <a:r>
              <a:rPr lang="zh-CN" altLang="en-US" sz="2000" dirty="0" smtClean="0">
                <a:latin typeface="+mn-ea"/>
              </a:rPr>
              <a:t>，它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以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行和列的形式存储数据</a:t>
            </a:r>
            <a:r>
              <a:rPr lang="zh-CN" altLang="en-US" sz="2000" dirty="0" smtClean="0">
                <a:latin typeface="+mn-ea"/>
              </a:rPr>
              <a:t>，一系列的行和列组成了表，一</a:t>
            </a:r>
            <a:r>
              <a:rPr lang="zh-CN" altLang="en-US" sz="2000" dirty="0">
                <a:latin typeface="+mn-ea"/>
              </a:rPr>
              <a:t>组表组成了数据库</a:t>
            </a:r>
            <a:r>
              <a:rPr lang="zh-CN" altLang="en-US" sz="2000" dirty="0" smtClean="0">
                <a:latin typeface="+mn-ea"/>
              </a:rPr>
              <a:t>。在关系模型中，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实体以及实体之间的联系都会映射成统一的关系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二维表</a:t>
            </a:r>
            <a:r>
              <a:rPr lang="zh-CN" altLang="en-US" sz="2000" dirty="0" smtClean="0">
                <a:latin typeface="+mn-ea"/>
              </a:rPr>
              <a:t>，关系型数据库操作的对象和返回的结果都是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二维表</a:t>
            </a:r>
            <a:r>
              <a:rPr lang="zh-CN" altLang="en-US" sz="2000" dirty="0" smtClean="0"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76515" y="152215"/>
            <a:ext cx="3216041" cy="536897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操作数据库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541284" y="1363032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116706" y="613351"/>
            <a:ext cx="3881519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accent1"/>
                </a:solidFill>
              </a:rPr>
              <a:t>SQLite 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数据库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8449" y="1580447"/>
            <a:ext cx="95051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       SQLite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是一个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轻量级的关系型数据库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20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SQLite</a:t>
            </a:r>
            <a:r>
              <a:rPr lang="zh-CN" altLang="en-US" sz="20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并没有包含大型客户</a:t>
            </a:r>
            <a:r>
              <a:rPr lang="en-US" altLang="zh-CN" sz="20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0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服务器数据库（如</a:t>
            </a:r>
            <a:r>
              <a:rPr lang="en-US" altLang="zh-CN" sz="20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Oracle</a:t>
            </a:r>
            <a:r>
              <a:rPr lang="zh-CN" altLang="en-US" sz="20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20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SQL Server</a:t>
            </a:r>
            <a:r>
              <a:rPr lang="zh-CN" altLang="en-US" sz="20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）的所有特性，但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它包含了操作本地数据的所有功能，简单易用、反应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快</a:t>
            </a:r>
            <a:r>
              <a:rPr lang="zh-CN" altLang="en-US" sz="20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python</a:t>
            </a:r>
            <a:r>
              <a:rPr lang="zh-CN" altLang="en-US" sz="20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标准库中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内置了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SQLlite3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模块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000" dirty="0"/>
          </a:p>
        </p:txBody>
      </p:sp>
      <p:sp>
        <p:nvSpPr>
          <p:cNvPr id="8" name="矩形 7"/>
          <p:cNvSpPr/>
          <p:nvPr/>
        </p:nvSpPr>
        <p:spPr>
          <a:xfrm>
            <a:off x="942501" y="3308216"/>
            <a:ext cx="1087843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       SQLite</a:t>
            </a:r>
            <a:r>
              <a:rPr lang="zh-CN" altLang="en-US" sz="20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本质上就是一个文件，内部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只支持 </a:t>
            </a:r>
            <a:r>
              <a:rPr lang="en-US" altLang="zh-CN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NULL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INTEGER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REAL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浮点数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）、</a:t>
            </a:r>
            <a:r>
              <a:rPr lang="en-US" altLang="zh-CN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TEXT</a:t>
            </a:r>
            <a:r>
              <a:rPr lang="en-US" altLang="zh-CN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字符串文本</a:t>
            </a:r>
            <a:r>
              <a:rPr lang="en-US" altLang="zh-CN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BLOB</a:t>
            </a:r>
            <a:r>
              <a:rPr lang="en-US" altLang="zh-CN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二进制对象</a:t>
            </a:r>
            <a:r>
              <a:rPr lang="en-US" altLang="zh-CN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这五种数据类型，但实际上</a:t>
            </a:r>
            <a:r>
              <a:rPr lang="en-US" altLang="zh-CN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SQLite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也接受</a:t>
            </a:r>
            <a:r>
              <a:rPr lang="en-US" altLang="zh-CN" sz="2000" b="1" dirty="0" err="1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varchar</a:t>
            </a:r>
            <a:r>
              <a:rPr lang="en-US" altLang="zh-CN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(n</a:t>
            </a:r>
            <a:r>
              <a:rPr lang="en-US" altLang="zh-CN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zh-CN" altLang="en-US" sz="20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等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数据类型，只不过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在运算或保存时会转成上面对应的数据类型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000" dirty="0"/>
          </a:p>
        </p:txBody>
      </p:sp>
      <p:sp>
        <p:nvSpPr>
          <p:cNvPr id="9" name="矩形 8"/>
          <p:cNvSpPr/>
          <p:nvPr/>
        </p:nvSpPr>
        <p:spPr>
          <a:xfrm>
            <a:off x="1143732" y="5182927"/>
            <a:ext cx="104759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       SQLite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最大的特点是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可以把各种类型的数据保存到任何字段中，而不用关心字段声明的数据类型是什么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。因此</a:t>
            </a:r>
            <a:r>
              <a:rPr lang="en-US" altLang="zh-CN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SQLite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在解析建表语句时，</a:t>
            </a:r>
            <a:r>
              <a:rPr lang="zh-CN" altLang="en-US" sz="2000" b="1" dirty="0">
                <a:solidFill>
                  <a:srgbClr val="E73A1C"/>
                </a:solidFill>
                <a:latin typeface="微软雅黑" panose="020B0503020204020204" charset="-122"/>
                <a:ea typeface="微软雅黑" panose="020B0503020204020204" charset="-122"/>
              </a:rPr>
              <a:t>会忽略建表语句中跟在字段名后面的数据类型信息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76515" y="152215"/>
            <a:ext cx="3216041" cy="536897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操作数据库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541284" y="1363032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116706" y="613351"/>
            <a:ext cx="3881519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accent1"/>
                </a:solidFill>
              </a:rPr>
              <a:t>SQLite 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数据库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17700" y="1882775"/>
            <a:ext cx="9436100" cy="41116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342900" indent="-342900">
              <a:buFont typeface="Wingdings" panose="05000000000000000000" charset="0"/>
              <a:buChar char="p"/>
            </a:pPr>
            <a:r>
              <a:rPr lang="en-US" altLang="zh-CN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sqlite占用的内存和cpu资源较少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2000" dirty="0" smtClean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2000" dirty="0" smtClean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源代码开源，完全免费。</a:t>
            </a:r>
            <a:endParaRPr lang="zh-CN" altLang="en-US" sz="2000" b="1" dirty="0">
              <a:solidFill>
                <a:srgbClr val="0000CC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2000" dirty="0" smtClean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en-US" altLang="zh-CN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相对于其他数据库来说，移植比较方便。python自带了sqlite3模块，使用时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不需要用户名密码等限制</a:t>
            </a:r>
            <a:r>
              <a:rPr lang="en-US" altLang="zh-CN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，直接连接数据库即可使用。</a:t>
            </a:r>
            <a:endParaRPr lang="en-US" altLang="zh-CN" sz="2000" dirty="0" smtClean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2000" dirty="0" smtClean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检索速度上十几兆、几十兆的数据库sqlite很快</a:t>
            </a:r>
            <a:r>
              <a:rPr lang="en-US" altLang="zh-CN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，但是上G的时候最慢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2000" dirty="0" smtClean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2000" dirty="0" smtClean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不支持多用户多线程同时读写数据库</a:t>
            </a:r>
            <a:r>
              <a:rPr lang="en-US" altLang="zh-CN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。这点在我一边爬数据存储，同时想对该表读的时候就会体现，会报错database clock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2000" dirty="0" smtClean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2000" dirty="0" smtClean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en-US" altLang="zh-CN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管理简单，几乎无需管理。灵巧、快速和可靠性高。</a:t>
            </a:r>
            <a:endParaRPr lang="en-US" altLang="zh-CN" sz="2000" dirty="0" smtClean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74900" y="6169025"/>
            <a:ext cx="69088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https://www.cnblogs.com/ybqjymy/p/14366238.html</a:t>
            </a:r>
            <a:endParaRPr lang="zh-CN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>
          <a:xfrm>
            <a:off x="4657859" y="338128"/>
            <a:ext cx="2910592" cy="2373032"/>
          </a:xfrm>
        </p:spPr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3724507" y="3196162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结构化</a:t>
            </a:r>
            <a:r>
              <a:rPr lang="zh-CN" altLang="en-US" b="1" dirty="0" smtClean="0"/>
              <a:t>查询</a:t>
            </a:r>
            <a:r>
              <a:rPr lang="zh-CN" altLang="en-US" b="1" dirty="0"/>
              <a:t>语言</a:t>
            </a:r>
            <a:r>
              <a:rPr lang="en-US" altLang="zh-CN" b="1" dirty="0" smtClean="0"/>
              <a:t>SQL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76515" y="152215"/>
            <a:ext cx="3216041" cy="536897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操作数据库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541284" y="1363032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116706" y="613351"/>
            <a:ext cx="3881519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结构化查询语句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SQL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84534" y="1593049"/>
            <a:ext cx="102749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      结构化查询语言（</a:t>
            </a:r>
            <a:r>
              <a:rPr lang="en-US" altLang="zh-CN" sz="2400" b="1" dirty="0" smtClean="0">
                <a:solidFill>
                  <a:srgbClr val="E73A1C"/>
                </a:solidFill>
                <a:latin typeface="+mn-ea"/>
              </a:rPr>
              <a:t>Structured </a:t>
            </a:r>
            <a:r>
              <a:rPr lang="en-US" altLang="zh-CN" sz="2400" b="1" dirty="0">
                <a:solidFill>
                  <a:srgbClr val="E73A1C"/>
                </a:solidFill>
                <a:latin typeface="+mn-ea"/>
              </a:rPr>
              <a:t>Query </a:t>
            </a:r>
            <a:r>
              <a:rPr lang="en-US" altLang="zh-CN" sz="2400" b="1" dirty="0" smtClean="0">
                <a:solidFill>
                  <a:srgbClr val="E73A1C"/>
                </a:solidFill>
                <a:latin typeface="+mn-ea"/>
              </a:rPr>
              <a:t>Language 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简称</a:t>
            </a:r>
            <a:r>
              <a:rPr lang="en-US" altLang="zh-CN" sz="2400" dirty="0">
                <a:solidFill>
                  <a:srgbClr val="333333"/>
                </a:solidFill>
                <a:latin typeface="Arial" panose="020B0604020202020204" pitchFamily="34" charset="0"/>
              </a:rPr>
              <a:t>SQL 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），</a:t>
            </a:r>
            <a:r>
              <a:rPr lang="zh-CN" altLang="en-US" sz="2400" dirty="0">
                <a:solidFill>
                  <a:srgbClr val="333333"/>
                </a:solidFill>
                <a:latin typeface="Arial" panose="020B0604020202020204" pitchFamily="34" charset="0"/>
              </a:rPr>
              <a:t>是一种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特殊的</a:t>
            </a:r>
            <a:r>
              <a:rPr lang="zh-CN" altLang="en-US" sz="2400" dirty="0">
                <a:solidFill>
                  <a:srgbClr val="333333"/>
                </a:solidFill>
                <a:latin typeface="Arial" panose="020B0604020202020204" pitchFamily="34" charset="0"/>
              </a:rPr>
              <a:t>编程语言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，</a:t>
            </a:r>
            <a:r>
              <a:rPr lang="zh-CN" altLang="en-US" sz="24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用于</a:t>
            </a:r>
            <a:r>
              <a:rPr lang="zh-CN" altLang="en-US" sz="2400" b="1" dirty="0">
                <a:solidFill>
                  <a:srgbClr val="0000CC"/>
                </a:solidFill>
                <a:latin typeface="Arial" panose="020B0604020202020204" pitchFamily="34" charset="0"/>
              </a:rPr>
              <a:t>存取数据以及查询、更新和</a:t>
            </a:r>
            <a:r>
              <a:rPr lang="zh-CN" altLang="en-US" sz="24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管理关系型</a:t>
            </a:r>
            <a:r>
              <a:rPr lang="zh-CN" altLang="en-US" sz="24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数据库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。</a:t>
            </a:r>
            <a:endParaRPr lang="zh-CN" altLang="en-US" sz="2400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52530" y="3040568"/>
            <a:ext cx="103775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altLang="zh-CN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     SQL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是一种高级</a:t>
            </a:r>
            <a:r>
              <a:rPr lang="zh-CN" altLang="en-US" sz="2400" dirty="0">
                <a:solidFill>
                  <a:srgbClr val="333333"/>
                </a:solidFill>
                <a:latin typeface="Arial" panose="020B0604020202020204" pitchFamily="34" charset="0"/>
              </a:rPr>
              <a:t>的</a:t>
            </a:r>
            <a:r>
              <a:rPr lang="zh-CN" altLang="en-US" sz="2400" b="1" dirty="0">
                <a:solidFill>
                  <a:srgbClr val="E73A1C"/>
                </a:solidFill>
                <a:latin typeface="Arial" panose="020B0604020202020204" pitchFamily="34" charset="0"/>
              </a:rPr>
              <a:t>非过程化</a:t>
            </a:r>
            <a:r>
              <a:rPr lang="zh-CN" altLang="en-US" sz="2400" dirty="0">
                <a:solidFill>
                  <a:srgbClr val="333333"/>
                </a:solidFill>
                <a:latin typeface="Arial" panose="020B0604020202020204" pitchFamily="34" charset="0"/>
              </a:rPr>
              <a:t>编程语言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，用户使用</a:t>
            </a:r>
            <a:r>
              <a:rPr lang="en-US" altLang="zh-CN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SQL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对数据操作时，并</a:t>
            </a:r>
            <a:r>
              <a:rPr lang="zh-CN" altLang="en-US" sz="24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不需要知道数据的存储方式和操作细节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。不同的关系型数据库底层存储方式不同，但是可以</a:t>
            </a:r>
            <a:r>
              <a:rPr lang="zh-CN" altLang="en-US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使用相同的</a:t>
            </a:r>
            <a:r>
              <a:rPr lang="en-US" altLang="zh-CN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SQL</a:t>
            </a:r>
            <a:r>
              <a:rPr lang="zh-CN" altLang="en-US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语句进行操作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，对于用户来说，操作方式类似，</a:t>
            </a:r>
            <a:r>
              <a:rPr lang="zh-CN" altLang="en-US" sz="2400" b="1" dirty="0" smtClean="0">
                <a:solidFill>
                  <a:srgbClr val="FF00FF"/>
                </a:solidFill>
                <a:latin typeface="Arial" panose="020B0604020202020204" pitchFamily="34" charset="0"/>
              </a:rPr>
              <a:t>可以快速在不同的数据库上进行移植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。</a:t>
            </a:r>
            <a:endParaRPr lang="zh-CN" altLang="en-US" sz="2400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21855" y="5441657"/>
            <a:ext cx="107702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altLang="zh-CN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      </a:t>
            </a:r>
            <a:r>
              <a:rPr lang="en-US" altLang="zh-CN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SQL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语言不仅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可</a:t>
            </a:r>
            <a:r>
              <a:rPr lang="zh-CN" altLang="en-US" sz="2400" b="1" dirty="0" smtClean="0">
                <a:solidFill>
                  <a:srgbClr val="E73A1C"/>
                </a:solidFill>
                <a:latin typeface="Arial" panose="020B0604020202020204" pitchFamily="34" charset="0"/>
              </a:rPr>
              <a:t>独立使用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，还可</a:t>
            </a:r>
            <a:r>
              <a:rPr lang="zh-CN" altLang="en-US" sz="2400" b="1" dirty="0" smtClean="0">
                <a:solidFill>
                  <a:srgbClr val="E73A1C"/>
                </a:solidFill>
                <a:latin typeface="Arial" panose="020B0604020202020204" pitchFamily="34" charset="0"/>
              </a:rPr>
              <a:t>嵌入到其他高级语言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（如</a:t>
            </a:r>
            <a:r>
              <a:rPr lang="en-US" altLang="zh-CN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Java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、</a:t>
            </a:r>
            <a:r>
              <a:rPr lang="en-US" altLang="zh-CN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Python</a:t>
            </a:r>
            <a:r>
              <a:rPr lang="zh-CN" altLang="en-US" sz="2400" dirty="0">
                <a:solidFill>
                  <a:srgbClr val="333333"/>
                </a:solidFill>
                <a:latin typeface="Arial" panose="020B0604020202020204" pitchFamily="34" charset="0"/>
              </a:rPr>
              <a:t>等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）中，两种方式下</a:t>
            </a:r>
            <a:r>
              <a:rPr lang="en-US" altLang="zh-CN" sz="24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SQL</a:t>
            </a:r>
            <a:r>
              <a:rPr lang="zh-CN" altLang="en-US" sz="24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语法结构基本一致，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为用户提供了极大的</a:t>
            </a:r>
            <a:r>
              <a:rPr lang="zh-CN" altLang="en-US" sz="2400" b="1" dirty="0" smtClean="0">
                <a:solidFill>
                  <a:srgbClr val="FF00FF"/>
                </a:solidFill>
                <a:latin typeface="Arial" panose="020B0604020202020204" pitchFamily="34" charset="0"/>
              </a:rPr>
              <a:t>灵活性和便利性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。</a:t>
            </a:r>
            <a:endParaRPr lang="zh-CN" altLang="en-US" sz="2400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76515" y="152215"/>
            <a:ext cx="3216041" cy="536897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操作数据库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541284" y="1363032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116706" y="613351"/>
            <a:ext cx="3881519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结构化查询语句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SQL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80956" y="1481692"/>
            <a:ext cx="7179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创建数据库表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create table [if not exists] 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表名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97495" y="2395745"/>
            <a:ext cx="471777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create table if not exists 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表名 </a:t>
            </a:r>
            <a:r>
              <a:rPr lang="en-US" altLang="zh-CN" sz="2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列</a:t>
            </a:r>
            <a:r>
              <a:rPr lang="zh-CN" altLang="en-US" sz="2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名</a:t>
            </a:r>
            <a:r>
              <a:rPr lang="en-US" altLang="zh-CN" sz="2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1 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数据类型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列</a:t>
            </a:r>
            <a:r>
              <a:rPr lang="zh-CN" altLang="en-US" sz="2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名</a:t>
            </a:r>
            <a:r>
              <a:rPr lang="en-US" altLang="zh-CN" sz="2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2 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数据类型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列</a:t>
            </a:r>
            <a:r>
              <a:rPr lang="zh-CN" altLang="en-US" sz="2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名</a:t>
            </a:r>
            <a:r>
              <a:rPr lang="en-US" altLang="zh-CN" sz="2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3 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数据类型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</a:rPr>
              <a:t>....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0197" y="5027606"/>
            <a:ext cx="60991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删除数据库表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drop table [if exists] 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表名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788938" y="2158571"/>
            <a:ext cx="4974855" cy="3373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rgbClr val="0000CC"/>
                </a:solidFill>
              </a:rPr>
              <a:t>create table if not exists school </a:t>
            </a:r>
            <a:r>
              <a:rPr lang="zh-CN" altLang="en-US" dirty="0"/>
              <a:t>(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	</a:t>
            </a:r>
            <a:r>
              <a:rPr lang="zh-CN" altLang="en-US" b="1" dirty="0">
                <a:solidFill>
                  <a:srgbClr val="FF0000"/>
                </a:solidFill>
              </a:rPr>
              <a:t>school_code </a:t>
            </a:r>
            <a:r>
              <a:rPr lang="zh-CN" altLang="en-US" b="1" dirty="0">
                <a:solidFill>
                  <a:srgbClr val="0000CC"/>
                </a:solidFill>
              </a:rPr>
              <a:t>char(6) </a:t>
            </a:r>
            <a:r>
              <a:rPr lang="zh-CN" altLang="en-US" dirty="0"/>
              <a:t>primary key,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	</a:t>
            </a:r>
            <a:r>
              <a:rPr lang="zh-CN" altLang="en-US" b="1" dirty="0">
                <a:solidFill>
                  <a:srgbClr val="FF0000"/>
                </a:solidFill>
              </a:rPr>
              <a:t>school </a:t>
            </a:r>
            <a:r>
              <a:rPr lang="zh-CN" altLang="en-US" b="1" dirty="0">
                <a:solidFill>
                  <a:srgbClr val="0000CC"/>
                </a:solidFill>
              </a:rPr>
              <a:t>varchar(50)</a:t>
            </a:r>
            <a:r>
              <a:rPr lang="zh-CN" altLang="en-US" dirty="0"/>
              <a:t>,</a:t>
            </a:r>
            <a:endParaRPr lang="zh-CN" altLang="en-US" b="1" dirty="0">
              <a:solidFill>
                <a:srgbClr val="0000CC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dirty="0"/>
              <a:t>	</a:t>
            </a:r>
            <a:r>
              <a:rPr lang="zh-CN" altLang="en-US" b="1" dirty="0">
                <a:solidFill>
                  <a:srgbClr val="FF0000"/>
                </a:solidFill>
              </a:rPr>
              <a:t>province</a:t>
            </a:r>
            <a:r>
              <a:rPr lang="zh-CN" altLang="en-US" dirty="0"/>
              <a:t> </a:t>
            </a:r>
            <a:r>
              <a:rPr lang="zh-CN" altLang="en-US" b="1" dirty="0">
                <a:solidFill>
                  <a:srgbClr val="0000CC"/>
                </a:solidFill>
              </a:rPr>
              <a:t>varchar(30)</a:t>
            </a:r>
            <a:r>
              <a:rPr lang="zh-CN" altLang="en-US" dirty="0"/>
              <a:t>,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	</a:t>
            </a:r>
            <a:r>
              <a:rPr lang="zh-CN" altLang="en-US" b="1" dirty="0">
                <a:solidFill>
                  <a:srgbClr val="FF0000"/>
                </a:solidFill>
              </a:rPr>
              <a:t>is_985 </a:t>
            </a:r>
            <a:r>
              <a:rPr lang="zh-CN" altLang="en-US" b="1" dirty="0">
                <a:solidFill>
                  <a:srgbClr val="0000CC"/>
                </a:solidFill>
              </a:rPr>
              <a:t>varchar(10)</a:t>
            </a:r>
            <a:r>
              <a:rPr lang="zh-CN" altLang="en-US" dirty="0"/>
              <a:t>,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	</a:t>
            </a:r>
            <a:r>
              <a:rPr lang="zh-CN" altLang="en-US" b="1" dirty="0">
                <a:solidFill>
                  <a:srgbClr val="FF0000"/>
                </a:solidFill>
              </a:rPr>
              <a:t>is_211 </a:t>
            </a:r>
            <a:r>
              <a:rPr lang="zh-CN" altLang="en-US" b="1" dirty="0">
                <a:solidFill>
                  <a:srgbClr val="0000CC"/>
                </a:solidFill>
              </a:rPr>
              <a:t>varchar(10)</a:t>
            </a:r>
            <a:r>
              <a:rPr lang="zh-CN" altLang="en-US" dirty="0"/>
              <a:t>,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	</a:t>
            </a:r>
            <a:r>
              <a:rPr lang="zh-CN" altLang="en-US" b="1" dirty="0">
                <a:solidFill>
                  <a:srgbClr val="FF0000"/>
                </a:solidFill>
              </a:rPr>
              <a:t>is_self_marking </a:t>
            </a:r>
            <a:r>
              <a:rPr lang="zh-CN" altLang="en-US" b="1" dirty="0">
                <a:solidFill>
                  <a:srgbClr val="0000CC"/>
                </a:solidFill>
              </a:rPr>
              <a:t>varchar(10)</a:t>
            </a:r>
            <a:r>
              <a:rPr lang="zh-CN" altLang="en-US" dirty="0"/>
              <a:t>,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	</a:t>
            </a:r>
            <a:r>
              <a:rPr lang="zh-CN" altLang="en-US" b="1" dirty="0">
                <a:solidFill>
                  <a:srgbClr val="FF0000"/>
                </a:solidFill>
              </a:rPr>
              <a:t>school_type </a:t>
            </a:r>
            <a:r>
              <a:rPr lang="zh-CN" altLang="en-US" b="1" dirty="0">
                <a:solidFill>
                  <a:srgbClr val="0000CC"/>
                </a:solidFill>
              </a:rPr>
              <a:t>varchar(10)</a:t>
            </a:r>
            <a:r>
              <a:rPr lang="zh-CN" altLang="en-US" dirty="0"/>
              <a:t> 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)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1705021" y="5737162"/>
            <a:ext cx="35865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0000CC"/>
                </a:solidFill>
              </a:rPr>
              <a:t>drop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 table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if exists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school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 </a:t>
            </a:r>
            <a:endParaRPr lang="zh-CN" altLang="en-US" sz="2000" dirty="0"/>
          </a:p>
        </p:txBody>
      </p:sp>
      <p:sp>
        <p:nvSpPr>
          <p:cNvPr id="13" name="矩形 12"/>
          <p:cNvSpPr/>
          <p:nvPr/>
        </p:nvSpPr>
        <p:spPr>
          <a:xfrm>
            <a:off x="973714" y="6302980"/>
            <a:ext cx="76226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/>
              <a:t>删除前，如果不进行判断，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直接删除一个不存在的表时将会报错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  <p:sp>
        <p:nvSpPr>
          <p:cNvPr id="14" name="矩形 13"/>
          <p:cNvSpPr/>
          <p:nvPr/>
        </p:nvSpPr>
        <p:spPr>
          <a:xfrm>
            <a:off x="7314297" y="5229330"/>
            <a:ext cx="46930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/>
              <a:t>建表前，</a:t>
            </a:r>
            <a:r>
              <a:rPr lang="zh-CN" altLang="en-US" sz="2000" dirty="0"/>
              <a:t>如果</a:t>
            </a:r>
            <a:r>
              <a:rPr lang="zh-CN" altLang="en-US" sz="2000" dirty="0" smtClean="0"/>
              <a:t>不进行判断，此时，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若已经存在同名的表，将会导致错误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76515" y="152215"/>
            <a:ext cx="3216041" cy="536897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操作数据库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541284" y="1363032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116706" y="613351"/>
            <a:ext cx="3881519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结构化查询语句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SQL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61686" y="1571258"/>
            <a:ext cx="92472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查询语句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select 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字段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列表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from 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表名 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where 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查询条件 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group by 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分组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字段 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order by 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字段 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[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asc</a:t>
            </a:r>
            <a:r>
              <a:rPr lang="en-US" altLang="zh-CN" sz="2000" b="1" dirty="0" err="1" smtClean="0">
                <a:latin typeface="微软雅黑" panose="020B0503020204020204" charset="-122"/>
                <a:ea typeface="微软雅黑" panose="020B0503020204020204" charset="-122"/>
              </a:rPr>
              <a:t>|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desc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]</a:t>
            </a:r>
            <a:endParaRPr lang="en-US" altLang="zh-CN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067789" y="4356195"/>
            <a:ext cx="3518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/>
              <a:t>查询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学校的名称以及所在省份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90106" y="2844393"/>
            <a:ext cx="1061636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</a:rPr>
              <a:t>字段列表</a:t>
            </a:r>
            <a:r>
              <a:rPr lang="zh-CN" altLang="en-US" sz="2000" dirty="0" smtClean="0"/>
              <a:t>：用于指定查询结果中所包含的列，可以是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一组列名</a:t>
            </a:r>
            <a:r>
              <a:rPr lang="zh-CN" altLang="en-US" sz="2000" dirty="0" smtClean="0"/>
              <a:t>、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表达式</a:t>
            </a:r>
            <a:r>
              <a:rPr lang="zh-CN" altLang="en-US" sz="2000" dirty="0" smtClean="0"/>
              <a:t>、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星号</a:t>
            </a:r>
            <a:r>
              <a:rPr lang="zh-CN" altLang="en-US" sz="2000" dirty="0" smtClean="0"/>
              <a:t>等构成。多个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列名之间用逗号隔开</a:t>
            </a:r>
            <a:r>
              <a:rPr lang="zh-CN" altLang="en-US" sz="2000" dirty="0" smtClean="0"/>
              <a:t>，如果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查询所有列，可直接用星号表示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</p:txBody>
      </p:sp>
      <p:sp>
        <p:nvSpPr>
          <p:cNvPr id="2" name="矩形 1"/>
          <p:cNvSpPr/>
          <p:nvPr/>
        </p:nvSpPr>
        <p:spPr>
          <a:xfrm>
            <a:off x="1658131" y="4328080"/>
            <a:ext cx="49566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dirty="0"/>
              <a:t>select </a:t>
            </a:r>
            <a:r>
              <a:rPr lang="zh-CN" altLang="en-US" sz="2000" b="1" dirty="0">
                <a:solidFill>
                  <a:srgbClr val="0000CC"/>
                </a:solidFill>
              </a:rPr>
              <a:t>school, province </a:t>
            </a:r>
            <a:r>
              <a:rPr lang="zh-CN" altLang="en-US" sz="2000" dirty="0"/>
              <a:t>from school</a:t>
            </a:r>
            <a:endParaRPr lang="zh-CN" altLang="en-US" sz="2000" dirty="0"/>
          </a:p>
        </p:txBody>
      </p:sp>
      <p:sp>
        <p:nvSpPr>
          <p:cNvPr id="15" name="矩形 14"/>
          <p:cNvSpPr/>
          <p:nvPr/>
        </p:nvSpPr>
        <p:spPr>
          <a:xfrm>
            <a:off x="1658130" y="4837644"/>
            <a:ext cx="29750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dirty="0"/>
              <a:t>select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* </a:t>
            </a:r>
            <a:r>
              <a:rPr lang="zh-CN" altLang="en-US" sz="2000" dirty="0" smtClean="0"/>
              <a:t>from </a:t>
            </a:r>
            <a:r>
              <a:rPr lang="zh-CN" altLang="en-US" sz="2000" dirty="0"/>
              <a:t>school</a:t>
            </a:r>
            <a:endParaRPr lang="zh-CN" altLang="en-US" sz="2000" dirty="0"/>
          </a:p>
        </p:txBody>
      </p:sp>
      <p:sp>
        <p:nvSpPr>
          <p:cNvPr id="16" name="矩形 15"/>
          <p:cNvSpPr/>
          <p:nvPr/>
        </p:nvSpPr>
        <p:spPr>
          <a:xfrm>
            <a:off x="7067789" y="4861950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/>
              <a:t>查询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学校的所有信息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58129" y="5359710"/>
            <a:ext cx="51137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dirty="0"/>
              <a:t>select </a:t>
            </a:r>
            <a:r>
              <a:rPr lang="zh-CN" altLang="en-US" sz="2000" b="1" dirty="0">
                <a:solidFill>
                  <a:srgbClr val="0000CC"/>
                </a:solidFill>
              </a:rPr>
              <a:t>province, count(*) </a:t>
            </a:r>
            <a:r>
              <a:rPr lang="zh-CN" altLang="en-US" sz="2000" dirty="0"/>
              <a:t>from school </a:t>
            </a:r>
            <a:r>
              <a:rPr lang="zh-CN" altLang="en-US" sz="2000" b="1" dirty="0">
                <a:solidFill>
                  <a:srgbClr val="E73A1C"/>
                </a:solidFill>
              </a:rPr>
              <a:t>group by province</a:t>
            </a:r>
            <a:endParaRPr lang="zh-CN" altLang="en-US" sz="2000" b="1" dirty="0">
              <a:solidFill>
                <a:srgbClr val="E73A1C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067789" y="5467431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E73A1C"/>
                </a:solidFill>
              </a:rPr>
              <a:t>统计各个省份的高校数量</a:t>
            </a:r>
            <a:endParaRPr lang="zh-CN" altLang="en-US" sz="2000" b="1" dirty="0">
              <a:solidFill>
                <a:srgbClr val="E73A1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76515" y="152215"/>
            <a:ext cx="3216041" cy="536897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操作数据库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541284" y="1363032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116706" y="613351"/>
            <a:ext cx="3881519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结构化查询语句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SQL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33856" y="1482076"/>
            <a:ext cx="92472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where</a:t>
            </a:r>
            <a:r>
              <a:rPr lang="zh-CN" altLang="en-US" sz="24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子句</a:t>
            </a: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用于设置查询条件过滤不需要的行，常见的条件运算符有：</a:t>
            </a:r>
            <a:endParaRPr lang="en-US" altLang="zh-CN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43265" y="2180111"/>
            <a:ext cx="1033669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（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1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）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比较运算符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：</a:t>
            </a:r>
            <a:r>
              <a:rPr lang="en-US" altLang="zh-CN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&gt;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、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&gt;=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、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=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、</a:t>
            </a:r>
            <a:r>
              <a:rPr lang="en-US" altLang="zh-CN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&lt;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、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&lt;=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、</a:t>
            </a:r>
            <a:r>
              <a:rPr lang="en-US" altLang="zh-CN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&lt;&gt;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等</a:t>
            </a:r>
            <a:endParaRPr lang="en-US" altLang="zh-CN" sz="2000" dirty="0" smtClean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latin typeface="+mn-ea"/>
              </a:rPr>
              <a:t> </a:t>
            </a:r>
            <a:r>
              <a:rPr lang="en-US" altLang="zh-CN" sz="2000" dirty="0" smtClean="0">
                <a:latin typeface="+mn-ea"/>
              </a:rPr>
              <a:t>       </a:t>
            </a:r>
            <a:r>
              <a:rPr lang="zh-CN" altLang="en-US" sz="2000" dirty="0" smtClean="0">
                <a:latin typeface="+mn-ea"/>
              </a:rPr>
              <a:t>例：</a:t>
            </a:r>
            <a:r>
              <a:rPr lang="en-US" altLang="zh-CN" sz="2000" i="1" dirty="0">
                <a:solidFill>
                  <a:srgbClr val="0000CC"/>
                </a:solidFill>
                <a:latin typeface="+mn-ea"/>
              </a:rPr>
              <a:t>select * from school where province = "</a:t>
            </a:r>
            <a:r>
              <a:rPr lang="zh-CN" altLang="en-US" sz="2000" i="1" dirty="0">
                <a:solidFill>
                  <a:srgbClr val="0000CC"/>
                </a:solidFill>
                <a:latin typeface="+mn-ea"/>
              </a:rPr>
              <a:t>江西省</a:t>
            </a:r>
            <a:r>
              <a:rPr lang="en-US" altLang="zh-CN" sz="2000" i="1" dirty="0">
                <a:solidFill>
                  <a:srgbClr val="0000CC"/>
                </a:solidFill>
                <a:latin typeface="+mn-ea"/>
              </a:rPr>
              <a:t>"</a:t>
            </a:r>
            <a:endParaRPr lang="en-US" altLang="zh-CN" sz="2000" i="1" dirty="0" smtClean="0">
              <a:solidFill>
                <a:srgbClr val="0000CC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（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2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）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范围运算符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：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between… and …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、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not between … and … …</a:t>
            </a:r>
            <a:endParaRPr lang="en-US" altLang="zh-CN" sz="2000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000" dirty="0" smtClean="0">
                <a:latin typeface="+mn-ea"/>
              </a:rPr>
              <a:t>        例：</a:t>
            </a:r>
            <a:r>
              <a:rPr lang="en-US" altLang="zh-CN" sz="2000" i="1" dirty="0">
                <a:solidFill>
                  <a:srgbClr val="0000CC"/>
                </a:solidFill>
                <a:latin typeface="+mn-ea"/>
              </a:rPr>
              <a:t>select * from school where </a:t>
            </a:r>
            <a:r>
              <a:rPr lang="en-US" altLang="zh-CN" sz="2000" i="1" dirty="0" err="1">
                <a:solidFill>
                  <a:srgbClr val="0000CC"/>
                </a:solidFill>
                <a:latin typeface="+mn-ea"/>
              </a:rPr>
              <a:t>school_code</a:t>
            </a:r>
            <a:r>
              <a:rPr lang="en-US" altLang="zh-CN" sz="2000" i="1" dirty="0">
                <a:solidFill>
                  <a:srgbClr val="0000CC"/>
                </a:solidFill>
                <a:latin typeface="+mn-ea"/>
              </a:rPr>
              <a:t> between "10404" and "10410"</a:t>
            </a:r>
            <a:endParaRPr lang="en-US" altLang="zh-CN" sz="2000" i="1" dirty="0">
              <a:solidFill>
                <a:srgbClr val="0000CC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（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3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）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列表运算符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：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in 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（项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1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，项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2……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）、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not in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（项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1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，项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2……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）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000" dirty="0"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       例：</a:t>
            </a:r>
            <a:r>
              <a:rPr lang="en-US" altLang="zh-CN" sz="2000" i="1" dirty="0">
                <a:solidFill>
                  <a:srgbClr val="0000CC"/>
                </a:solidFill>
                <a:latin typeface="+mn-ea"/>
              </a:rPr>
              <a:t>select * from school where province in ("</a:t>
            </a:r>
            <a:r>
              <a:rPr lang="zh-CN" altLang="en-US" sz="2000" i="1" dirty="0">
                <a:solidFill>
                  <a:srgbClr val="0000CC"/>
                </a:solidFill>
                <a:latin typeface="+mn-ea"/>
              </a:rPr>
              <a:t>江西省</a:t>
            </a:r>
            <a:r>
              <a:rPr lang="en-US" altLang="zh-CN" sz="2000" i="1" dirty="0">
                <a:solidFill>
                  <a:srgbClr val="0000CC"/>
                </a:solidFill>
                <a:latin typeface="+mn-ea"/>
              </a:rPr>
              <a:t>","</a:t>
            </a:r>
            <a:r>
              <a:rPr lang="zh-CN" altLang="en-US" sz="2000" i="1" dirty="0">
                <a:solidFill>
                  <a:srgbClr val="0000CC"/>
                </a:solidFill>
                <a:latin typeface="+mn-ea"/>
              </a:rPr>
              <a:t>湖南省</a:t>
            </a:r>
            <a:r>
              <a:rPr lang="en-US" altLang="zh-CN" sz="2000" i="1" dirty="0">
                <a:solidFill>
                  <a:srgbClr val="0000CC"/>
                </a:solidFill>
                <a:latin typeface="+mn-ea"/>
              </a:rPr>
              <a:t>")</a:t>
            </a:r>
            <a:endParaRPr lang="en-US" altLang="zh-CN" sz="2000" i="1" dirty="0" smtClean="0">
              <a:solidFill>
                <a:srgbClr val="0000CC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（</a:t>
            </a:r>
            <a:r>
              <a:rPr lang="en-US" altLang="zh-CN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4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）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逻辑运算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符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（多条件查询）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：</a:t>
            </a:r>
            <a:r>
              <a:rPr lang="en-US" altLang="zh-CN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not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、</a:t>
            </a:r>
            <a:r>
              <a:rPr lang="en-US" altLang="zh-CN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and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、</a:t>
            </a:r>
            <a:r>
              <a:rPr lang="en-US" altLang="zh-CN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or</a:t>
            </a:r>
            <a:endParaRPr lang="en-US" altLang="zh-CN" sz="2000" dirty="0" smtClean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000" dirty="0" smtClean="0">
                <a:solidFill>
                  <a:srgbClr val="002060"/>
                </a:solidFill>
                <a:latin typeface="+mn-ea"/>
              </a:rPr>
              <a:t>       </a:t>
            </a:r>
            <a:r>
              <a:rPr lang="zh-CN" altLang="en-US" sz="2000" dirty="0">
                <a:latin typeface="+mn-ea"/>
              </a:rPr>
              <a:t> 例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en-US" altLang="zh-CN" sz="2000" i="1" dirty="0">
                <a:solidFill>
                  <a:srgbClr val="0000CC"/>
                </a:solidFill>
                <a:latin typeface="+mn-ea"/>
              </a:rPr>
              <a:t>select * from school where is_985="</a:t>
            </a:r>
            <a:r>
              <a:rPr lang="zh-CN" altLang="en-US" sz="2000" i="1" dirty="0">
                <a:solidFill>
                  <a:srgbClr val="0000CC"/>
                </a:solidFill>
                <a:latin typeface="+mn-ea"/>
              </a:rPr>
              <a:t>是</a:t>
            </a:r>
            <a:r>
              <a:rPr lang="en-US" altLang="zh-CN" sz="2000" i="1" dirty="0">
                <a:solidFill>
                  <a:srgbClr val="0000CC"/>
                </a:solidFill>
                <a:latin typeface="+mn-ea"/>
              </a:rPr>
              <a:t>" and is_211="</a:t>
            </a:r>
            <a:r>
              <a:rPr lang="zh-CN" altLang="en-US" sz="2000" i="1" dirty="0">
                <a:solidFill>
                  <a:srgbClr val="0000CC"/>
                </a:solidFill>
                <a:latin typeface="+mn-ea"/>
              </a:rPr>
              <a:t>是</a:t>
            </a:r>
            <a:r>
              <a:rPr lang="en-US" altLang="zh-CN" sz="2000" i="1" dirty="0">
                <a:solidFill>
                  <a:srgbClr val="0000CC"/>
                </a:solidFill>
                <a:latin typeface="+mn-ea"/>
              </a:rPr>
              <a:t>"</a:t>
            </a:r>
            <a:endParaRPr lang="en-US" altLang="zh-CN" sz="2000" i="1" dirty="0">
              <a:solidFill>
                <a:srgbClr val="0000CC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（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5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）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模式匹配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符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（模糊查询）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：</a:t>
            </a:r>
            <a:r>
              <a:rPr lang="en-US" altLang="zh-CN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like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、</a:t>
            </a:r>
            <a:r>
              <a:rPr lang="en-US" altLang="zh-CN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not like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000" dirty="0" smtClean="0">
                <a:solidFill>
                  <a:srgbClr val="002060"/>
                </a:solidFill>
                <a:latin typeface="+mn-ea"/>
              </a:rPr>
              <a:t>        </a:t>
            </a:r>
            <a:r>
              <a:rPr lang="zh-CN" altLang="en-US" sz="2000" dirty="0">
                <a:latin typeface="+mn-ea"/>
              </a:rPr>
              <a:t>例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en-US" altLang="zh-CN" sz="2000" i="1" dirty="0">
                <a:solidFill>
                  <a:srgbClr val="0000CC"/>
                </a:solidFill>
                <a:latin typeface="+mn-ea"/>
              </a:rPr>
              <a:t>select * from school where school like "%</a:t>
            </a:r>
            <a:r>
              <a:rPr lang="zh-CN" altLang="en-US" sz="2000" i="1" dirty="0">
                <a:solidFill>
                  <a:srgbClr val="0000CC"/>
                </a:solidFill>
                <a:latin typeface="+mn-ea"/>
              </a:rPr>
              <a:t>师范</a:t>
            </a:r>
            <a:r>
              <a:rPr lang="en-US" altLang="zh-CN" sz="2000" i="1" dirty="0">
                <a:solidFill>
                  <a:srgbClr val="0000CC"/>
                </a:solidFill>
                <a:latin typeface="+mn-ea"/>
              </a:rPr>
              <a:t>%"</a:t>
            </a:r>
            <a:endParaRPr lang="en-US" altLang="zh-CN" sz="2000" i="1" dirty="0">
              <a:solidFill>
                <a:srgbClr val="0000CC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76515" y="152215"/>
            <a:ext cx="3216041" cy="536897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操作数据库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541284" y="1363032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116706" y="613351"/>
            <a:ext cx="3881519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结构化查询语句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SQL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33856" y="1482076"/>
            <a:ext cx="9247218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group by </a:t>
            </a:r>
            <a:r>
              <a:rPr lang="zh-CN" altLang="en-US" sz="24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子句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用于结合聚合函数，根据一个或多个列对结果集进行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分组。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15731" y="2414145"/>
            <a:ext cx="96653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latin typeface="+mn-ea"/>
              </a:rPr>
              <a:t>例：</a:t>
            </a:r>
            <a:r>
              <a:rPr lang="zh-CN" altLang="en-US" sz="2000" i="1" dirty="0" smtClean="0">
                <a:solidFill>
                  <a:srgbClr val="0000CC"/>
                </a:solidFill>
                <a:latin typeface="+mn-ea"/>
              </a:rPr>
              <a:t>select </a:t>
            </a:r>
            <a:r>
              <a:rPr lang="zh-CN" altLang="en-US" sz="2000" i="1" dirty="0">
                <a:solidFill>
                  <a:srgbClr val="0000CC"/>
                </a:solidFill>
                <a:latin typeface="+mn-ea"/>
              </a:rPr>
              <a:t>province, count(*) as 学校数 from school group by province</a:t>
            </a:r>
            <a:endParaRPr lang="zh-CN" altLang="en-US" sz="2000" i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15337" y="3132656"/>
            <a:ext cx="1046573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常见的聚合函数有：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sum(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列名）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max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（列名）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min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（列名）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2000" b="1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avg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（列名）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count(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列名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 。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0756" y="4460325"/>
            <a:ext cx="1042806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      order by</a:t>
            </a:r>
            <a:r>
              <a:rPr lang="zh-CN" altLang="en-US" sz="24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子句 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用于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对查询返回的结果按一列或多列排序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en-US" altLang="zh-CN" sz="2000" dirty="0" err="1" smtClean="0">
                <a:latin typeface="微软雅黑" panose="020B0503020204020204" charset="-122"/>
                <a:ea typeface="微软雅黑" panose="020B0503020204020204" charset="-122"/>
              </a:rPr>
              <a:t>asc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表示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升序，为默认值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2000" dirty="0" err="1" smtClean="0">
                <a:latin typeface="微软雅黑" panose="020B0503020204020204" charset="-122"/>
                <a:ea typeface="微软雅黑" panose="020B0503020204020204" charset="-122"/>
              </a:rPr>
              <a:t>desc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为降序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5578" y="5804639"/>
            <a:ext cx="11504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latin typeface="+mn-ea"/>
              </a:rPr>
              <a:t>例：</a:t>
            </a:r>
            <a:r>
              <a:rPr lang="en-US" altLang="zh-CN" sz="2000" i="1" dirty="0">
                <a:solidFill>
                  <a:srgbClr val="0000CC"/>
                </a:solidFill>
                <a:latin typeface="+mn-ea"/>
              </a:rPr>
              <a:t>select province, count</a:t>
            </a:r>
            <a:r>
              <a:rPr lang="en-US" altLang="zh-CN" sz="2000" i="1" dirty="0" smtClean="0">
                <a:solidFill>
                  <a:srgbClr val="0000CC"/>
                </a:solidFill>
                <a:latin typeface="+mn-ea"/>
              </a:rPr>
              <a:t>(</a:t>
            </a:r>
            <a:r>
              <a:rPr lang="zh-CN" altLang="en-US" sz="2000" i="1" dirty="0" smtClean="0">
                <a:solidFill>
                  <a:srgbClr val="0000CC"/>
                </a:solidFill>
                <a:latin typeface="+mn-ea"/>
              </a:rPr>
              <a:t>*</a:t>
            </a:r>
            <a:r>
              <a:rPr lang="en-US" altLang="zh-CN" sz="2000" i="1" dirty="0" smtClean="0">
                <a:solidFill>
                  <a:srgbClr val="0000CC"/>
                </a:solidFill>
                <a:latin typeface="+mn-ea"/>
              </a:rPr>
              <a:t>) </a:t>
            </a:r>
            <a:r>
              <a:rPr lang="en-US" altLang="zh-CN" sz="2000" i="1" dirty="0">
                <a:solidFill>
                  <a:srgbClr val="0000CC"/>
                </a:solidFill>
                <a:latin typeface="+mn-ea"/>
              </a:rPr>
              <a:t>as </a:t>
            </a:r>
            <a:r>
              <a:rPr lang="zh-CN" altLang="en-US" sz="2000" i="1" dirty="0">
                <a:solidFill>
                  <a:srgbClr val="0000CC"/>
                </a:solidFill>
                <a:latin typeface="+mn-ea"/>
              </a:rPr>
              <a:t>学校数 </a:t>
            </a:r>
            <a:r>
              <a:rPr lang="en-US" altLang="zh-CN" sz="2000" i="1" dirty="0">
                <a:solidFill>
                  <a:srgbClr val="0000CC"/>
                </a:solidFill>
                <a:latin typeface="+mn-ea"/>
              </a:rPr>
              <a:t>from school group by province order by </a:t>
            </a:r>
            <a:r>
              <a:rPr lang="zh-CN" altLang="en-US" sz="2000" i="1" dirty="0">
                <a:solidFill>
                  <a:srgbClr val="0000CC"/>
                </a:solidFill>
                <a:latin typeface="+mn-ea"/>
              </a:rPr>
              <a:t>学校数 </a:t>
            </a:r>
            <a:r>
              <a:rPr lang="en-US" altLang="zh-CN" sz="2000" i="1" dirty="0" err="1">
                <a:solidFill>
                  <a:srgbClr val="0000CC"/>
                </a:solidFill>
                <a:latin typeface="+mn-ea"/>
              </a:rPr>
              <a:t>desc</a:t>
            </a:r>
            <a:endParaRPr lang="zh-CN" altLang="en-US" sz="2000" i="1" dirty="0">
              <a:solidFill>
                <a:srgbClr val="0000CC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76515" y="152215"/>
            <a:ext cx="3216041" cy="536897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操作数据库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541284" y="1363032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116706" y="613351"/>
            <a:ext cx="3881519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结构化查询语句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SQL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61686" y="1571258"/>
            <a:ext cx="878339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插入语句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insert into </a:t>
            </a: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语句用于向表格中插入新的行</a:t>
            </a: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。语法</a:t>
            </a: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格式为：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   insert into 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表名 </a:t>
            </a:r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字段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1,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字段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2,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字段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3 </a:t>
            </a:r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……) 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values </a:t>
            </a:r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值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1,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值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2,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值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3 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……)</a:t>
            </a:r>
            <a:endParaRPr lang="en-US" altLang="zh-CN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94096" y="3649120"/>
            <a:ext cx="104280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      </a:t>
            </a:r>
            <a:r>
              <a:rPr lang="zh-CN" altLang="en-US" sz="24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注意：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这里的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字段顺序和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对应值的顺序要一一对应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。对于</a:t>
            </a:r>
            <a:r>
              <a:rPr lang="zh-CN" altLang="en-US" sz="2000" b="1" dirty="0" smtClean="0">
                <a:solidFill>
                  <a:srgbClr val="FF00FF"/>
                </a:solidFill>
                <a:latin typeface="微软雅黑" panose="020B0503020204020204" charset="-122"/>
                <a:ea typeface="微软雅黑" panose="020B0503020204020204" charset="-122"/>
              </a:rPr>
              <a:t>不允许为空的字段必须提供相应的值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，否则插入时将会出错。如果插入的内容包含所有字段，则可以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省略字段列表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，但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值的顺序一定和表中字段的顺序一致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61686" y="2885954"/>
            <a:ext cx="87596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例：</a:t>
            </a:r>
            <a:r>
              <a:rPr lang="en-US" altLang="zh-CN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insert </a:t>
            </a:r>
            <a:r>
              <a:rPr lang="en-US" altLang="zh-CN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into </a:t>
            </a:r>
            <a:r>
              <a:rPr lang="en-US" altLang="zh-CN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school(school, </a:t>
            </a:r>
            <a:r>
              <a:rPr lang="en-US" altLang="zh-CN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province) values(</a:t>
            </a:r>
            <a:r>
              <a:rPr lang="zh-CN" altLang="en-US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‘江西财经大学’</a:t>
            </a:r>
            <a:r>
              <a:rPr lang="en-US" altLang="zh-CN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“江西省”</a:t>
            </a:r>
            <a:r>
              <a:rPr lang="en-US" altLang="zh-CN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endParaRPr lang="zh-CN" altLang="en-US" b="1" dirty="0">
              <a:solidFill>
                <a:srgbClr val="0000C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378071" y="5442876"/>
            <a:ext cx="10060110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例：</a:t>
            </a:r>
            <a:r>
              <a:rPr lang="en-US" altLang="zh-CN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insert </a:t>
            </a:r>
            <a:r>
              <a:rPr lang="en-US" altLang="zh-CN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into </a:t>
            </a:r>
            <a:r>
              <a:rPr lang="en-US" altLang="zh-CN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school values (”10421”,”</a:t>
            </a:r>
            <a:r>
              <a:rPr lang="zh-CN" altLang="en-US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江西财经大学</a:t>
            </a:r>
            <a:r>
              <a:rPr lang="en-US" altLang="zh-CN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”,</a:t>
            </a:r>
            <a:r>
              <a:rPr lang="zh-CN" altLang="en-US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“江西省”，“否”，“否”，“否”，“财经类”</a:t>
            </a:r>
            <a:r>
              <a:rPr lang="en-US" altLang="zh-CN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endParaRPr lang="zh-CN" altLang="en-US" b="1" dirty="0">
              <a:solidFill>
                <a:srgbClr val="0000C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76515" y="152215"/>
            <a:ext cx="3216041" cy="536897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操作数据库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541284" y="1363032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116706" y="613351"/>
            <a:ext cx="3881519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结构化查询语句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SQL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61686" y="1571258"/>
            <a:ext cx="95520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更新</a:t>
            </a:r>
            <a:r>
              <a:rPr lang="zh-CN" altLang="en-US" sz="24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语句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update </a:t>
            </a: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语句用于对表中的某个或某些数据进行修改。语法</a:t>
            </a: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格式为：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    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update 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表名</a:t>
            </a: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set 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列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名</a:t>
            </a:r>
            <a:r>
              <a:rPr lang="en-US" altLang="zh-CN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= 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新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值</a:t>
            </a:r>
            <a:r>
              <a:rPr lang="en-US" altLang="zh-CN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， 列名</a:t>
            </a:r>
            <a:r>
              <a:rPr lang="en-US" altLang="zh-CN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2 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en-US" altLang="zh-CN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新值</a:t>
            </a:r>
            <a:r>
              <a:rPr lang="en-US" altLang="zh-CN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where </a:t>
            </a: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子句</a:t>
            </a:r>
            <a:endParaRPr lang="en-US" altLang="zh-CN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22538" y="2758146"/>
            <a:ext cx="9552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例：</a:t>
            </a:r>
            <a:r>
              <a:rPr lang="en-US" altLang="zh-CN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update school set </a:t>
            </a:r>
            <a:r>
              <a:rPr lang="en-US" altLang="zh-CN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school=“</a:t>
            </a:r>
            <a:r>
              <a:rPr lang="zh-CN" altLang="en-US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赣</a:t>
            </a:r>
            <a:r>
              <a:rPr lang="zh-CN" altLang="en-US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南</a:t>
            </a:r>
            <a:r>
              <a:rPr lang="zh-CN" altLang="en-US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师范大学</a:t>
            </a:r>
            <a:r>
              <a:rPr lang="en-US" altLang="zh-CN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where </a:t>
            </a:r>
            <a:r>
              <a:rPr lang="en-US" altLang="zh-CN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school=“</a:t>
            </a:r>
            <a:r>
              <a:rPr lang="zh-CN" altLang="en-US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赣南师范学院”</a:t>
            </a:r>
            <a:endParaRPr lang="zh-CN" altLang="en-US" b="1" dirty="0">
              <a:solidFill>
                <a:srgbClr val="0000C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43094" y="3468043"/>
            <a:ext cx="95520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删除</a:t>
            </a:r>
            <a:r>
              <a:rPr lang="zh-CN" altLang="en-US" sz="24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语句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delete </a:t>
            </a: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语句用于对表中的某个或某些数据进行</a:t>
            </a: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删除</a:t>
            </a: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。语法</a:t>
            </a: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格式为：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    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delete from 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表名</a:t>
            </a: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where </a:t>
            </a: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子句</a:t>
            </a:r>
            <a:endParaRPr lang="en-US" altLang="zh-CN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58171" y="5358549"/>
            <a:ext cx="1091699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      注意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如果没有</a:t>
            </a: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where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子句，</a:t>
            </a:r>
            <a:r>
              <a:rPr lang="zh-CN" altLang="en-US" sz="2000" b="1" dirty="0" smtClean="0">
                <a:solidFill>
                  <a:srgbClr val="E73A1C"/>
                </a:solidFill>
                <a:latin typeface="微软雅黑" panose="020B0503020204020204" charset="-122"/>
                <a:ea typeface="微软雅黑" panose="020B0503020204020204" charset="-122"/>
              </a:rPr>
              <a:t>此时将会删除表中所有内容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，此时，表中没有任何数据，但</a:t>
            </a:r>
            <a:r>
              <a:rPr lang="zh-CN" altLang="en-US" sz="2000" b="1" dirty="0" smtClean="0">
                <a:solidFill>
                  <a:srgbClr val="E73A1C"/>
                </a:solidFill>
                <a:latin typeface="微软雅黑" panose="020B0503020204020204" charset="-122"/>
                <a:ea typeface="微软雅黑" panose="020B0503020204020204" charset="-122"/>
              </a:rPr>
              <a:t>表结构仍然存在</a:t>
            </a: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注意和</a:t>
            </a: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drop table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的区别。 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222538" y="4673076"/>
            <a:ext cx="61395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例：</a:t>
            </a:r>
            <a:r>
              <a:rPr lang="en-US" altLang="zh-CN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delete from school  where province=“</a:t>
            </a:r>
            <a:r>
              <a:rPr lang="zh-CN" altLang="en-US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江西省”</a:t>
            </a:r>
            <a:endParaRPr lang="zh-CN" altLang="en-US" b="1" dirty="0">
              <a:solidFill>
                <a:srgbClr val="0000C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>
          <a:xfrm>
            <a:off x="4537673" y="428280"/>
            <a:ext cx="2910592" cy="2373032"/>
          </a:xfrm>
        </p:spPr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3621476" y="2833667"/>
            <a:ext cx="4742986" cy="160326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Python</a:t>
            </a:r>
            <a:r>
              <a:rPr lang="zh-CN" altLang="en-US" b="1" dirty="0" smtClean="0"/>
              <a:t>操作数据库核心</a:t>
            </a:r>
            <a:r>
              <a:rPr lang="en-US" altLang="zh-CN" b="1" dirty="0" smtClean="0"/>
              <a:t>API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76515" y="152215"/>
            <a:ext cx="3216041" cy="536897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操作数据库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541284" y="1363032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917925" y="613351"/>
            <a:ext cx="4279082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accent1"/>
                </a:solidFill>
              </a:rPr>
              <a:t>Python DB-API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规范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32071" y="1528912"/>
            <a:ext cx="9709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      </a:t>
            </a:r>
            <a:r>
              <a:rPr lang="en-US" altLang="zh-CN" sz="2400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Python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提供了一个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标准数据库</a:t>
            </a: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API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，称为</a:t>
            </a:r>
            <a:r>
              <a:rPr lang="en-US" altLang="zh-CN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DB-API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，用于处理</a:t>
            </a:r>
            <a:r>
              <a:rPr lang="zh-CN" altLang="en-US" sz="2400" b="1" dirty="0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基于</a:t>
            </a:r>
            <a:r>
              <a:rPr lang="en-US" altLang="zh-CN" sz="2400" b="1" dirty="0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SQL</a:t>
            </a:r>
            <a:r>
              <a:rPr lang="zh-CN" altLang="en-US" sz="2400" b="1" dirty="0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2400" b="1" dirty="0" smtClean="0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数据库的访问和操作</a:t>
            </a:r>
            <a:r>
              <a:rPr lang="zh-CN" altLang="en-US" sz="2400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927254" y="3100661"/>
            <a:ext cx="3814801" cy="3269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DB-API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在</a:t>
            </a:r>
            <a:r>
              <a:rPr lang="zh-CN" altLang="en-US" sz="2000" dirty="0">
                <a:solidFill>
                  <a:srgbClr val="000000"/>
                </a:solidFill>
                <a:latin typeface="Verdana" panose="020B0604030504040204" pitchFamily="34" charset="0"/>
              </a:rPr>
              <a:t>代码与驱动程序之间提供了一个</a:t>
            </a:r>
            <a:r>
              <a:rPr lang="zh-CN" altLang="en-US" sz="2000" b="1" dirty="0">
                <a:solidFill>
                  <a:srgbClr val="E73A1C"/>
                </a:solidFill>
                <a:latin typeface="Verdana" panose="020B0604030504040204" pitchFamily="34" charset="0"/>
              </a:rPr>
              <a:t>抽象层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，</a:t>
            </a:r>
            <a:r>
              <a:rPr lang="zh-CN" altLang="en-US" sz="2000" dirty="0">
                <a:solidFill>
                  <a:srgbClr val="000000"/>
                </a:solidFill>
                <a:latin typeface="Verdana" panose="020B0604030504040204" pitchFamily="34" charset="0"/>
              </a:rPr>
              <a:t>定义了一系列必需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的数据</a:t>
            </a:r>
            <a:r>
              <a:rPr lang="zh-CN" altLang="en-US" sz="2000" dirty="0">
                <a:solidFill>
                  <a:srgbClr val="000000"/>
                </a:solidFill>
                <a:latin typeface="Verdana" panose="020B0604030504040204" pitchFamily="34" charset="0"/>
              </a:rPr>
              <a:t>库存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取方式，使得</a:t>
            </a:r>
            <a:r>
              <a:rPr lang="zh-CN" altLang="en-US" sz="2000" b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不同的数据库拥有统一的访问接口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，从而可以</a:t>
            </a:r>
            <a:r>
              <a:rPr lang="zh-CN" altLang="en-US" sz="2000" dirty="0">
                <a:solidFill>
                  <a:srgbClr val="000000"/>
                </a:solidFill>
                <a:latin typeface="Verdana" panose="020B0604030504040204" pitchFamily="34" charset="0"/>
              </a:rPr>
              <a:t>很方便的</a:t>
            </a:r>
            <a:r>
              <a:rPr lang="zh-CN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在不同的数据库之间进行移植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，</a:t>
            </a:r>
            <a:r>
              <a:rPr lang="zh-CN" altLang="en-US" sz="2000" dirty="0">
                <a:solidFill>
                  <a:srgbClr val="000000"/>
                </a:solidFill>
                <a:latin typeface="Verdana" panose="020B0604030504040204" pitchFamily="34" charset="0"/>
              </a:rPr>
              <a:t>而无需丢弃现有的代码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。</a:t>
            </a:r>
            <a:endParaRPr lang="zh-CN" altLang="en-US" sz="20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815" y="2668163"/>
            <a:ext cx="7184833" cy="4091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V="1">
            <a:off x="6308323" y="796530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929588" y="4812"/>
            <a:ext cx="5789834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accent1"/>
                </a:solidFill>
              </a:rPr>
              <a:t>Python DB-API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核心类和方法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34285" y="1090049"/>
            <a:ext cx="603877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</a:rPr>
              <a:t>Cursor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类</a:t>
            </a:r>
            <a:endParaRPr lang="en-US" altLang="zh-CN" sz="2000" b="1" dirty="0" smtClean="0">
              <a:solidFill>
                <a:srgbClr val="0000CC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</a:rPr>
              <a:t>c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lose()</a:t>
            </a:r>
            <a:r>
              <a:rPr lang="zh-CN" altLang="en-US" sz="2000" dirty="0" smtClean="0"/>
              <a:t>：关闭</a:t>
            </a:r>
            <a:r>
              <a:rPr lang="zh-CN" altLang="en-US" sz="2000" dirty="0"/>
              <a:t>游标；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FF0000"/>
                </a:solidFill>
              </a:rPr>
              <a:t>execute(</a:t>
            </a:r>
            <a:r>
              <a:rPr lang="en-US" altLang="zh-CN" sz="2000" b="1" dirty="0" err="1" smtClean="0">
                <a:solidFill>
                  <a:srgbClr val="0000CC"/>
                </a:solidFill>
              </a:rPr>
              <a:t>sql</a:t>
            </a:r>
            <a:r>
              <a:rPr lang="en-US" altLang="zh-CN" sz="2000" b="1" dirty="0">
                <a:solidFill>
                  <a:srgbClr val="FF0000"/>
                </a:solidFill>
              </a:rPr>
              <a:t>)</a:t>
            </a:r>
            <a:r>
              <a:rPr lang="zh-CN" altLang="en-US" sz="2000" dirty="0"/>
              <a:t>：执行 </a:t>
            </a:r>
            <a:r>
              <a:rPr lang="en-US" altLang="zh-CN" sz="2000" dirty="0" err="1"/>
              <a:t>sql</a:t>
            </a:r>
            <a:r>
              <a:rPr lang="en-US" altLang="zh-CN" sz="2000" dirty="0"/>
              <a:t> </a:t>
            </a:r>
            <a:r>
              <a:rPr lang="zh-CN" altLang="en-US" sz="2000" dirty="0" smtClean="0"/>
              <a:t>语句；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FF0000"/>
                </a:solidFill>
              </a:rPr>
              <a:t>executemany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(</a:t>
            </a:r>
            <a:r>
              <a:rPr lang="en-US" altLang="zh-CN" sz="2000" b="1" dirty="0" err="1">
                <a:solidFill>
                  <a:srgbClr val="0000CC"/>
                </a:solidFill>
              </a:rPr>
              <a:t>sql</a:t>
            </a:r>
            <a:r>
              <a:rPr lang="en-US" altLang="zh-CN" sz="2000" b="1" dirty="0">
                <a:solidFill>
                  <a:srgbClr val="FF0000"/>
                </a:solidFill>
              </a:rPr>
              <a:t>, </a:t>
            </a:r>
            <a:r>
              <a:rPr lang="en-US" altLang="zh-CN" sz="2000" b="1" dirty="0" err="1">
                <a:solidFill>
                  <a:srgbClr val="0000CC"/>
                </a:solidFill>
              </a:rPr>
              <a:t>datas</a:t>
            </a:r>
            <a:r>
              <a:rPr lang="en-US" altLang="zh-CN" sz="2000" b="1" dirty="0">
                <a:solidFill>
                  <a:srgbClr val="FF0000"/>
                </a:solidFill>
              </a:rPr>
              <a:t>)</a:t>
            </a:r>
            <a:r>
              <a:rPr lang="zh-CN" altLang="en-US" sz="2000" dirty="0" smtClean="0"/>
              <a:t>：重复执行</a:t>
            </a:r>
            <a:r>
              <a:rPr lang="en-US" altLang="zh-CN" sz="2000" dirty="0" err="1" smtClean="0"/>
              <a:t>sql</a:t>
            </a:r>
            <a:r>
              <a:rPr lang="zh-CN" altLang="en-US" sz="2000" dirty="0" smtClean="0"/>
              <a:t>语句；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FF0000"/>
                </a:solidFill>
              </a:rPr>
              <a:t>fetchall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()</a:t>
            </a:r>
            <a:r>
              <a:rPr lang="zh-CN" altLang="en-US" sz="2000" dirty="0" smtClean="0"/>
              <a:t>：获取结果集中所有行；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FF0000"/>
                </a:solidFill>
              </a:rPr>
              <a:t>fetchone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()</a:t>
            </a:r>
            <a:r>
              <a:rPr lang="zh-CN" altLang="en-US" sz="2000" dirty="0" smtClean="0"/>
              <a:t>：获取结果集中一行；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FF0000"/>
                </a:solidFill>
              </a:rPr>
              <a:t>fetchmany</a:t>
            </a:r>
            <a:r>
              <a:rPr lang="en-US" altLang="zh-CN" sz="2000" b="1" dirty="0">
                <a:solidFill>
                  <a:srgbClr val="FF0000"/>
                </a:solidFill>
              </a:rPr>
              <a:t>(</a:t>
            </a:r>
            <a:r>
              <a:rPr lang="en-US" altLang="zh-CN" sz="2000" b="1" dirty="0">
                <a:solidFill>
                  <a:srgbClr val="0000CC"/>
                </a:solidFill>
              </a:rPr>
              <a:t>size</a:t>
            </a:r>
            <a:r>
              <a:rPr lang="en-US" altLang="zh-CN" sz="2000" b="1" dirty="0">
                <a:solidFill>
                  <a:srgbClr val="FF0000"/>
                </a:solidFill>
              </a:rPr>
              <a:t>)</a:t>
            </a:r>
            <a:r>
              <a:rPr lang="zh-CN" altLang="en-US" sz="2000" dirty="0" smtClean="0"/>
              <a:t>：获取结果集中多行；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0000CC"/>
                </a:solidFill>
              </a:rPr>
              <a:t>description</a:t>
            </a:r>
            <a:r>
              <a:rPr lang="zh-CN" altLang="en-US" sz="2000" dirty="0" smtClean="0"/>
              <a:t>：游标的描述信息；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0000CC"/>
                </a:solidFill>
              </a:rPr>
              <a:t>rowcount</a:t>
            </a:r>
            <a:r>
              <a:rPr lang="zh-CN" altLang="en-US" sz="2000" dirty="0" smtClean="0"/>
              <a:t>：获取受影响的行数；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0000CC"/>
                </a:solidFill>
              </a:rPr>
              <a:t>arraysize</a:t>
            </a:r>
            <a:r>
              <a:rPr lang="zh-CN" altLang="en-US" sz="2000" dirty="0" smtClean="0"/>
              <a:t>：</a:t>
            </a:r>
            <a:r>
              <a:rPr lang="zh-CN" altLang="en-US" sz="2000" dirty="0" smtClean="0"/>
              <a:t>指定一次获取</a:t>
            </a:r>
            <a:r>
              <a:rPr lang="zh-CN" altLang="en-US" sz="2000" dirty="0" smtClean="0"/>
              <a:t>多少行；</a:t>
            </a:r>
            <a:endParaRPr lang="en-US" altLang="zh-CN" sz="2000" b="1" dirty="0">
              <a:solidFill>
                <a:srgbClr val="0000CC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5736" y="864395"/>
            <a:ext cx="55765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</a:rPr>
              <a:t>Connection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类</a:t>
            </a:r>
            <a:endParaRPr lang="en-US" altLang="zh-CN" sz="2000" b="1" dirty="0" smtClean="0">
              <a:solidFill>
                <a:srgbClr val="0000CC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</a:rPr>
              <a:t>close()</a:t>
            </a:r>
            <a:r>
              <a:rPr lang="zh-CN" altLang="en-US" sz="2000" dirty="0" smtClean="0"/>
              <a:t>：关闭连接；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</a:rPr>
              <a:t>commit()</a:t>
            </a:r>
            <a:r>
              <a:rPr lang="zh-CN" altLang="en-US" sz="2000" dirty="0" smtClean="0"/>
              <a:t>：提交当前所有事务；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</a:rPr>
              <a:t>rollback()</a:t>
            </a:r>
            <a:r>
              <a:rPr lang="zh-CN" altLang="en-US" sz="2000" dirty="0" smtClean="0"/>
              <a:t>：</a:t>
            </a:r>
            <a:r>
              <a:rPr lang="zh-CN" altLang="en-US" sz="2000" dirty="0"/>
              <a:t>回</a:t>
            </a:r>
            <a:r>
              <a:rPr lang="zh-CN" altLang="en-US" sz="2000" dirty="0" smtClean="0"/>
              <a:t>滚当前事务；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</a:rPr>
              <a:t>cursor()</a:t>
            </a:r>
            <a:r>
              <a:rPr lang="zh-CN" altLang="en-US" sz="2000" dirty="0" smtClean="0"/>
              <a:t>：返回一个使用该连接的游标对象；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0000CC"/>
                </a:solidFill>
              </a:rPr>
              <a:t>row_factory</a:t>
            </a:r>
            <a:r>
              <a:rPr lang="zh-CN" altLang="en-US" sz="2000" dirty="0" smtClean="0"/>
              <a:t>：指定行的类型，默认为空。</a:t>
            </a:r>
            <a:endParaRPr lang="en-US" altLang="zh-CN" sz="2000" dirty="0"/>
          </a:p>
        </p:txBody>
      </p:sp>
      <p:sp>
        <p:nvSpPr>
          <p:cNvPr id="13" name="矩形 12"/>
          <p:cNvSpPr/>
          <p:nvPr/>
        </p:nvSpPr>
        <p:spPr>
          <a:xfrm>
            <a:off x="185736" y="3726717"/>
            <a:ext cx="55765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</a:rPr>
              <a:t>Row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类</a:t>
            </a:r>
            <a:endParaRPr lang="en-US" altLang="zh-CN" sz="2000" b="1" dirty="0" smtClean="0">
              <a:solidFill>
                <a:srgbClr val="0000CC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FF0000"/>
                </a:solidFill>
              </a:rPr>
              <a:t>keys()</a:t>
            </a:r>
            <a:r>
              <a:rPr lang="zh-CN" altLang="en-US" sz="2000" dirty="0" smtClean="0"/>
              <a:t>：获取行的所有键。</a:t>
            </a:r>
            <a:endParaRPr lang="en-US" altLang="zh-CN" sz="2000" dirty="0"/>
          </a:p>
        </p:txBody>
      </p:sp>
      <p:sp>
        <p:nvSpPr>
          <p:cNvPr id="7" name="矩形 6"/>
          <p:cNvSpPr/>
          <p:nvPr/>
        </p:nvSpPr>
        <p:spPr>
          <a:xfrm>
            <a:off x="4037796" y="6188929"/>
            <a:ext cx="74324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/>
              <a:t>在线文档：</a:t>
            </a:r>
            <a:r>
              <a:rPr lang="zh-CN" altLang="en-US" sz="2000" b="1" dirty="0" smtClean="0">
                <a:solidFill>
                  <a:srgbClr val="0000CC"/>
                </a:solidFill>
                <a:hlinkClick r:id="rId1"/>
              </a:rPr>
              <a:t>https</a:t>
            </a:r>
            <a:r>
              <a:rPr lang="zh-CN" altLang="en-US" sz="2000" b="1" dirty="0">
                <a:solidFill>
                  <a:srgbClr val="0000CC"/>
                </a:solidFill>
                <a:hlinkClick r:id="rId1"/>
              </a:rPr>
              <a:t>://www.python.org/dev/peps/pep-0249/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5736" y="4776482"/>
            <a:ext cx="55765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0000CC"/>
                </a:solidFill>
              </a:rPr>
              <a:t>数据库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模块（例如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sqlite3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）</a:t>
            </a:r>
            <a:endParaRPr lang="en-US" altLang="zh-CN" sz="2000" b="1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FF0000"/>
                </a:solidFill>
              </a:rPr>
              <a:t>c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onnect()</a:t>
            </a:r>
            <a:r>
              <a:rPr lang="zh-CN" altLang="en-US" sz="2000" dirty="0" smtClean="0"/>
              <a:t>：获取数据库的连接；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en-US" altLang="zh-CN" sz="2000" b="1" dirty="0" err="1">
                <a:solidFill>
                  <a:srgbClr val="0000CC"/>
                </a:solidFill>
              </a:rPr>
              <a:t>paramstyle</a:t>
            </a:r>
            <a:r>
              <a:rPr lang="zh-CN" altLang="en-US" sz="2000" dirty="0" smtClean="0"/>
              <a:t>：参数样式；</a:t>
            </a:r>
            <a:endParaRPr lang="en-US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76515" y="152215"/>
            <a:ext cx="3216041" cy="536897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操作数据库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541284" y="1363032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705887" y="630524"/>
            <a:ext cx="4703155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accent1"/>
                </a:solidFill>
              </a:rPr>
              <a:t>Python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操作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SQLite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流程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72168" y="1621564"/>
            <a:ext cx="9170592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导入模块：</a:t>
            </a:r>
            <a:r>
              <a:rPr lang="en-US" altLang="zh-CN" sz="2400" b="1" dirty="0" smtClean="0">
                <a:solidFill>
                  <a:srgbClr val="E73A1C"/>
                </a:solidFill>
              </a:rPr>
              <a:t>sqlite3</a:t>
            </a:r>
            <a:endParaRPr lang="en-US" altLang="zh-CN" sz="2400" b="1" dirty="0" smtClean="0">
              <a:solidFill>
                <a:srgbClr val="E73A1C"/>
              </a:solidFill>
            </a:endParaRP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连接数据库得到</a:t>
            </a:r>
            <a:r>
              <a:rPr lang="en-US" altLang="zh-CN" sz="2400" dirty="0" smtClean="0"/>
              <a:t>Connection</a:t>
            </a:r>
            <a:r>
              <a:rPr lang="zh-CN" altLang="en-US" sz="2400" dirty="0" smtClean="0"/>
              <a:t>对象：</a:t>
            </a:r>
            <a:r>
              <a:rPr lang="en-US" altLang="zh-CN" sz="2400" b="1" dirty="0">
                <a:solidFill>
                  <a:srgbClr val="E73A1C"/>
                </a:solidFill>
              </a:rPr>
              <a:t>sqlite3. </a:t>
            </a:r>
            <a:r>
              <a:rPr lang="en-US" altLang="zh-CN" sz="2400" b="1" dirty="0" smtClean="0">
                <a:solidFill>
                  <a:srgbClr val="E73A1C"/>
                </a:solidFill>
              </a:rPr>
              <a:t>connect(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文件名</a:t>
            </a:r>
            <a:r>
              <a:rPr lang="en-US" altLang="zh-CN" sz="2400" b="1" dirty="0" smtClean="0">
                <a:solidFill>
                  <a:srgbClr val="E73A1C"/>
                </a:solidFill>
              </a:rPr>
              <a:t>)</a:t>
            </a:r>
            <a:endParaRPr lang="en-US" altLang="zh-CN" sz="2400" b="1" dirty="0">
              <a:solidFill>
                <a:srgbClr val="E73A1C"/>
              </a:solidFill>
            </a:endParaRP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获取</a:t>
            </a:r>
            <a:r>
              <a:rPr lang="en-US" altLang="zh-CN" sz="2400" dirty="0" smtClean="0"/>
              <a:t>Cursor</a:t>
            </a:r>
            <a:r>
              <a:rPr lang="zh-CN" altLang="en-US" sz="2400" dirty="0" smtClean="0"/>
              <a:t>对象：</a:t>
            </a:r>
            <a:r>
              <a:rPr lang="en-US" altLang="zh-CN" sz="2400" b="1" dirty="0">
                <a:solidFill>
                  <a:srgbClr val="E73A1C"/>
                </a:solidFill>
              </a:rPr>
              <a:t>Connection</a:t>
            </a:r>
            <a:r>
              <a:rPr lang="zh-CN" altLang="en-US" sz="2400" b="1" dirty="0">
                <a:solidFill>
                  <a:srgbClr val="E73A1C"/>
                </a:solidFill>
              </a:rPr>
              <a:t>对象</a:t>
            </a:r>
            <a:r>
              <a:rPr lang="en-US" altLang="zh-CN" sz="2400" b="1" dirty="0">
                <a:solidFill>
                  <a:srgbClr val="E73A1C"/>
                </a:solidFill>
              </a:rPr>
              <a:t>.</a:t>
            </a:r>
            <a:r>
              <a:rPr lang="en-US" altLang="zh-CN" sz="2400" b="1" dirty="0" smtClean="0">
                <a:solidFill>
                  <a:srgbClr val="E73A1C"/>
                </a:solidFill>
              </a:rPr>
              <a:t>cursor()</a:t>
            </a:r>
            <a:endParaRPr lang="en-US" altLang="zh-CN" sz="2400" b="1" dirty="0">
              <a:solidFill>
                <a:srgbClr val="E73A1C"/>
              </a:solidFill>
            </a:endParaRP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执行数据库的增删查改操作：</a:t>
            </a:r>
            <a:r>
              <a:rPr lang="en-US" altLang="zh-CN" sz="2400" b="1" dirty="0">
                <a:solidFill>
                  <a:srgbClr val="E73A1C"/>
                </a:solidFill>
              </a:rPr>
              <a:t>Cursor</a:t>
            </a:r>
            <a:r>
              <a:rPr lang="zh-CN" altLang="en-US" sz="2400" b="1" dirty="0" smtClean="0">
                <a:solidFill>
                  <a:srgbClr val="E73A1C"/>
                </a:solidFill>
              </a:rPr>
              <a:t>对象</a:t>
            </a:r>
            <a:r>
              <a:rPr lang="en-US" altLang="zh-CN" sz="2400" b="1" dirty="0" smtClean="0">
                <a:solidFill>
                  <a:srgbClr val="E73A1C"/>
                </a:solidFill>
              </a:rPr>
              <a:t>.</a:t>
            </a:r>
            <a:r>
              <a:rPr lang="en-US" altLang="zh-CN" sz="2400" b="1" dirty="0">
                <a:solidFill>
                  <a:srgbClr val="E73A1C"/>
                </a:solidFill>
              </a:rPr>
              <a:t>execute(</a:t>
            </a:r>
            <a:r>
              <a:rPr lang="en-US" altLang="zh-CN" sz="2400" b="1" dirty="0" err="1">
                <a:solidFill>
                  <a:srgbClr val="0000CC"/>
                </a:solidFill>
              </a:rPr>
              <a:t>sql</a:t>
            </a:r>
            <a:r>
              <a:rPr lang="zh-CN" altLang="en-US" sz="2400" b="1" dirty="0">
                <a:solidFill>
                  <a:srgbClr val="0000CC"/>
                </a:solidFill>
              </a:rPr>
              <a:t>语句</a:t>
            </a:r>
            <a:r>
              <a:rPr lang="en-US" altLang="zh-CN" sz="2400" b="1" dirty="0" smtClean="0">
                <a:solidFill>
                  <a:srgbClr val="E73A1C"/>
                </a:solidFill>
              </a:rPr>
              <a:t>)</a:t>
            </a:r>
            <a:r>
              <a:rPr lang="zh-CN" altLang="en-US" sz="2400" b="1" dirty="0" smtClean="0">
                <a:solidFill>
                  <a:srgbClr val="E73A1C"/>
                </a:solidFill>
              </a:rPr>
              <a:t>等</a:t>
            </a:r>
            <a:endParaRPr lang="en-US" altLang="zh-CN" sz="2400" b="1" dirty="0">
              <a:solidFill>
                <a:srgbClr val="E73A1C"/>
              </a:solidFill>
            </a:endParaRP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提交数据库操作：</a:t>
            </a:r>
            <a:r>
              <a:rPr lang="en-US" altLang="zh-CN" sz="2400" b="1" dirty="0">
                <a:solidFill>
                  <a:srgbClr val="E73A1C"/>
                </a:solidFill>
              </a:rPr>
              <a:t> Connection</a:t>
            </a:r>
            <a:r>
              <a:rPr lang="zh-CN" altLang="en-US" sz="2400" b="1" dirty="0">
                <a:solidFill>
                  <a:srgbClr val="E73A1C"/>
                </a:solidFill>
              </a:rPr>
              <a:t>对象</a:t>
            </a:r>
            <a:r>
              <a:rPr lang="en-US" altLang="zh-CN" sz="2400" b="1" dirty="0">
                <a:solidFill>
                  <a:srgbClr val="E73A1C"/>
                </a:solidFill>
              </a:rPr>
              <a:t>. commit</a:t>
            </a:r>
            <a:r>
              <a:rPr lang="en-US" altLang="zh-CN" sz="2400" b="1" dirty="0" smtClean="0">
                <a:solidFill>
                  <a:srgbClr val="E73A1C"/>
                </a:solidFill>
              </a:rPr>
              <a:t>()</a:t>
            </a:r>
            <a:endParaRPr lang="en-US" altLang="zh-CN" sz="2400" b="1" dirty="0" smtClean="0">
              <a:solidFill>
                <a:srgbClr val="E73A1C"/>
              </a:solidFill>
            </a:endParaRP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/>
              <a:t>关闭</a:t>
            </a:r>
            <a:r>
              <a:rPr lang="en-US" altLang="zh-CN" sz="2400" dirty="0"/>
              <a:t>Cursor</a:t>
            </a:r>
            <a:r>
              <a:rPr lang="zh-CN" altLang="en-US" sz="2400" dirty="0"/>
              <a:t>：</a:t>
            </a:r>
            <a:r>
              <a:rPr lang="en-US" altLang="zh-CN" sz="2400" b="1" dirty="0" smtClean="0">
                <a:solidFill>
                  <a:srgbClr val="E73A1C"/>
                </a:solidFill>
              </a:rPr>
              <a:t>Cursor</a:t>
            </a:r>
            <a:r>
              <a:rPr lang="zh-CN" altLang="en-US" sz="2400" b="1" dirty="0" smtClean="0">
                <a:solidFill>
                  <a:srgbClr val="E73A1C"/>
                </a:solidFill>
              </a:rPr>
              <a:t>对象</a:t>
            </a:r>
            <a:r>
              <a:rPr lang="en-US" altLang="zh-CN" sz="2400" b="1" dirty="0" smtClean="0">
                <a:solidFill>
                  <a:srgbClr val="E73A1C"/>
                </a:solidFill>
              </a:rPr>
              <a:t>.close()</a:t>
            </a:r>
            <a:endParaRPr lang="en-US" altLang="zh-CN" sz="2400" b="1" dirty="0" smtClean="0">
              <a:solidFill>
                <a:srgbClr val="E73A1C"/>
              </a:solidFill>
            </a:endParaRP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/>
              <a:t>关闭</a:t>
            </a:r>
            <a:r>
              <a:rPr lang="en-US" altLang="zh-CN" sz="2400" dirty="0"/>
              <a:t>Connection</a:t>
            </a:r>
            <a:r>
              <a:rPr lang="zh-CN" altLang="en-US" sz="2400" dirty="0"/>
              <a:t>：</a:t>
            </a:r>
            <a:r>
              <a:rPr lang="en-US" altLang="zh-CN" sz="2400" b="1" dirty="0" smtClean="0">
                <a:solidFill>
                  <a:srgbClr val="E73A1C"/>
                </a:solidFill>
              </a:rPr>
              <a:t>Connection</a:t>
            </a:r>
            <a:r>
              <a:rPr lang="zh-CN" altLang="en-US" sz="2400" b="1" dirty="0" smtClean="0">
                <a:solidFill>
                  <a:srgbClr val="E73A1C"/>
                </a:solidFill>
              </a:rPr>
              <a:t>对象</a:t>
            </a:r>
            <a:r>
              <a:rPr lang="en-US" altLang="zh-CN" sz="2400" b="1" dirty="0">
                <a:solidFill>
                  <a:srgbClr val="E73A1C"/>
                </a:solidFill>
              </a:rPr>
              <a:t>.close</a:t>
            </a:r>
            <a:r>
              <a:rPr lang="en-US" altLang="zh-CN" sz="2400" b="1" dirty="0" smtClean="0">
                <a:solidFill>
                  <a:srgbClr val="E73A1C"/>
                </a:solidFill>
              </a:rPr>
              <a:t>()</a:t>
            </a:r>
            <a:endParaRPr lang="zh-CN" altLang="en-US" sz="2400" b="1" dirty="0">
              <a:solidFill>
                <a:srgbClr val="E73A1C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2883" y="6036145"/>
            <a:ext cx="11740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E73A1C"/>
                </a:solidFill>
              </a:rPr>
              <a:t>注意</a:t>
            </a:r>
            <a:r>
              <a:rPr lang="zh-CN" altLang="en-US" sz="2400" dirty="0" smtClean="0"/>
              <a:t>：当需要对数据库进行修改时，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一定要调用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commit()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方法</a:t>
            </a:r>
            <a:r>
              <a:rPr lang="zh-CN" altLang="en-US" sz="2400" dirty="0" smtClean="0"/>
              <a:t>，否则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不会更新数据库</a:t>
            </a:r>
            <a:r>
              <a:rPr lang="zh-CN" altLang="en-US" sz="2400" dirty="0" smtClean="0"/>
              <a:t>。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3212388" y="3274695"/>
            <a:ext cx="5767223" cy="825190"/>
          </a:xfrm>
        </p:spPr>
        <p:txBody>
          <a:bodyPr/>
          <a:lstStyle/>
          <a:p>
            <a:r>
              <a:rPr lang="en-US" altLang="zh-CN" sz="3600" b="1" dirty="0" smtClean="0"/>
              <a:t>Python</a:t>
            </a:r>
            <a:r>
              <a:rPr lang="zh-CN" altLang="en-US" sz="3600" b="1" dirty="0" smtClean="0"/>
              <a:t>操作数据库案例</a:t>
            </a:r>
            <a:endParaRPr lang="zh-CN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1090521" y="1052303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83018" y="432152"/>
            <a:ext cx="2698175" cy="5979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数据库操作案例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0028" y="37732"/>
            <a:ext cx="7822484" cy="202914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75886" y="1643789"/>
            <a:ext cx="355217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/>
              <a:t>      编写程序将前面从</a:t>
            </a:r>
            <a:r>
              <a:rPr lang="en-US" altLang="zh-CN" sz="2000" dirty="0" smtClean="0"/>
              <a:t>Excel</a:t>
            </a:r>
            <a:r>
              <a:rPr lang="zh-CN" altLang="en-US" sz="2000" dirty="0" smtClean="0"/>
              <a:t>文件中读取的内容保存到数据库中去。</a:t>
            </a:r>
            <a:endParaRPr lang="en-US" altLang="zh-CN" sz="2000" dirty="0" smtClean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FF0000"/>
                </a:solidFill>
              </a:rPr>
              <a:t>创建一张数据库表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school</a:t>
            </a:r>
            <a:endParaRPr lang="en-US" altLang="zh-CN" sz="2000" b="1" dirty="0" smtClean="0">
              <a:solidFill>
                <a:srgbClr val="FF0000"/>
              </a:solidFill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E73A1C"/>
                </a:solidFill>
              </a:rPr>
              <a:t>向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school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表中插入记录</a:t>
            </a:r>
            <a:endParaRPr lang="zh-CN" altLang="en-US" sz="2000" b="1" dirty="0">
              <a:solidFill>
                <a:srgbClr val="E73A1C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293004" y="2314523"/>
            <a:ext cx="6130344" cy="440261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def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create_table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():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connect = sqlite3.connect(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"school.db"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连接数据库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cursor = connect.cursor()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得到游标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create_table_sql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"""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create table if not exists school (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    school_code,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    school,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    province,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    is_985,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    is_211,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    is_self_marking,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    school_type 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"""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cursor.execute(create_table_sql)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执行建表操作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connect.commit()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提交操作</a:t>
            </a:r>
            <a:endParaRPr kumimoji="0" 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83018" y="4243609"/>
            <a:ext cx="46839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E73A1C"/>
                </a:solidFill>
              </a:rPr>
              <a:t>      </a:t>
            </a:r>
            <a:r>
              <a:rPr lang="zh-CN" altLang="en-US" sz="2000" dirty="0" smtClean="0"/>
              <a:t>执行该段程序后，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将会在当前目录生成一个</a:t>
            </a:r>
            <a:r>
              <a:rPr lang="en-US" altLang="zh-CN" sz="2000" b="1" dirty="0" err="1" smtClean="0">
                <a:solidFill>
                  <a:srgbClr val="0000CC"/>
                </a:solidFill>
              </a:rPr>
              <a:t>school.db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文件</a:t>
            </a:r>
            <a:r>
              <a:rPr lang="zh-CN" altLang="en-US" sz="2000" dirty="0" smtClean="0"/>
              <a:t>，该文件即为</a:t>
            </a:r>
            <a:r>
              <a:rPr lang="en-US" altLang="zh-CN" sz="2000" dirty="0" err="1" smtClean="0"/>
              <a:t>sqlite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数据库文件，可通过可视化工具查看，例如 </a:t>
            </a:r>
            <a:r>
              <a:rPr lang="en-US" altLang="zh-CN" sz="2000" b="1" dirty="0" err="1" smtClean="0">
                <a:solidFill>
                  <a:srgbClr val="0000CC"/>
                </a:solidFill>
              </a:rPr>
              <a:t>SQLiteExpert</a:t>
            </a:r>
            <a:r>
              <a:rPr lang="zh-CN" altLang="en-US" sz="2000" dirty="0"/>
              <a:t>。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1114762" y="853728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07259" y="233577"/>
            <a:ext cx="2698175" cy="5979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数据库操作案例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4381" y="1388789"/>
            <a:ext cx="355217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/>
              <a:t>      编写程序将前面从</a:t>
            </a:r>
            <a:r>
              <a:rPr lang="en-US" altLang="zh-CN" sz="2000" dirty="0" smtClean="0"/>
              <a:t>Excel</a:t>
            </a:r>
            <a:r>
              <a:rPr lang="zh-CN" altLang="en-US" sz="2000" dirty="0" smtClean="0"/>
              <a:t>文件中读取的内容保存到数据库中去。</a:t>
            </a:r>
            <a:endParaRPr lang="en-US" altLang="zh-CN" sz="2000" dirty="0" smtClean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创建一张数据库表</a:t>
            </a:r>
            <a:r>
              <a:rPr lang="en-US" altLang="zh-CN" sz="2000" dirty="0" smtClean="0"/>
              <a:t>school</a:t>
            </a:r>
            <a:endParaRPr lang="en-US" altLang="zh-CN" sz="2000" dirty="0" smtClean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向</a:t>
            </a:r>
            <a:r>
              <a:rPr lang="en-US" altLang="zh-CN" sz="2000" dirty="0" smtClean="0"/>
              <a:t>school</a:t>
            </a:r>
            <a:r>
              <a:rPr lang="zh-CN" altLang="en-US" sz="2000" dirty="0" smtClean="0"/>
              <a:t>表中插入记录</a:t>
            </a:r>
            <a:endParaRPr lang="zh-CN" alt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44381" y="4110075"/>
            <a:ext cx="7367033" cy="2456057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def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insert_many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(items):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connect = sqlite3.connect(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"school.db"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连接数据库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cursor = connect.cursor()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得到游标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insert_sql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"""insert into school (school_code, school, province, 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endParaRPr kumimoji="0" lang="en-US" altLang="zh-CN" sz="1600" b="0" i="0" u="none" strike="noStrike" cap="none" normalizeH="0" baseline="0" dirty="0" smtClean="0">
              <a:ln>
                <a:noFill/>
              </a:ln>
              <a:solidFill>
                <a:srgbClr val="6A8759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6A875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1600" dirty="0" smtClean="0">
                <a:solidFill>
                  <a:srgbClr val="6A875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is_985, is_211, is_self_marking, school_type)</a:t>
            </a:r>
            <a:endParaRPr kumimoji="0" lang="en-US" altLang="zh-CN" sz="1600" b="0" i="0" u="none" strike="noStrike" cap="none" normalizeH="0" baseline="0" dirty="0" smtClean="0">
              <a:ln>
                <a:noFill/>
              </a:ln>
              <a:solidFill>
                <a:srgbClr val="6A8759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6A875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1600" dirty="0" smtClean="0">
                <a:solidFill>
                  <a:srgbClr val="6A875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values(?, ?, ?, ?, ?, ?, ?)"""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cursor.executemany(insert_sql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items)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connect.commit()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087933" y="4403135"/>
            <a:ext cx="33847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/>
              <a:t>      items</a:t>
            </a:r>
            <a:r>
              <a:rPr lang="zh-CN" altLang="en-US" sz="2000" dirty="0" smtClean="0"/>
              <a:t>为需要插入的数据集合，提供了两种方式：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逐条插入</a:t>
            </a:r>
            <a:r>
              <a:rPr lang="zh-CN" altLang="en-US" sz="2000" dirty="0" smtClean="0"/>
              <a:t>和</a:t>
            </a:r>
            <a:r>
              <a:rPr lang="zh-CN" altLang="en-US" sz="2000" b="1" dirty="0">
                <a:solidFill>
                  <a:srgbClr val="E73A1C"/>
                </a:solidFill>
              </a:rPr>
              <a:t>批量插入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107163" y="233577"/>
            <a:ext cx="7894749" cy="341632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def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insert_data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(items):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connect = sqlite3.connect(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"school.db"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连接数据库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cursor = connect.cursor()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得到游标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insert_sql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""" insert into school (school_code, school, province, 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endParaRPr kumimoji="0" lang="en-US" altLang="zh-CN" sz="1600" b="0" i="0" u="none" strike="noStrike" cap="none" normalizeH="0" baseline="0" dirty="0" smtClean="0">
              <a:ln>
                <a:noFill/>
              </a:ln>
              <a:solidFill>
                <a:srgbClr val="6A8759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6A875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1600" dirty="0" smtClean="0">
                <a:solidFill>
                  <a:srgbClr val="6A875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is_985, is_211, is_self_marking, school_type)</a:t>
            </a:r>
            <a:r>
              <a:rPr lang="en-US" altLang="zh-CN" sz="1600" dirty="0">
                <a:solidFill>
                  <a:srgbClr val="6A875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1600" dirty="0" smtClean="0">
                <a:solidFill>
                  <a:srgbClr val="6A875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</a:t>
            </a:r>
            <a:endParaRPr lang="en-US" altLang="zh-CN" sz="1600" dirty="0" smtClean="0">
              <a:solidFill>
                <a:srgbClr val="6A875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    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values(?, ?, ?, ?, ?, ?, ?) """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for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item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items: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cursor.execute(insert_sql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item)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connect.commit()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1180673" y="753342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73170" y="133191"/>
            <a:ext cx="2698175" cy="5979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数据库操作案例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8509" y="1124476"/>
            <a:ext cx="35521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查询所有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既是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211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又是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985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的学校</a:t>
            </a:r>
            <a:r>
              <a:rPr lang="zh-CN" altLang="en-US" sz="2000" dirty="0" smtClean="0"/>
              <a:t>，并打印出来</a:t>
            </a:r>
            <a:endParaRPr lang="en-US" altLang="zh-CN" sz="2000" dirty="0" smtClean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将所有的“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西藏自治区</a:t>
            </a:r>
            <a:r>
              <a:rPr lang="zh-CN" altLang="en-US" sz="2000" dirty="0" smtClean="0"/>
              <a:t>”改为“</a:t>
            </a:r>
            <a:r>
              <a:rPr lang="zh-CN" altLang="en-US" sz="2000" b="1" dirty="0">
                <a:solidFill>
                  <a:srgbClr val="0000CC"/>
                </a:solidFill>
              </a:rPr>
              <a:t>西藏</a:t>
            </a:r>
            <a:r>
              <a:rPr lang="zh-CN" altLang="en-US" sz="2000" dirty="0" smtClean="0"/>
              <a:t>”</a:t>
            </a:r>
            <a:endParaRPr lang="en-US" altLang="zh-CN" sz="2000" dirty="0" smtClean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/>
              <a:t>将所有</a:t>
            </a:r>
            <a:r>
              <a:rPr lang="zh-CN" altLang="en-US" sz="2000" b="1" dirty="0">
                <a:solidFill>
                  <a:srgbClr val="FF0000"/>
                </a:solidFill>
              </a:rPr>
              <a:t>不是以“大学”或“学院”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结尾 </a:t>
            </a:r>
            <a:r>
              <a:rPr lang="zh-CN" altLang="en-US" sz="2000" dirty="0" smtClean="0"/>
              <a:t>的</a:t>
            </a:r>
            <a:r>
              <a:rPr lang="zh-CN" altLang="en-US" sz="2000" dirty="0"/>
              <a:t>记录</a:t>
            </a:r>
            <a:r>
              <a:rPr lang="zh-CN" altLang="en-US" sz="2000" dirty="0" smtClean="0"/>
              <a:t>删除</a:t>
            </a:r>
            <a:endParaRPr lang="en-US" altLang="zh-CN" sz="20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919730" y="329898"/>
            <a:ext cx="6272012" cy="2653034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def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query_data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(sql):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connect = sqlite3.connect(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"school.db"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连接数据库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cursor = connect.cursor()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得到游标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cursor.execute(sql)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results = cursor.fetchall()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connect.commit()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提交查询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for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item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results: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(item)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835188" y="3197591"/>
            <a:ext cx="8155043" cy="45403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query_data(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"select * from school where is_211='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是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' and is_985='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是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' 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83018" y="4848890"/>
            <a:ext cx="5589431" cy="189282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def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update_data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(sql):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connect = sqlite3.connect(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"school.db"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连接数据库</a:t>
            </a:r>
            <a:b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cursor = connect.cursor()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得到游标</a:t>
            </a:r>
            <a:b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update_num = cursor.execute(sql).rowcount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connect.commit()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提交查询</a:t>
            </a:r>
            <a:b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更新了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update_num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条记录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835187" y="3737143"/>
            <a:ext cx="8155043" cy="46166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update_data(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"update school set province='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西藏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' where province='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西藏自治区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'"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469675" y="4321969"/>
            <a:ext cx="9520555" cy="41383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delete_data(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"delete from school where school not like '%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大学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' and school not like '%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学院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'"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kumimoji="0" lang="zh-CN" altLang="zh-CN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6065950" y="4854184"/>
            <a:ext cx="6014433" cy="186512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def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delete_data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(sql):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connect = sqlite3.connect(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"school.db"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连接数据库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cursor = connect.cursor()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得到游标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delete_num = cursor.execute(sql).rowcount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connect.commit()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提交查询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删除了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delete_num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条记录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5192" y="1313777"/>
            <a:ext cx="1158640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0000CC"/>
                </a:solidFill>
              </a:rPr>
              <a:t>数据库基础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数据库、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数据库管理系统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 关系型数据库、</a:t>
            </a:r>
            <a:r>
              <a:rPr lang="en-US" altLang="zh-CN" sz="2400" b="1" dirty="0">
                <a:solidFill>
                  <a:srgbClr val="D60093"/>
                </a:solidFill>
              </a:rPr>
              <a:t>SQLite</a:t>
            </a:r>
            <a:r>
              <a:rPr lang="zh-CN" altLang="en-US" sz="2400" b="1" dirty="0">
                <a:solidFill>
                  <a:srgbClr val="D60093"/>
                </a:solidFill>
              </a:rPr>
              <a:t>数据库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0000CC"/>
                </a:solidFill>
              </a:rPr>
              <a:t>结构化</a:t>
            </a:r>
            <a:r>
              <a:rPr lang="zh-CN" altLang="en-US" sz="2800" b="1" dirty="0" smtClean="0">
                <a:solidFill>
                  <a:srgbClr val="0000CC"/>
                </a:solidFill>
              </a:rPr>
              <a:t>查询</a:t>
            </a:r>
            <a:r>
              <a:rPr lang="zh-CN" altLang="en-US" sz="2800" b="1" dirty="0">
                <a:solidFill>
                  <a:srgbClr val="0000CC"/>
                </a:solidFill>
              </a:rPr>
              <a:t>语言</a:t>
            </a:r>
            <a:r>
              <a:rPr lang="en-US" altLang="zh-CN" sz="2800" b="1" dirty="0" smtClean="0">
                <a:solidFill>
                  <a:srgbClr val="0000CC"/>
                </a:solidFill>
              </a:rPr>
              <a:t>SQL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建表和删表</a:t>
            </a:r>
            <a:r>
              <a:rPr lang="zh-CN" altLang="en-US" sz="2400" b="1" dirty="0" smtClean="0"/>
              <a:t>（</a:t>
            </a:r>
            <a:r>
              <a:rPr lang="en-US" altLang="zh-CN" sz="2400" b="1" dirty="0" smtClean="0">
                <a:solidFill>
                  <a:srgbClr val="00B050"/>
                </a:solidFill>
              </a:rPr>
              <a:t>create table</a:t>
            </a:r>
            <a:r>
              <a:rPr lang="zh-CN" altLang="en-US" sz="2400" b="1" dirty="0" smtClean="0"/>
              <a:t>、</a:t>
            </a:r>
            <a:r>
              <a:rPr lang="en-US" altLang="zh-CN" sz="2400" b="1" dirty="0">
                <a:solidFill>
                  <a:srgbClr val="00B050"/>
                </a:solidFill>
              </a:rPr>
              <a:t>drop table</a:t>
            </a:r>
            <a:r>
              <a:rPr lang="zh-CN" altLang="en-US" sz="2400" b="1" dirty="0" smtClean="0"/>
              <a:t>）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400" b="1" dirty="0">
                <a:solidFill>
                  <a:srgbClr val="D60093"/>
                </a:solidFill>
              </a:rPr>
              <a:t>查询语句</a:t>
            </a:r>
            <a:r>
              <a:rPr lang="zh-CN" altLang="en-US" sz="2400" b="1" dirty="0" smtClean="0"/>
              <a:t>（</a:t>
            </a:r>
            <a:r>
              <a:rPr lang="en-US" altLang="zh-CN" sz="2400" b="1" dirty="0" smtClean="0">
                <a:solidFill>
                  <a:srgbClr val="00B050"/>
                </a:solidFill>
              </a:rPr>
              <a:t>select… from</a:t>
            </a:r>
            <a:r>
              <a:rPr lang="zh-CN" altLang="en-US" sz="2400" b="1" dirty="0" smtClean="0">
                <a:solidFill>
                  <a:srgbClr val="00B050"/>
                </a:solidFill>
              </a:rPr>
              <a:t>、</a:t>
            </a:r>
            <a:r>
              <a:rPr lang="en-US" altLang="zh-CN" sz="2400" b="1" dirty="0" smtClean="0">
                <a:solidFill>
                  <a:srgbClr val="00B050"/>
                </a:solidFill>
              </a:rPr>
              <a:t>where</a:t>
            </a:r>
            <a:r>
              <a:rPr lang="zh-CN" altLang="en-US" sz="2400" b="1" dirty="0" smtClean="0">
                <a:solidFill>
                  <a:srgbClr val="00B050"/>
                </a:solidFill>
              </a:rPr>
              <a:t>子句、</a:t>
            </a:r>
            <a:r>
              <a:rPr lang="en-US" altLang="zh-CN" sz="2400" b="1" dirty="0" smtClean="0">
                <a:solidFill>
                  <a:srgbClr val="00B050"/>
                </a:solidFill>
              </a:rPr>
              <a:t>group by </a:t>
            </a:r>
            <a:r>
              <a:rPr lang="zh-CN" altLang="en-US" sz="2400" b="1" dirty="0" smtClean="0">
                <a:solidFill>
                  <a:srgbClr val="00B050"/>
                </a:solidFill>
              </a:rPr>
              <a:t>子句、</a:t>
            </a:r>
            <a:r>
              <a:rPr lang="en-US" altLang="zh-CN" sz="2400" b="1" dirty="0" smtClean="0">
                <a:solidFill>
                  <a:srgbClr val="00B050"/>
                </a:solidFill>
              </a:rPr>
              <a:t>order by </a:t>
            </a:r>
            <a:r>
              <a:rPr lang="zh-CN" altLang="en-US" sz="2400" b="1" dirty="0" smtClean="0">
                <a:solidFill>
                  <a:srgbClr val="00B050"/>
                </a:solidFill>
              </a:rPr>
              <a:t>子句</a:t>
            </a:r>
            <a:r>
              <a:rPr lang="zh-CN" altLang="en-US" sz="2400" b="1" dirty="0" smtClean="0"/>
              <a:t>）、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插入语句</a:t>
            </a:r>
            <a:r>
              <a:rPr lang="zh-CN" altLang="en-US" sz="2400" b="1" dirty="0" smtClean="0"/>
              <a:t>（</a:t>
            </a:r>
            <a:r>
              <a:rPr lang="en-US" altLang="zh-CN" sz="2400" b="1" dirty="0">
                <a:solidFill>
                  <a:srgbClr val="00B050"/>
                </a:solidFill>
              </a:rPr>
              <a:t>insert into</a:t>
            </a:r>
            <a:r>
              <a:rPr lang="zh-CN" altLang="en-US" sz="2400" b="1" dirty="0" smtClean="0"/>
              <a:t>） </a:t>
            </a:r>
            <a:r>
              <a:rPr lang="zh-CN" altLang="en-US" sz="2400" b="1" dirty="0"/>
              <a:t>、 </a:t>
            </a:r>
            <a:r>
              <a:rPr lang="zh-CN" altLang="en-US" sz="2400" b="1" dirty="0">
                <a:solidFill>
                  <a:srgbClr val="D60093"/>
                </a:solidFill>
              </a:rPr>
              <a:t>更新语句</a:t>
            </a:r>
            <a:r>
              <a:rPr lang="zh-CN" altLang="en-US" sz="2400" b="1" dirty="0" smtClean="0"/>
              <a:t>（</a:t>
            </a:r>
            <a:r>
              <a:rPr lang="en-US" altLang="zh-CN" sz="2400" b="1" dirty="0">
                <a:solidFill>
                  <a:srgbClr val="00B050"/>
                </a:solidFill>
              </a:rPr>
              <a:t>update</a:t>
            </a:r>
            <a:r>
              <a:rPr lang="zh-CN" altLang="en-US" sz="2400" b="1" dirty="0" smtClean="0"/>
              <a:t>）</a:t>
            </a:r>
            <a:r>
              <a:rPr lang="zh-CN" altLang="en-US" sz="2400" b="1" dirty="0">
                <a:solidFill>
                  <a:srgbClr val="FF0000"/>
                </a:solidFill>
              </a:rPr>
              <a:t>、 删除语句</a:t>
            </a:r>
            <a:r>
              <a:rPr lang="zh-CN" altLang="en-US" sz="2400" b="1" dirty="0" smtClean="0"/>
              <a:t>（</a:t>
            </a:r>
            <a:r>
              <a:rPr lang="en-US" altLang="zh-CN" sz="2400" b="1" dirty="0">
                <a:solidFill>
                  <a:srgbClr val="00B050"/>
                </a:solidFill>
              </a:rPr>
              <a:t>delete from</a:t>
            </a:r>
            <a:r>
              <a:rPr lang="zh-CN" altLang="en-US" sz="2400" b="1" dirty="0" smtClean="0"/>
              <a:t>）；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sz="2800" b="1" dirty="0" smtClean="0">
                <a:solidFill>
                  <a:srgbClr val="0000CC"/>
                </a:solidFill>
              </a:rPr>
              <a:t>Python</a:t>
            </a:r>
            <a:r>
              <a:rPr lang="zh-CN" altLang="en-US" sz="2800" b="1" dirty="0" smtClean="0">
                <a:solidFill>
                  <a:srgbClr val="0000CC"/>
                </a:solidFill>
              </a:rPr>
              <a:t>操作数据库核心</a:t>
            </a:r>
            <a:r>
              <a:rPr lang="en-US" altLang="zh-CN" sz="2800" b="1" dirty="0" smtClean="0">
                <a:solidFill>
                  <a:srgbClr val="0000CC"/>
                </a:solidFill>
              </a:rPr>
              <a:t>API</a:t>
            </a:r>
            <a:r>
              <a:rPr lang="zh-CN" altLang="en-US" sz="2400" b="1" dirty="0" smtClean="0"/>
              <a:t>：</a:t>
            </a:r>
            <a:r>
              <a:rPr lang="en-US" altLang="zh-CN" sz="2400" b="1" dirty="0">
                <a:solidFill>
                  <a:srgbClr val="D60093"/>
                </a:solidFill>
              </a:rPr>
              <a:t>DB-API</a:t>
            </a:r>
            <a:r>
              <a:rPr lang="zh-CN" altLang="en-US" sz="2400" b="1" dirty="0" smtClean="0"/>
              <a:t>、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Connection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类</a:t>
            </a:r>
            <a:r>
              <a:rPr lang="zh-CN" altLang="en-US" sz="2400" b="1" dirty="0" smtClean="0"/>
              <a:t>（</a:t>
            </a:r>
            <a:r>
              <a:rPr lang="en-US" altLang="zh-CN" sz="2400" b="1" dirty="0" smtClean="0">
                <a:solidFill>
                  <a:srgbClr val="00B050"/>
                </a:solidFill>
              </a:rPr>
              <a:t>cursor()</a:t>
            </a:r>
            <a:r>
              <a:rPr lang="zh-CN" altLang="en-US" sz="2400" b="1" dirty="0" smtClean="0">
                <a:solidFill>
                  <a:srgbClr val="00B050"/>
                </a:solidFill>
              </a:rPr>
              <a:t>、</a:t>
            </a:r>
            <a:r>
              <a:rPr lang="en-US" altLang="zh-CN" sz="2400" b="1" dirty="0" smtClean="0">
                <a:solidFill>
                  <a:srgbClr val="00B050"/>
                </a:solidFill>
              </a:rPr>
              <a:t>commit()</a:t>
            </a:r>
            <a:r>
              <a:rPr lang="zh-CN" altLang="en-US" sz="2400" b="1" dirty="0" smtClean="0">
                <a:solidFill>
                  <a:srgbClr val="00B050"/>
                </a:solidFill>
              </a:rPr>
              <a:t>、</a:t>
            </a:r>
            <a:r>
              <a:rPr lang="en-US" altLang="zh-CN" sz="2400" b="1" dirty="0" smtClean="0">
                <a:solidFill>
                  <a:srgbClr val="00B050"/>
                </a:solidFill>
              </a:rPr>
              <a:t>close()</a:t>
            </a:r>
            <a:r>
              <a:rPr lang="zh-CN" altLang="en-US" sz="2400" b="1" dirty="0" smtClean="0"/>
              <a:t>）、</a:t>
            </a:r>
            <a:r>
              <a:rPr lang="en-US" altLang="zh-CN" sz="2400" b="1" dirty="0" smtClean="0">
                <a:solidFill>
                  <a:srgbClr val="D60093"/>
                </a:solidFill>
              </a:rPr>
              <a:t>Cursor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类</a:t>
            </a:r>
            <a:r>
              <a:rPr lang="zh-CN" altLang="en-US" sz="2400" b="1" dirty="0" smtClean="0"/>
              <a:t>（</a:t>
            </a:r>
            <a:r>
              <a:rPr lang="en-US" altLang="zh-CN" sz="2400" b="1" dirty="0">
                <a:solidFill>
                  <a:srgbClr val="00B050"/>
                </a:solidFill>
              </a:rPr>
              <a:t>execute()</a:t>
            </a:r>
            <a:r>
              <a:rPr lang="zh-CN" altLang="en-US" sz="2400" b="1" dirty="0" smtClean="0"/>
              <a:t>、</a:t>
            </a:r>
            <a:r>
              <a:rPr lang="en-US" altLang="zh-CN" sz="2400" b="1" dirty="0" err="1">
                <a:solidFill>
                  <a:srgbClr val="00B050"/>
                </a:solidFill>
              </a:rPr>
              <a:t>fetchall</a:t>
            </a:r>
            <a:r>
              <a:rPr lang="en-US" altLang="zh-CN" sz="2400" b="1" dirty="0">
                <a:solidFill>
                  <a:srgbClr val="00B050"/>
                </a:solidFill>
              </a:rPr>
              <a:t>()</a:t>
            </a:r>
            <a:r>
              <a:rPr lang="zh-CN" altLang="en-US" sz="2400" b="1" dirty="0" smtClean="0"/>
              <a:t>、</a:t>
            </a:r>
            <a:r>
              <a:rPr lang="en-US" altLang="zh-CN" sz="2400" b="1" dirty="0" err="1">
                <a:solidFill>
                  <a:srgbClr val="00B050"/>
                </a:solidFill>
              </a:rPr>
              <a:t>fetchone</a:t>
            </a:r>
            <a:r>
              <a:rPr lang="en-US" altLang="zh-CN" sz="2400" b="1" dirty="0">
                <a:solidFill>
                  <a:srgbClr val="00B050"/>
                </a:solidFill>
              </a:rPr>
              <a:t>()</a:t>
            </a:r>
            <a:r>
              <a:rPr lang="zh-CN" altLang="en-US" sz="2400" b="1" dirty="0" smtClean="0"/>
              <a:t>） 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sz="2800" b="1" dirty="0" smtClean="0">
                <a:solidFill>
                  <a:srgbClr val="0000CC"/>
                </a:solidFill>
              </a:rPr>
              <a:t>Python</a:t>
            </a:r>
            <a:r>
              <a:rPr lang="zh-CN" altLang="en-US" sz="2800" b="1" dirty="0" smtClean="0">
                <a:solidFill>
                  <a:srgbClr val="0000CC"/>
                </a:solidFill>
              </a:rPr>
              <a:t>数据库操作实例</a:t>
            </a:r>
            <a:r>
              <a:rPr lang="zh-CN" altLang="en-US" sz="2400" b="1" dirty="0" smtClean="0"/>
              <a:t>：</a:t>
            </a:r>
            <a:r>
              <a:rPr lang="en-US" altLang="zh-CN" sz="2400" b="1" dirty="0">
                <a:solidFill>
                  <a:srgbClr val="D60093"/>
                </a:solidFill>
              </a:rPr>
              <a:t>Excel</a:t>
            </a:r>
            <a:r>
              <a:rPr lang="zh-CN" altLang="en-US" sz="2400" b="1" dirty="0">
                <a:solidFill>
                  <a:srgbClr val="D60093"/>
                </a:solidFill>
              </a:rPr>
              <a:t>文件的读取</a:t>
            </a:r>
            <a:r>
              <a:rPr lang="zh-CN" altLang="en-US" sz="2400" b="1" dirty="0" smtClean="0"/>
              <a:t>、</a:t>
            </a:r>
            <a:r>
              <a:rPr lang="zh-CN" altLang="en-US" sz="2400" b="1" dirty="0">
                <a:solidFill>
                  <a:srgbClr val="FF0000"/>
                </a:solidFill>
              </a:rPr>
              <a:t>数据的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增删</a:t>
            </a:r>
            <a:r>
              <a:rPr lang="zh-CN" altLang="en-US" sz="2400" b="1" dirty="0">
                <a:solidFill>
                  <a:srgbClr val="FF0000"/>
                </a:solidFill>
              </a:rPr>
              <a:t>查改</a:t>
            </a:r>
            <a:r>
              <a:rPr lang="zh-CN" altLang="en-US" sz="2400" b="1" dirty="0" smtClean="0"/>
              <a:t>。</a:t>
            </a:r>
            <a:endParaRPr lang="en-US" altLang="zh-CN" sz="2400" b="1" dirty="0" smtClean="0"/>
          </a:p>
        </p:txBody>
      </p:sp>
      <p:sp>
        <p:nvSpPr>
          <p:cNvPr id="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108677" y="258233"/>
            <a:ext cx="3451221" cy="721395"/>
          </a:xfrm>
        </p:spPr>
        <p:txBody>
          <a:bodyPr/>
          <a:lstStyle/>
          <a:p>
            <a:pPr algn="ctr"/>
            <a:r>
              <a:rPr lang="zh-CN" altLang="en-US" sz="4400" dirty="0" smtClean="0"/>
              <a:t>本 章 小 结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95009" y="1389936"/>
            <a:ext cx="1089294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已知某个班级的某次考试成绩信息包括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学号、语文、数学、英语、总分</a:t>
            </a:r>
            <a:r>
              <a:rPr lang="zh-CN" altLang="en-US" sz="2000" dirty="0" smtClean="0"/>
              <a:t>，该成绩信息保存在一张</a:t>
            </a:r>
            <a:r>
              <a:rPr lang="en-US" altLang="zh-CN" sz="2000" dirty="0" smtClean="0"/>
              <a:t>Excel</a:t>
            </a:r>
            <a:r>
              <a:rPr lang="zh-CN" altLang="en-US" sz="2000" dirty="0" smtClean="0"/>
              <a:t>表中，部分信息如图所示，现在要求将其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读入到数据库</a:t>
            </a:r>
            <a:r>
              <a:rPr lang="zh-CN" altLang="en-US" sz="2000" dirty="0" smtClean="0"/>
              <a:t>中去。同时实现以下功能：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）提供按总分 或 语文、数学、英语单科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从高到低</a:t>
            </a:r>
            <a:r>
              <a:rPr lang="zh-CN" altLang="en-US" sz="2000" dirty="0" smtClean="0"/>
              <a:t>排序功能；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en-US" sz="2000" dirty="0" smtClean="0"/>
              <a:t>（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）获取所有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存在不及格科目</a:t>
            </a:r>
            <a:r>
              <a:rPr lang="zh-CN" altLang="en-US" sz="2000" dirty="0" smtClean="0"/>
              <a:t>（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单科</a:t>
            </a:r>
            <a:r>
              <a:rPr lang="en-US" altLang="zh-CN" sz="2000" b="1" dirty="0">
                <a:solidFill>
                  <a:srgbClr val="0000CC"/>
                </a:solidFill>
              </a:rPr>
              <a:t>&lt;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60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分</a:t>
            </a:r>
            <a:r>
              <a:rPr lang="zh-CN" altLang="en-US" sz="2000" dirty="0" smtClean="0"/>
              <a:t>）的学生记录；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en-US" sz="2000" dirty="0" smtClean="0"/>
              <a:t>（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）获取指定科目的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最高分</a:t>
            </a:r>
            <a:r>
              <a:rPr lang="zh-CN" altLang="en-US" sz="2000" dirty="0" smtClean="0"/>
              <a:t>、</a:t>
            </a:r>
            <a:r>
              <a:rPr lang="zh-CN" altLang="en-US" sz="2000" b="1" dirty="0">
                <a:solidFill>
                  <a:srgbClr val="0000CC"/>
                </a:solidFill>
              </a:rPr>
              <a:t>最低分</a:t>
            </a:r>
            <a:r>
              <a:rPr lang="zh-CN" altLang="en-US" sz="2000" dirty="0" smtClean="0"/>
              <a:t>以及</a:t>
            </a:r>
            <a:r>
              <a:rPr lang="zh-CN" altLang="en-US" sz="2000" b="1" dirty="0">
                <a:solidFill>
                  <a:srgbClr val="0000CC"/>
                </a:solidFill>
              </a:rPr>
              <a:t>平均分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</p:txBody>
      </p:sp>
      <p:sp>
        <p:nvSpPr>
          <p:cNvPr id="10" name="文本占位符 1"/>
          <p:cNvSpPr txBox="1"/>
          <p:nvPr/>
        </p:nvSpPr>
        <p:spPr>
          <a:xfrm>
            <a:off x="5058765" y="193717"/>
            <a:ext cx="3093561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3600" dirty="0" smtClean="0">
                <a:solidFill>
                  <a:schemeClr val="bg1"/>
                </a:solidFill>
              </a:rPr>
              <a:t>课后练习题</a:t>
            </a:r>
            <a:endParaRPr kumimoji="1" lang="zh-CN" altLang="en-US" sz="36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2391" y="3893624"/>
            <a:ext cx="3859091" cy="28151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865123" y="2944819"/>
            <a:ext cx="5190100" cy="1041761"/>
          </a:xfrm>
        </p:spPr>
        <p:txBody>
          <a:bodyPr/>
          <a:lstStyle/>
          <a:p>
            <a:r>
              <a:rPr kumimoji="1" lang="en-US" altLang="zh-CN" dirty="0" smtClean="0"/>
              <a:t>THANK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YOU!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YjQxNjA5MmFlMzUwOTQ3ZDUxMWExYjg1MWE3NzMxZWUifQ=="/>
</p:tagLst>
</file>

<file path=ppt/theme/theme1.xml><?xml version="1.0" encoding="utf-8"?>
<a:theme xmlns:a="http://schemas.openxmlformats.org/drawingml/2006/main" name="模板页面">
  <a:themeElements>
    <a:clrScheme name="自定义 39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39A9DE"/>
      </a:accent1>
      <a:accent2>
        <a:srgbClr val="838FD4"/>
      </a:accent2>
      <a:accent3>
        <a:srgbClr val="41C0B8"/>
      </a:accent3>
      <a:accent4>
        <a:srgbClr val="91CE6F"/>
      </a:accent4>
      <a:accent5>
        <a:srgbClr val="A0CD4E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4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8122</Words>
  <Application>WPS 演示</Application>
  <PresentationFormat>宽屏</PresentationFormat>
  <Paragraphs>338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Segoe UI Light</vt:lpstr>
      <vt:lpstr>Century Gothic</vt:lpstr>
      <vt:lpstr>Segoe UI Light</vt:lpstr>
      <vt:lpstr>雅痞-简</vt:lpstr>
      <vt:lpstr>楷体</vt:lpstr>
      <vt:lpstr>Arial Unicode MS</vt:lpstr>
      <vt:lpstr>Calibri</vt:lpstr>
      <vt:lpstr>Verdana</vt:lpstr>
      <vt:lpstr>Wingdings</vt:lpstr>
      <vt:lpstr>模板页面</vt:lpstr>
      <vt:lpstr>OfficePLUS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OfficePLUS</dc:creator>
  <cp:lastModifiedBy>小涛涛</cp:lastModifiedBy>
  <cp:revision>710</cp:revision>
  <dcterms:created xsi:type="dcterms:W3CDTF">2019-06-08T07:51:00Z</dcterms:created>
  <dcterms:modified xsi:type="dcterms:W3CDTF">2024-10-28T14:33:16Z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2052-12.1.0.16910</vt:lpwstr>
  </property>
  <property fmtid="{D5CDD505-2E9C-101B-9397-08002B2CF9AE}" pid="3" name="ICV">
    <vt:lpwstr>D0CBCDD0C71049FCA8EBD880594A9999_12</vt:lpwstr>
  </property>
</Properties>
</file>