
<file path=[Content_Types].xml><?xml version="1.0" encoding="utf-8"?>
<Types xmlns="http://schemas.openxmlformats.org/package/2006/content-types">
  <Default Extension="jpeg" ContentType="image/jpeg"/>
  <Default Extension="JPG" ContentType="image/.jpg"/>
  <Default Extension="tiff" ContentType="image/tif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72" r:id="rId3"/>
  </p:sldMasterIdLst>
  <p:notesMasterIdLst>
    <p:notesMasterId r:id="rId5"/>
  </p:notesMasterIdLst>
  <p:sldIdLst>
    <p:sldId id="333" r:id="rId4"/>
    <p:sldId id="449" r:id="rId6"/>
    <p:sldId id="475" r:id="rId7"/>
    <p:sldId id="504" r:id="rId8"/>
    <p:sldId id="435" r:id="rId9"/>
    <p:sldId id="501" r:id="rId10"/>
    <p:sldId id="503" r:id="rId11"/>
    <p:sldId id="476" r:id="rId12"/>
    <p:sldId id="439" r:id="rId13"/>
    <p:sldId id="419" r:id="rId14"/>
    <p:sldId id="421" r:id="rId15"/>
    <p:sldId id="420" r:id="rId16"/>
    <p:sldId id="422" r:id="rId17"/>
    <p:sldId id="436" r:id="rId18"/>
    <p:sldId id="443" r:id="rId19"/>
    <p:sldId id="442" r:id="rId20"/>
    <p:sldId id="444" r:id="rId21"/>
    <p:sldId id="425" r:id="rId22"/>
    <p:sldId id="437" r:id="rId23"/>
    <p:sldId id="440" r:id="rId24"/>
    <p:sldId id="441" r:id="rId25"/>
    <p:sldId id="426" r:id="rId26"/>
    <p:sldId id="446" r:id="rId27"/>
    <p:sldId id="438" r:id="rId28"/>
    <p:sldId id="428" r:id="rId29"/>
    <p:sldId id="427" r:id="rId30"/>
    <p:sldId id="447" r:id="rId31"/>
    <p:sldId id="434" r:id="rId32"/>
    <p:sldId id="448" r:id="rId33"/>
    <p:sldId id="336" r:id="rId34"/>
    <p:sldId id="282" r:id="rId35"/>
  </p:sldIdLst>
  <p:sldSz cx="12192000" cy="6858000"/>
  <p:notesSz cx="6858000" cy="9144000"/>
  <p:custDataLst>
    <p:tags r:id="rId39"/>
  </p:custDataLst>
  <p:defaultTextStyle>
    <a:defPPr>
      <a:defRPr lang="zh-CN"/>
    </a:defPPr>
    <a:lvl1pPr marL="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FF00FF"/>
    <a:srgbClr val="E73A1C"/>
    <a:srgbClr val="9900CC"/>
    <a:srgbClr val="2E8C86"/>
    <a:srgbClr val="2E8B85"/>
    <a:srgbClr val="4355BE"/>
    <a:srgbClr val="A5CCDF"/>
    <a:srgbClr val="D3E9F4"/>
    <a:srgbClr val="208F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971" autoAdjust="0"/>
    <p:restoredTop sz="96424" autoAdjust="0"/>
  </p:normalViewPr>
  <p:slideViewPr>
    <p:cSldViewPr snapToGrid="0" snapToObjects="1">
      <p:cViewPr varScale="1">
        <p:scale>
          <a:sx n="74" d="100"/>
          <a:sy n="74" d="100"/>
        </p:scale>
        <p:origin x="61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9" Type="http://schemas.openxmlformats.org/officeDocument/2006/relationships/tags" Target="tags/tag3.xml"/><Relationship Id="rId38" Type="http://schemas.openxmlformats.org/officeDocument/2006/relationships/tableStyles" Target="tableStyles.xml"/><Relationship Id="rId37" Type="http://schemas.openxmlformats.org/officeDocument/2006/relationships/viewProps" Target="viewProps.xml"/><Relationship Id="rId36" Type="http://schemas.openxmlformats.org/officeDocument/2006/relationships/presProps" Target="presProps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miter/>
          </a:ln>
        </p:spPr>
      </p:sp>
      <p:sp>
        <p:nvSpPr>
          <p:cNvPr id="4098" name="备注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/>
          <a:lstStyle/>
          <a:p>
            <a:pPr lvl="0" eaLnBrk="1" hangingPunct="1"/>
            <a:endParaRPr lang="zh-CN" altLang="en-US" dirty="0"/>
          </a:p>
        </p:txBody>
      </p:sp>
      <p:sp>
        <p:nvSpPr>
          <p:cNvPr id="4099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/>
          <a:lstStyle/>
          <a:p>
            <a:pPr lvl="0" indent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office.msn.com.cn/" TargetMode="Externa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2">
                  <a:lumMod val="50000"/>
                </a:schemeClr>
              </a:gs>
              <a:gs pos="41000">
                <a:schemeClr val="accent1">
                  <a:lumMod val="75000"/>
                </a:schemeClr>
              </a:gs>
              <a:gs pos="0">
                <a:schemeClr val="accent3">
                  <a:lumMod val="75000"/>
                </a:schemeClr>
              </a:gs>
              <a:gs pos="72000">
                <a:schemeClr val="accent2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2915213" y="2128074"/>
            <a:ext cx="8084654" cy="1041761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00000"/>
              </a:lnSpc>
              <a:buNone/>
              <a:defRPr sz="5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grpSp>
        <p:nvGrpSpPr>
          <p:cNvPr id="9" name="组 8"/>
          <p:cNvGrpSpPr/>
          <p:nvPr userDrawn="1"/>
        </p:nvGrpSpPr>
        <p:grpSpPr>
          <a:xfrm rot="18636342">
            <a:off x="-4842314" y="-4768554"/>
            <a:ext cx="9526783" cy="8018066"/>
            <a:chOff x="-1833690" y="-2141397"/>
            <a:chExt cx="9526783" cy="9526783"/>
          </a:xfrm>
        </p:grpSpPr>
        <p:sp>
          <p:nvSpPr>
            <p:cNvPr id="7" name="椭圆 1"/>
            <p:cNvSpPr/>
            <p:nvPr userDrawn="1"/>
          </p:nvSpPr>
          <p:spPr>
            <a:xfrm rot="19800000">
              <a:off x="-1833690" y="-1857884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8" name="椭圆 1"/>
            <p:cNvSpPr/>
            <p:nvPr userDrawn="1"/>
          </p:nvSpPr>
          <p:spPr>
            <a:xfrm rot="16690395">
              <a:off x="-1479391" y="-1768634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10" name="文本占位符 6"/>
          <p:cNvSpPr>
            <a:spLocks noGrp="1"/>
          </p:cNvSpPr>
          <p:nvPr>
            <p:ph type="body" sz="quarter" idx="14"/>
          </p:nvPr>
        </p:nvSpPr>
        <p:spPr>
          <a:xfrm>
            <a:off x="2915213" y="3169834"/>
            <a:ext cx="8084654" cy="588643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00000"/>
              </a:lnSpc>
              <a:buNone/>
              <a:defRPr sz="2400" b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grpSp>
        <p:nvGrpSpPr>
          <p:cNvPr id="11" name="组 10"/>
          <p:cNvGrpSpPr/>
          <p:nvPr userDrawn="1"/>
        </p:nvGrpSpPr>
        <p:grpSpPr>
          <a:xfrm rot="18636342">
            <a:off x="7423535" y="5313870"/>
            <a:ext cx="9526783" cy="8018066"/>
            <a:chOff x="-1833690" y="-2141397"/>
            <a:chExt cx="9526783" cy="9526783"/>
          </a:xfrm>
        </p:grpSpPr>
        <p:sp>
          <p:nvSpPr>
            <p:cNvPr id="12" name="椭圆 1"/>
            <p:cNvSpPr/>
            <p:nvPr userDrawn="1"/>
          </p:nvSpPr>
          <p:spPr>
            <a:xfrm rot="19800000">
              <a:off x="-1833690" y="-1857884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13" name="椭圆 1"/>
            <p:cNvSpPr/>
            <p:nvPr userDrawn="1"/>
          </p:nvSpPr>
          <p:spPr>
            <a:xfrm rot="16690395">
              <a:off x="-1479391" y="-1768634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14" name="文本占位符 6"/>
          <p:cNvSpPr>
            <a:spLocks noGrp="1"/>
          </p:cNvSpPr>
          <p:nvPr>
            <p:ph type="body" sz="quarter" idx="15"/>
          </p:nvPr>
        </p:nvSpPr>
        <p:spPr>
          <a:xfrm>
            <a:off x="2915213" y="4033466"/>
            <a:ext cx="8084654" cy="588643"/>
          </a:xfrm>
          <a:prstGeom prst="rect">
            <a:avLst/>
          </a:prstGeom>
        </p:spPr>
        <p:txBody>
          <a:bodyPr anchor="t"/>
          <a:lstStyle>
            <a:lvl1pPr marL="285750" indent="-285750" algn="l">
              <a:lnSpc>
                <a:spcPct val="100000"/>
              </a:lnSpc>
              <a:buFont typeface="Arial" panose="020B0604020202020204" pitchFamily="34" charset="0"/>
              <a:buChar char="•"/>
              <a:defRPr sz="1400" b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_三项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 5"/>
          <p:cNvGrpSpPr/>
          <p:nvPr userDrawn="1"/>
        </p:nvGrpSpPr>
        <p:grpSpPr>
          <a:xfrm>
            <a:off x="-2024818" y="-1006438"/>
            <a:ext cx="8744932" cy="8460344"/>
            <a:chOff x="3447068" y="836877"/>
            <a:chExt cx="5039295" cy="4875300"/>
          </a:xfrm>
        </p:grpSpPr>
        <p:sp>
          <p:nvSpPr>
            <p:cNvPr id="2" name="椭圆 1"/>
            <p:cNvSpPr/>
            <p:nvPr userDrawn="1"/>
          </p:nvSpPr>
          <p:spPr>
            <a:xfrm>
              <a:off x="3447068" y="836877"/>
              <a:ext cx="4873584" cy="4492198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2">
                    <a:lumMod val="50000"/>
                  </a:schemeClr>
                </a:gs>
                <a:gs pos="41000">
                  <a:schemeClr val="accent1">
                    <a:lumMod val="75000"/>
                    <a:alpha val="80000"/>
                  </a:schemeClr>
                </a:gs>
                <a:gs pos="0">
                  <a:schemeClr val="accent3">
                    <a:lumMod val="75000"/>
                    <a:alpha val="80000"/>
                  </a:schemeClr>
                </a:gs>
                <a:gs pos="72000">
                  <a:schemeClr val="accent2">
                    <a:lumMod val="75000"/>
                    <a:alpha val="8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4" name="椭圆 1"/>
            <p:cNvSpPr/>
            <p:nvPr userDrawn="1"/>
          </p:nvSpPr>
          <p:spPr>
            <a:xfrm rot="8851590">
              <a:off x="3612779" y="1219979"/>
              <a:ext cx="4873584" cy="4492198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2">
                    <a:lumMod val="50000"/>
                  </a:schemeClr>
                </a:gs>
                <a:gs pos="41000">
                  <a:schemeClr val="accent1">
                    <a:lumMod val="75000"/>
                    <a:alpha val="80000"/>
                  </a:schemeClr>
                </a:gs>
                <a:gs pos="0">
                  <a:schemeClr val="accent3">
                    <a:lumMod val="75000"/>
                    <a:alpha val="80000"/>
                  </a:schemeClr>
                </a:gs>
                <a:gs pos="72000">
                  <a:schemeClr val="accent2">
                    <a:lumMod val="75000"/>
                    <a:alpha val="8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7" name="文本占位符 6"/>
          <p:cNvSpPr>
            <a:spLocks noGrp="1"/>
          </p:cNvSpPr>
          <p:nvPr>
            <p:ph type="body" sz="quarter" idx="13" hasCustomPrompt="1"/>
          </p:nvPr>
        </p:nvSpPr>
        <p:spPr>
          <a:xfrm>
            <a:off x="1604397" y="2011116"/>
            <a:ext cx="2776216" cy="1529527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9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zh-CN" altLang="en-US" smtClean="0"/>
              <a:t>标题</a:t>
            </a:r>
            <a:endParaRPr kumimoji="1" lang="zh-CN" altLang="en-US" dirty="0"/>
          </a:p>
        </p:txBody>
      </p:sp>
      <p:sp>
        <p:nvSpPr>
          <p:cNvPr id="8" name="文本占位符 6"/>
          <p:cNvSpPr>
            <a:spLocks noGrp="1"/>
          </p:cNvSpPr>
          <p:nvPr>
            <p:ph type="body" sz="quarter" idx="14" hasCustomPrompt="1"/>
          </p:nvPr>
        </p:nvSpPr>
        <p:spPr>
          <a:xfrm>
            <a:off x="1604397" y="3545510"/>
            <a:ext cx="2776216" cy="590556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dirty="0" smtClean="0"/>
              <a:t>CONTENTS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7082848" y="1693799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10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8015489" y="1693799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5" name="文本占位符 6"/>
          <p:cNvSpPr>
            <a:spLocks noGrp="1"/>
          </p:cNvSpPr>
          <p:nvPr>
            <p:ph type="body" sz="quarter" idx="17" hasCustomPrompt="1"/>
          </p:nvPr>
        </p:nvSpPr>
        <p:spPr>
          <a:xfrm>
            <a:off x="7082848" y="3093408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16" name="文本占位符 6"/>
          <p:cNvSpPr>
            <a:spLocks noGrp="1"/>
          </p:cNvSpPr>
          <p:nvPr>
            <p:ph type="body" sz="quarter" idx="18"/>
          </p:nvPr>
        </p:nvSpPr>
        <p:spPr>
          <a:xfrm>
            <a:off x="8015489" y="3093408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7" name="文本占位符 6"/>
          <p:cNvSpPr>
            <a:spLocks noGrp="1"/>
          </p:cNvSpPr>
          <p:nvPr>
            <p:ph type="body" sz="quarter" idx="19" hasCustomPrompt="1"/>
          </p:nvPr>
        </p:nvSpPr>
        <p:spPr>
          <a:xfrm>
            <a:off x="7086211" y="4493017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18" name="文本占位符 6"/>
          <p:cNvSpPr>
            <a:spLocks noGrp="1"/>
          </p:cNvSpPr>
          <p:nvPr>
            <p:ph type="body" sz="quarter" idx="20"/>
          </p:nvPr>
        </p:nvSpPr>
        <p:spPr>
          <a:xfrm>
            <a:off x="8018852" y="4493017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_四项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 5"/>
          <p:cNvGrpSpPr/>
          <p:nvPr userDrawn="1"/>
        </p:nvGrpSpPr>
        <p:grpSpPr>
          <a:xfrm>
            <a:off x="-2024818" y="-1006438"/>
            <a:ext cx="8744932" cy="8460344"/>
            <a:chOff x="3447068" y="836877"/>
            <a:chExt cx="5039295" cy="4875300"/>
          </a:xfrm>
        </p:grpSpPr>
        <p:sp>
          <p:nvSpPr>
            <p:cNvPr id="2" name="椭圆 1"/>
            <p:cNvSpPr/>
            <p:nvPr userDrawn="1"/>
          </p:nvSpPr>
          <p:spPr>
            <a:xfrm>
              <a:off x="3447068" y="836877"/>
              <a:ext cx="4873584" cy="4492198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2">
                    <a:lumMod val="50000"/>
                  </a:schemeClr>
                </a:gs>
                <a:gs pos="41000">
                  <a:schemeClr val="accent1">
                    <a:lumMod val="75000"/>
                    <a:alpha val="80000"/>
                  </a:schemeClr>
                </a:gs>
                <a:gs pos="0">
                  <a:schemeClr val="accent3">
                    <a:lumMod val="75000"/>
                    <a:alpha val="80000"/>
                  </a:schemeClr>
                </a:gs>
                <a:gs pos="72000">
                  <a:schemeClr val="accent2">
                    <a:lumMod val="75000"/>
                    <a:alpha val="8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4" name="椭圆 1"/>
            <p:cNvSpPr/>
            <p:nvPr userDrawn="1"/>
          </p:nvSpPr>
          <p:spPr>
            <a:xfrm rot="8851590">
              <a:off x="3612779" y="1219979"/>
              <a:ext cx="4873584" cy="4492198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2">
                    <a:lumMod val="50000"/>
                  </a:schemeClr>
                </a:gs>
                <a:gs pos="41000">
                  <a:schemeClr val="accent1">
                    <a:lumMod val="75000"/>
                    <a:alpha val="80000"/>
                  </a:schemeClr>
                </a:gs>
                <a:gs pos="0">
                  <a:schemeClr val="accent3">
                    <a:lumMod val="75000"/>
                    <a:alpha val="80000"/>
                  </a:schemeClr>
                </a:gs>
                <a:gs pos="72000">
                  <a:schemeClr val="accent2">
                    <a:lumMod val="75000"/>
                    <a:alpha val="8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7" name="文本占位符 6"/>
          <p:cNvSpPr>
            <a:spLocks noGrp="1"/>
          </p:cNvSpPr>
          <p:nvPr>
            <p:ph type="body" sz="quarter" idx="13" hasCustomPrompt="1"/>
          </p:nvPr>
        </p:nvSpPr>
        <p:spPr>
          <a:xfrm>
            <a:off x="1604397" y="2011116"/>
            <a:ext cx="2776216" cy="1529527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9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zh-CN" altLang="en-US" smtClean="0"/>
              <a:t>标题</a:t>
            </a:r>
            <a:endParaRPr kumimoji="1" lang="zh-CN" altLang="en-US" dirty="0"/>
          </a:p>
        </p:txBody>
      </p:sp>
      <p:sp>
        <p:nvSpPr>
          <p:cNvPr id="8" name="文本占位符 6"/>
          <p:cNvSpPr>
            <a:spLocks noGrp="1"/>
          </p:cNvSpPr>
          <p:nvPr>
            <p:ph type="body" sz="quarter" idx="14" hasCustomPrompt="1"/>
          </p:nvPr>
        </p:nvSpPr>
        <p:spPr>
          <a:xfrm>
            <a:off x="1604397" y="3545510"/>
            <a:ext cx="2776216" cy="590556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dirty="0" smtClean="0"/>
              <a:t>CONTENTS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7219023" y="1537682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10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8151664" y="1537682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5" name="文本占位符 6"/>
          <p:cNvSpPr>
            <a:spLocks noGrp="1"/>
          </p:cNvSpPr>
          <p:nvPr>
            <p:ph type="body" sz="quarter" idx="17" hasCustomPrompt="1"/>
          </p:nvPr>
        </p:nvSpPr>
        <p:spPr>
          <a:xfrm>
            <a:off x="7219023" y="2580452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16" name="文本占位符 6"/>
          <p:cNvSpPr>
            <a:spLocks noGrp="1"/>
          </p:cNvSpPr>
          <p:nvPr>
            <p:ph type="body" sz="quarter" idx="18"/>
          </p:nvPr>
        </p:nvSpPr>
        <p:spPr>
          <a:xfrm>
            <a:off x="8151664" y="2580452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3" name="文本占位符 6"/>
          <p:cNvSpPr>
            <a:spLocks noGrp="1"/>
          </p:cNvSpPr>
          <p:nvPr>
            <p:ph type="body" sz="quarter" idx="19" hasCustomPrompt="1"/>
          </p:nvPr>
        </p:nvSpPr>
        <p:spPr>
          <a:xfrm>
            <a:off x="7213362" y="3623222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14" name="文本占位符 6"/>
          <p:cNvSpPr>
            <a:spLocks noGrp="1"/>
          </p:cNvSpPr>
          <p:nvPr>
            <p:ph type="body" sz="quarter" idx="20"/>
          </p:nvPr>
        </p:nvSpPr>
        <p:spPr>
          <a:xfrm>
            <a:off x="8146003" y="3623222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9" name="文本占位符 6"/>
          <p:cNvSpPr>
            <a:spLocks noGrp="1"/>
          </p:cNvSpPr>
          <p:nvPr>
            <p:ph type="body" sz="quarter" idx="21" hasCustomPrompt="1"/>
          </p:nvPr>
        </p:nvSpPr>
        <p:spPr>
          <a:xfrm>
            <a:off x="7213362" y="4665992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20" name="文本占位符 6"/>
          <p:cNvSpPr>
            <a:spLocks noGrp="1"/>
          </p:cNvSpPr>
          <p:nvPr>
            <p:ph type="body" sz="quarter" idx="22"/>
          </p:nvPr>
        </p:nvSpPr>
        <p:spPr>
          <a:xfrm>
            <a:off x="8146003" y="4665992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_五项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 5"/>
          <p:cNvGrpSpPr/>
          <p:nvPr userDrawn="1"/>
        </p:nvGrpSpPr>
        <p:grpSpPr>
          <a:xfrm>
            <a:off x="-2024818" y="-1006438"/>
            <a:ext cx="8744932" cy="8460344"/>
            <a:chOff x="3447068" y="836877"/>
            <a:chExt cx="5039295" cy="4875300"/>
          </a:xfrm>
        </p:grpSpPr>
        <p:sp>
          <p:nvSpPr>
            <p:cNvPr id="2" name="椭圆 1"/>
            <p:cNvSpPr/>
            <p:nvPr userDrawn="1"/>
          </p:nvSpPr>
          <p:spPr>
            <a:xfrm>
              <a:off x="3447068" y="836877"/>
              <a:ext cx="4873584" cy="4492198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2">
                    <a:lumMod val="50000"/>
                  </a:schemeClr>
                </a:gs>
                <a:gs pos="41000">
                  <a:schemeClr val="accent1">
                    <a:lumMod val="75000"/>
                    <a:alpha val="80000"/>
                  </a:schemeClr>
                </a:gs>
                <a:gs pos="0">
                  <a:schemeClr val="accent3">
                    <a:lumMod val="75000"/>
                    <a:alpha val="80000"/>
                  </a:schemeClr>
                </a:gs>
                <a:gs pos="72000">
                  <a:schemeClr val="accent2">
                    <a:lumMod val="75000"/>
                    <a:alpha val="8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4" name="椭圆 1"/>
            <p:cNvSpPr/>
            <p:nvPr userDrawn="1"/>
          </p:nvSpPr>
          <p:spPr>
            <a:xfrm rot="8851590">
              <a:off x="3612779" y="1219979"/>
              <a:ext cx="4873584" cy="4492198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2">
                    <a:lumMod val="50000"/>
                  </a:schemeClr>
                </a:gs>
                <a:gs pos="41000">
                  <a:schemeClr val="accent1">
                    <a:lumMod val="75000"/>
                    <a:alpha val="80000"/>
                  </a:schemeClr>
                </a:gs>
                <a:gs pos="0">
                  <a:schemeClr val="accent3">
                    <a:lumMod val="75000"/>
                    <a:alpha val="80000"/>
                  </a:schemeClr>
                </a:gs>
                <a:gs pos="72000">
                  <a:schemeClr val="accent2">
                    <a:lumMod val="75000"/>
                    <a:alpha val="8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7" name="文本占位符 6"/>
          <p:cNvSpPr>
            <a:spLocks noGrp="1"/>
          </p:cNvSpPr>
          <p:nvPr>
            <p:ph type="body" sz="quarter" idx="13" hasCustomPrompt="1"/>
          </p:nvPr>
        </p:nvSpPr>
        <p:spPr>
          <a:xfrm>
            <a:off x="1604397" y="2011116"/>
            <a:ext cx="2776216" cy="1529527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9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zh-CN" altLang="en-US" smtClean="0"/>
              <a:t>标题</a:t>
            </a:r>
            <a:endParaRPr kumimoji="1" lang="zh-CN" altLang="en-US" dirty="0"/>
          </a:p>
        </p:txBody>
      </p:sp>
      <p:sp>
        <p:nvSpPr>
          <p:cNvPr id="8" name="文本占位符 6"/>
          <p:cNvSpPr>
            <a:spLocks noGrp="1"/>
          </p:cNvSpPr>
          <p:nvPr>
            <p:ph type="body" sz="quarter" idx="14" hasCustomPrompt="1"/>
          </p:nvPr>
        </p:nvSpPr>
        <p:spPr>
          <a:xfrm>
            <a:off x="1604397" y="3545510"/>
            <a:ext cx="2776216" cy="590556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dirty="0" smtClean="0"/>
              <a:t>CONTENTS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7219023" y="1203145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10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8151664" y="1203145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5" name="文本占位符 6"/>
          <p:cNvSpPr>
            <a:spLocks noGrp="1"/>
          </p:cNvSpPr>
          <p:nvPr>
            <p:ph type="body" sz="quarter" idx="17" hasCustomPrompt="1"/>
          </p:nvPr>
        </p:nvSpPr>
        <p:spPr>
          <a:xfrm>
            <a:off x="7219023" y="2112101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16" name="文本占位符 6"/>
          <p:cNvSpPr>
            <a:spLocks noGrp="1"/>
          </p:cNvSpPr>
          <p:nvPr>
            <p:ph type="body" sz="quarter" idx="18"/>
          </p:nvPr>
        </p:nvSpPr>
        <p:spPr>
          <a:xfrm>
            <a:off x="8151664" y="2112101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7" name="文本占位符 6"/>
          <p:cNvSpPr>
            <a:spLocks noGrp="1"/>
          </p:cNvSpPr>
          <p:nvPr>
            <p:ph type="body" sz="quarter" idx="19" hasCustomPrompt="1"/>
          </p:nvPr>
        </p:nvSpPr>
        <p:spPr>
          <a:xfrm>
            <a:off x="7219023" y="3021057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18" name="文本占位符 6"/>
          <p:cNvSpPr>
            <a:spLocks noGrp="1"/>
          </p:cNvSpPr>
          <p:nvPr>
            <p:ph type="body" sz="quarter" idx="20"/>
          </p:nvPr>
        </p:nvSpPr>
        <p:spPr>
          <a:xfrm>
            <a:off x="8151664" y="3021057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21" name="文本占位符 6"/>
          <p:cNvSpPr>
            <a:spLocks noGrp="1"/>
          </p:cNvSpPr>
          <p:nvPr>
            <p:ph type="body" sz="quarter" idx="21" hasCustomPrompt="1"/>
          </p:nvPr>
        </p:nvSpPr>
        <p:spPr>
          <a:xfrm>
            <a:off x="7219023" y="3930013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22" name="文本占位符 6"/>
          <p:cNvSpPr>
            <a:spLocks noGrp="1"/>
          </p:cNvSpPr>
          <p:nvPr>
            <p:ph type="body" sz="quarter" idx="22"/>
          </p:nvPr>
        </p:nvSpPr>
        <p:spPr>
          <a:xfrm>
            <a:off x="8151664" y="3930013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23" name="文本占位符 6"/>
          <p:cNvSpPr>
            <a:spLocks noGrp="1"/>
          </p:cNvSpPr>
          <p:nvPr>
            <p:ph type="body" sz="quarter" idx="23" hasCustomPrompt="1"/>
          </p:nvPr>
        </p:nvSpPr>
        <p:spPr>
          <a:xfrm>
            <a:off x="7219023" y="4838969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24" name="文本占位符 6"/>
          <p:cNvSpPr>
            <a:spLocks noGrp="1"/>
          </p:cNvSpPr>
          <p:nvPr>
            <p:ph type="body" sz="quarter" idx="24"/>
          </p:nvPr>
        </p:nvSpPr>
        <p:spPr>
          <a:xfrm>
            <a:off x="8151664" y="4838969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_六项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 5"/>
          <p:cNvGrpSpPr/>
          <p:nvPr userDrawn="1"/>
        </p:nvGrpSpPr>
        <p:grpSpPr>
          <a:xfrm>
            <a:off x="-1991568" y="-998227"/>
            <a:ext cx="8744932" cy="8460344"/>
            <a:chOff x="3447068" y="836877"/>
            <a:chExt cx="5039295" cy="4875300"/>
          </a:xfrm>
        </p:grpSpPr>
        <p:sp>
          <p:nvSpPr>
            <p:cNvPr id="2" name="椭圆 1"/>
            <p:cNvSpPr/>
            <p:nvPr userDrawn="1"/>
          </p:nvSpPr>
          <p:spPr>
            <a:xfrm>
              <a:off x="3447068" y="836877"/>
              <a:ext cx="4873584" cy="4492198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2">
                    <a:lumMod val="50000"/>
                  </a:schemeClr>
                </a:gs>
                <a:gs pos="41000">
                  <a:schemeClr val="accent1">
                    <a:lumMod val="75000"/>
                    <a:alpha val="80000"/>
                  </a:schemeClr>
                </a:gs>
                <a:gs pos="0">
                  <a:schemeClr val="accent3">
                    <a:lumMod val="75000"/>
                    <a:alpha val="80000"/>
                  </a:schemeClr>
                </a:gs>
                <a:gs pos="72000">
                  <a:schemeClr val="accent2">
                    <a:lumMod val="75000"/>
                    <a:alpha val="8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4" name="椭圆 1"/>
            <p:cNvSpPr/>
            <p:nvPr userDrawn="1"/>
          </p:nvSpPr>
          <p:spPr>
            <a:xfrm rot="8851590">
              <a:off x="3612779" y="1219979"/>
              <a:ext cx="4873584" cy="4492198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2">
                    <a:lumMod val="50000"/>
                  </a:schemeClr>
                </a:gs>
                <a:gs pos="41000">
                  <a:schemeClr val="accent1">
                    <a:lumMod val="75000"/>
                    <a:alpha val="80000"/>
                  </a:schemeClr>
                </a:gs>
                <a:gs pos="0">
                  <a:schemeClr val="accent3">
                    <a:lumMod val="75000"/>
                    <a:alpha val="80000"/>
                  </a:schemeClr>
                </a:gs>
                <a:gs pos="72000">
                  <a:schemeClr val="accent2">
                    <a:lumMod val="75000"/>
                    <a:alpha val="8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7" name="文本占位符 6"/>
          <p:cNvSpPr>
            <a:spLocks noGrp="1"/>
          </p:cNvSpPr>
          <p:nvPr>
            <p:ph type="body" sz="quarter" idx="13" hasCustomPrompt="1"/>
          </p:nvPr>
        </p:nvSpPr>
        <p:spPr>
          <a:xfrm>
            <a:off x="1604397" y="2011116"/>
            <a:ext cx="2776216" cy="1529527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9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zh-CN" altLang="en-US" smtClean="0"/>
              <a:t>标题</a:t>
            </a:r>
            <a:endParaRPr kumimoji="1" lang="zh-CN" altLang="en-US" dirty="0"/>
          </a:p>
        </p:txBody>
      </p:sp>
      <p:sp>
        <p:nvSpPr>
          <p:cNvPr id="8" name="文本占位符 6"/>
          <p:cNvSpPr>
            <a:spLocks noGrp="1"/>
          </p:cNvSpPr>
          <p:nvPr>
            <p:ph type="body" sz="quarter" idx="14" hasCustomPrompt="1"/>
          </p:nvPr>
        </p:nvSpPr>
        <p:spPr>
          <a:xfrm>
            <a:off x="1604397" y="3545510"/>
            <a:ext cx="2776216" cy="590556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dirty="0" smtClean="0"/>
              <a:t>CONTENTS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7219023" y="779399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10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8151664" y="779399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5" name="文本占位符 6"/>
          <p:cNvSpPr>
            <a:spLocks noGrp="1"/>
          </p:cNvSpPr>
          <p:nvPr>
            <p:ph type="body" sz="quarter" idx="17" hasCustomPrompt="1"/>
          </p:nvPr>
        </p:nvSpPr>
        <p:spPr>
          <a:xfrm>
            <a:off x="7219023" y="1688355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16" name="文本占位符 6"/>
          <p:cNvSpPr>
            <a:spLocks noGrp="1"/>
          </p:cNvSpPr>
          <p:nvPr>
            <p:ph type="body" sz="quarter" idx="18"/>
          </p:nvPr>
        </p:nvSpPr>
        <p:spPr>
          <a:xfrm>
            <a:off x="8151664" y="1688355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7" name="文本占位符 6"/>
          <p:cNvSpPr>
            <a:spLocks noGrp="1"/>
          </p:cNvSpPr>
          <p:nvPr>
            <p:ph type="body" sz="quarter" idx="19" hasCustomPrompt="1"/>
          </p:nvPr>
        </p:nvSpPr>
        <p:spPr>
          <a:xfrm>
            <a:off x="7219023" y="2597311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18" name="文本占位符 6"/>
          <p:cNvSpPr>
            <a:spLocks noGrp="1"/>
          </p:cNvSpPr>
          <p:nvPr>
            <p:ph type="body" sz="quarter" idx="20"/>
          </p:nvPr>
        </p:nvSpPr>
        <p:spPr>
          <a:xfrm>
            <a:off x="8151664" y="2597311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21" name="文本占位符 6"/>
          <p:cNvSpPr>
            <a:spLocks noGrp="1"/>
          </p:cNvSpPr>
          <p:nvPr>
            <p:ph type="body" sz="quarter" idx="21" hasCustomPrompt="1"/>
          </p:nvPr>
        </p:nvSpPr>
        <p:spPr>
          <a:xfrm>
            <a:off x="7219023" y="3506267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22" name="文本占位符 6"/>
          <p:cNvSpPr>
            <a:spLocks noGrp="1"/>
          </p:cNvSpPr>
          <p:nvPr>
            <p:ph type="body" sz="quarter" idx="22"/>
          </p:nvPr>
        </p:nvSpPr>
        <p:spPr>
          <a:xfrm>
            <a:off x="8151664" y="3506267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9" name="文本占位符 6"/>
          <p:cNvSpPr>
            <a:spLocks noGrp="1"/>
          </p:cNvSpPr>
          <p:nvPr>
            <p:ph type="body" sz="quarter" idx="23" hasCustomPrompt="1"/>
          </p:nvPr>
        </p:nvSpPr>
        <p:spPr>
          <a:xfrm>
            <a:off x="7219023" y="4417945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20" name="文本占位符 6"/>
          <p:cNvSpPr>
            <a:spLocks noGrp="1"/>
          </p:cNvSpPr>
          <p:nvPr>
            <p:ph type="body" sz="quarter" idx="24"/>
          </p:nvPr>
        </p:nvSpPr>
        <p:spPr>
          <a:xfrm>
            <a:off x="8151664" y="4417945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25" name="文本占位符 6"/>
          <p:cNvSpPr>
            <a:spLocks noGrp="1"/>
          </p:cNvSpPr>
          <p:nvPr>
            <p:ph type="body" sz="quarter" idx="25" hasCustomPrompt="1"/>
          </p:nvPr>
        </p:nvSpPr>
        <p:spPr>
          <a:xfrm>
            <a:off x="7219023" y="5326901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26" name="文本占位符 6"/>
          <p:cNvSpPr>
            <a:spLocks noGrp="1"/>
          </p:cNvSpPr>
          <p:nvPr>
            <p:ph type="body" sz="quarter" idx="26"/>
          </p:nvPr>
        </p:nvSpPr>
        <p:spPr>
          <a:xfrm>
            <a:off x="8151664" y="5326901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副标题页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7" name="组 6"/>
          <p:cNvGrpSpPr/>
          <p:nvPr userDrawn="1"/>
        </p:nvGrpSpPr>
        <p:grpSpPr>
          <a:xfrm>
            <a:off x="1955282" y="-1803666"/>
            <a:ext cx="7870890" cy="6691365"/>
            <a:chOff x="5067768" y="-852735"/>
            <a:chExt cx="9613786" cy="9526783"/>
          </a:xfrm>
        </p:grpSpPr>
        <p:sp>
          <p:nvSpPr>
            <p:cNvPr id="5" name="椭圆 1"/>
            <p:cNvSpPr/>
            <p:nvPr userDrawn="1"/>
          </p:nvSpPr>
          <p:spPr>
            <a:xfrm rot="19800000">
              <a:off x="5067768" y="-247745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6" name="椭圆 1"/>
            <p:cNvSpPr/>
            <p:nvPr userDrawn="1"/>
          </p:nvSpPr>
          <p:spPr>
            <a:xfrm rot="17526771">
              <a:off x="5527534" y="-479972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8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4640704" y="660100"/>
            <a:ext cx="2910592" cy="2373032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166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3724507" y="3033133"/>
            <a:ext cx="4742986" cy="82519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40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副标题页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7" name="组 6"/>
          <p:cNvGrpSpPr/>
          <p:nvPr userDrawn="1"/>
        </p:nvGrpSpPr>
        <p:grpSpPr>
          <a:xfrm>
            <a:off x="1955282" y="-1803666"/>
            <a:ext cx="7870890" cy="6691365"/>
            <a:chOff x="5067768" y="-852735"/>
            <a:chExt cx="9613786" cy="9526783"/>
          </a:xfrm>
        </p:grpSpPr>
        <p:sp>
          <p:nvSpPr>
            <p:cNvPr id="5" name="椭圆 1"/>
            <p:cNvSpPr/>
            <p:nvPr userDrawn="1"/>
          </p:nvSpPr>
          <p:spPr>
            <a:xfrm rot="19800000">
              <a:off x="5067768" y="-247745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6" name="椭圆 1"/>
            <p:cNvSpPr/>
            <p:nvPr userDrawn="1"/>
          </p:nvSpPr>
          <p:spPr>
            <a:xfrm rot="17526771">
              <a:off x="5527534" y="-479972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8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4640704" y="660100"/>
            <a:ext cx="2910592" cy="2373032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16600" b="1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3724507" y="3033133"/>
            <a:ext cx="4742986" cy="82519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4000" b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副标题页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89000"/>
                </a:schemeClr>
              </a:gs>
              <a:gs pos="23000">
                <a:schemeClr val="accent3">
                  <a:lumMod val="89000"/>
                </a:schemeClr>
              </a:gs>
              <a:gs pos="69000">
                <a:schemeClr val="accent3">
                  <a:lumMod val="75000"/>
                </a:schemeClr>
              </a:gs>
              <a:gs pos="97000">
                <a:schemeClr val="accent3">
                  <a:lumMod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7" name="组 6"/>
          <p:cNvGrpSpPr/>
          <p:nvPr userDrawn="1"/>
        </p:nvGrpSpPr>
        <p:grpSpPr>
          <a:xfrm>
            <a:off x="1955282" y="-1803666"/>
            <a:ext cx="7870890" cy="6691365"/>
            <a:chOff x="5067768" y="-852735"/>
            <a:chExt cx="9613786" cy="9526783"/>
          </a:xfrm>
        </p:grpSpPr>
        <p:sp>
          <p:nvSpPr>
            <p:cNvPr id="5" name="椭圆 1"/>
            <p:cNvSpPr/>
            <p:nvPr userDrawn="1"/>
          </p:nvSpPr>
          <p:spPr>
            <a:xfrm rot="19800000">
              <a:off x="5067768" y="-247745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6" name="椭圆 1"/>
            <p:cNvSpPr/>
            <p:nvPr userDrawn="1"/>
          </p:nvSpPr>
          <p:spPr>
            <a:xfrm rot="17526771">
              <a:off x="5527534" y="-479972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8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4640704" y="660100"/>
            <a:ext cx="2910592" cy="2373032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16600" b="1">
                <a:solidFill>
                  <a:schemeClr val="accent3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3724507" y="3033133"/>
            <a:ext cx="4742986" cy="82519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4000" b="0">
                <a:solidFill>
                  <a:schemeClr val="accent3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副标题页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7" name="组 6"/>
          <p:cNvGrpSpPr/>
          <p:nvPr userDrawn="1"/>
        </p:nvGrpSpPr>
        <p:grpSpPr>
          <a:xfrm>
            <a:off x="1724653" y="-1803669"/>
            <a:ext cx="8855225" cy="7528191"/>
            <a:chOff x="4817383" y="-852738"/>
            <a:chExt cx="9613783" cy="9526783"/>
          </a:xfrm>
        </p:grpSpPr>
        <p:sp>
          <p:nvSpPr>
            <p:cNvPr id="5" name="椭圆 1"/>
            <p:cNvSpPr/>
            <p:nvPr userDrawn="1"/>
          </p:nvSpPr>
          <p:spPr>
            <a:xfrm rot="19800000">
              <a:off x="4817383" y="-247744"/>
              <a:ext cx="9526783" cy="8781256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6" name="椭圆 1"/>
            <p:cNvSpPr/>
            <p:nvPr userDrawn="1"/>
          </p:nvSpPr>
          <p:spPr>
            <a:xfrm rot="17526771">
              <a:off x="5277146" y="-479975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8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4535929" y="660100"/>
            <a:ext cx="2910592" cy="2373032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16600" b="1">
                <a:solidFill>
                  <a:schemeClr val="accent4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3619732" y="3043355"/>
            <a:ext cx="4742986" cy="82519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4000" b="0">
                <a:solidFill>
                  <a:schemeClr val="accent4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副标题页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7" name="组 6"/>
          <p:cNvGrpSpPr/>
          <p:nvPr userDrawn="1"/>
        </p:nvGrpSpPr>
        <p:grpSpPr>
          <a:xfrm>
            <a:off x="1955282" y="-1803666"/>
            <a:ext cx="7870890" cy="6691365"/>
            <a:chOff x="5067768" y="-852735"/>
            <a:chExt cx="9613786" cy="9526783"/>
          </a:xfrm>
        </p:grpSpPr>
        <p:sp>
          <p:nvSpPr>
            <p:cNvPr id="5" name="椭圆 1"/>
            <p:cNvSpPr/>
            <p:nvPr userDrawn="1"/>
          </p:nvSpPr>
          <p:spPr>
            <a:xfrm rot="19800000">
              <a:off x="5067768" y="-247745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6" name="椭圆 1"/>
            <p:cNvSpPr/>
            <p:nvPr userDrawn="1"/>
          </p:nvSpPr>
          <p:spPr>
            <a:xfrm rot="17526771">
              <a:off x="5527534" y="-479972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8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4640704" y="660100"/>
            <a:ext cx="2910592" cy="2373032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16600" b="1">
                <a:solidFill>
                  <a:schemeClr val="accent5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smtClean="0"/>
              <a:t>00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3724507" y="3033133"/>
            <a:ext cx="4742986" cy="82519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4000" b="0">
                <a:solidFill>
                  <a:schemeClr val="accent5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6" name="组 5"/>
          <p:cNvGrpSpPr/>
          <p:nvPr userDrawn="1"/>
        </p:nvGrpSpPr>
        <p:grpSpPr>
          <a:xfrm rot="17100000" flipH="1">
            <a:off x="802220" y="-1059687"/>
            <a:ext cx="12969854" cy="15178844"/>
            <a:chOff x="-3533241" y="-1493421"/>
            <a:chExt cx="10611835" cy="9526783"/>
          </a:xfrm>
        </p:grpSpPr>
        <p:sp>
          <p:nvSpPr>
            <p:cNvPr id="3" name="椭圆 1"/>
            <p:cNvSpPr/>
            <p:nvPr userDrawn="1"/>
          </p:nvSpPr>
          <p:spPr>
            <a:xfrm rot="19800000">
              <a:off x="-3533241" y="-1061330"/>
              <a:ext cx="10611835" cy="8841402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4" name="椭圆 1"/>
            <p:cNvSpPr/>
            <p:nvPr userDrawn="1"/>
          </p:nvSpPr>
          <p:spPr>
            <a:xfrm rot="17526771">
              <a:off x="-3623933" y="-1120658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10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 smtClean="0"/>
              <a:t>CLICK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ADD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TITLE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89000"/>
                </a:schemeClr>
              </a:gs>
              <a:gs pos="23000">
                <a:schemeClr val="accent3">
                  <a:lumMod val="89000"/>
                </a:schemeClr>
              </a:gs>
              <a:gs pos="69000">
                <a:schemeClr val="accent3">
                  <a:lumMod val="75000"/>
                </a:schemeClr>
              </a:gs>
              <a:gs pos="97000">
                <a:schemeClr val="accent3">
                  <a:lumMod val="7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椭圆 1"/>
          <p:cNvSpPr/>
          <p:nvPr userDrawn="1"/>
        </p:nvSpPr>
        <p:spPr>
          <a:xfrm rot="19800000">
            <a:off x="5067768" y="-247745"/>
            <a:ext cx="9526783" cy="8781257"/>
          </a:xfrm>
          <a:custGeom>
            <a:avLst/>
            <a:gdLst>
              <a:gd name="connsiteX0" fmla="*/ 0 w 5312228"/>
              <a:gd name="connsiteY0" fmla="*/ 2656114 h 5312228"/>
              <a:gd name="connsiteX1" fmla="*/ 2656114 w 5312228"/>
              <a:gd name="connsiteY1" fmla="*/ 0 h 5312228"/>
              <a:gd name="connsiteX2" fmla="*/ 5312228 w 5312228"/>
              <a:gd name="connsiteY2" fmla="*/ 2656114 h 5312228"/>
              <a:gd name="connsiteX3" fmla="*/ 2656114 w 5312228"/>
              <a:gd name="connsiteY3" fmla="*/ 5312228 h 5312228"/>
              <a:gd name="connsiteX4" fmla="*/ 0 w 5312228"/>
              <a:gd name="connsiteY4" fmla="*/ 2656114 h 5312228"/>
              <a:gd name="connsiteX0-1" fmla="*/ 108839 w 5421067"/>
              <a:gd name="connsiteY0-2" fmla="*/ 2712298 h 5368412"/>
              <a:gd name="connsiteX1-3" fmla="*/ 732953 w 5421067"/>
              <a:gd name="connsiteY1-4" fmla="*/ 1043155 h 5368412"/>
              <a:gd name="connsiteX2-5" fmla="*/ 2764953 w 5421067"/>
              <a:gd name="connsiteY2-6" fmla="*/ 56184 h 5368412"/>
              <a:gd name="connsiteX3-7" fmla="*/ 5421067 w 5421067"/>
              <a:gd name="connsiteY3-8" fmla="*/ 2712298 h 5368412"/>
              <a:gd name="connsiteX4-9" fmla="*/ 2764953 w 5421067"/>
              <a:gd name="connsiteY4-10" fmla="*/ 5368412 h 5368412"/>
              <a:gd name="connsiteX5" fmla="*/ 108839 w 5421067"/>
              <a:gd name="connsiteY5" fmla="*/ 2712298 h 5368412"/>
              <a:gd name="connsiteX0-11" fmla="*/ 108839 w 5480256"/>
              <a:gd name="connsiteY0-12" fmla="*/ 2656720 h 5312834"/>
              <a:gd name="connsiteX1-13" fmla="*/ 732953 w 5480256"/>
              <a:gd name="connsiteY1-14" fmla="*/ 987577 h 5312834"/>
              <a:gd name="connsiteX2-15" fmla="*/ 2764953 w 5480256"/>
              <a:gd name="connsiteY2-16" fmla="*/ 606 h 5312834"/>
              <a:gd name="connsiteX3-17" fmla="*/ 4303469 w 5480256"/>
              <a:gd name="connsiteY3-18" fmla="*/ 871463 h 5312834"/>
              <a:gd name="connsiteX4-19" fmla="*/ 5421067 w 5480256"/>
              <a:gd name="connsiteY4-20" fmla="*/ 2656720 h 5312834"/>
              <a:gd name="connsiteX5-21" fmla="*/ 2764953 w 5480256"/>
              <a:gd name="connsiteY5-22" fmla="*/ 5312834 h 5312834"/>
              <a:gd name="connsiteX6" fmla="*/ 108839 w 5480256"/>
              <a:gd name="connsiteY6" fmla="*/ 2656720 h 5312834"/>
              <a:gd name="connsiteX0-23" fmla="*/ 108839 w 5544800"/>
              <a:gd name="connsiteY0-24" fmla="*/ 2666351 h 5322465"/>
              <a:gd name="connsiteX1-25" fmla="*/ 732953 w 5544800"/>
              <a:gd name="connsiteY1-26" fmla="*/ 997208 h 5322465"/>
              <a:gd name="connsiteX2-27" fmla="*/ 2764953 w 5544800"/>
              <a:gd name="connsiteY2-28" fmla="*/ 10237 h 5322465"/>
              <a:gd name="connsiteX3-29" fmla="*/ 4971126 w 5544800"/>
              <a:gd name="connsiteY3-30" fmla="*/ 619837 h 5322465"/>
              <a:gd name="connsiteX4-31" fmla="*/ 5421067 w 5544800"/>
              <a:gd name="connsiteY4-32" fmla="*/ 2666351 h 5322465"/>
              <a:gd name="connsiteX5-33" fmla="*/ 2764953 w 5544800"/>
              <a:gd name="connsiteY5-34" fmla="*/ 5322465 h 5322465"/>
              <a:gd name="connsiteX6-35" fmla="*/ 108839 w 5544800"/>
              <a:gd name="connsiteY6-36" fmla="*/ 2666351 h 5322465"/>
              <a:gd name="connsiteX0-37" fmla="*/ 108839 w 5237336"/>
              <a:gd name="connsiteY0-38" fmla="*/ 2666351 h 5322940"/>
              <a:gd name="connsiteX1-39" fmla="*/ 732953 w 5237336"/>
              <a:gd name="connsiteY1-40" fmla="*/ 997208 h 5322940"/>
              <a:gd name="connsiteX2-41" fmla="*/ 2764953 w 5237336"/>
              <a:gd name="connsiteY2-42" fmla="*/ 10237 h 5322940"/>
              <a:gd name="connsiteX3-43" fmla="*/ 4971126 w 5237336"/>
              <a:gd name="connsiteY3-44" fmla="*/ 619837 h 5322940"/>
              <a:gd name="connsiteX4-45" fmla="*/ 4927582 w 5237336"/>
              <a:gd name="connsiteY4-46" fmla="*/ 2869551 h 5322940"/>
              <a:gd name="connsiteX5-47" fmla="*/ 2764953 w 5237336"/>
              <a:gd name="connsiteY5-48" fmla="*/ 5322465 h 5322940"/>
              <a:gd name="connsiteX6-49" fmla="*/ 108839 w 5237336"/>
              <a:gd name="connsiteY6-50" fmla="*/ 2666351 h 5322940"/>
              <a:gd name="connsiteX0-51" fmla="*/ 108839 w 5705147"/>
              <a:gd name="connsiteY0-52" fmla="*/ 2666351 h 5325044"/>
              <a:gd name="connsiteX1-53" fmla="*/ 732953 w 5705147"/>
              <a:gd name="connsiteY1-54" fmla="*/ 997208 h 5325044"/>
              <a:gd name="connsiteX2-55" fmla="*/ 2764953 w 5705147"/>
              <a:gd name="connsiteY2-56" fmla="*/ 10237 h 5325044"/>
              <a:gd name="connsiteX3-57" fmla="*/ 4971126 w 5705147"/>
              <a:gd name="connsiteY3-58" fmla="*/ 619837 h 5325044"/>
              <a:gd name="connsiteX4-59" fmla="*/ 5609754 w 5705147"/>
              <a:gd name="connsiteY4-60" fmla="*/ 3116294 h 5325044"/>
              <a:gd name="connsiteX5-61" fmla="*/ 2764953 w 5705147"/>
              <a:gd name="connsiteY5-62" fmla="*/ 5322465 h 5325044"/>
              <a:gd name="connsiteX6-63" fmla="*/ 108839 w 5705147"/>
              <a:gd name="connsiteY6-64" fmla="*/ 2666351 h 5325044"/>
              <a:gd name="connsiteX0-65" fmla="*/ 49424 w 5645732"/>
              <a:gd name="connsiteY0-66" fmla="*/ 2666351 h 5343874"/>
              <a:gd name="connsiteX1-67" fmla="*/ 673538 w 5645732"/>
              <a:gd name="connsiteY1-68" fmla="*/ 997208 h 5343874"/>
              <a:gd name="connsiteX2-69" fmla="*/ 2705538 w 5645732"/>
              <a:gd name="connsiteY2-70" fmla="*/ 10237 h 5343874"/>
              <a:gd name="connsiteX3-71" fmla="*/ 4911711 w 5645732"/>
              <a:gd name="connsiteY3-72" fmla="*/ 619837 h 5343874"/>
              <a:gd name="connsiteX4-73" fmla="*/ 5550339 w 5645732"/>
              <a:gd name="connsiteY4-74" fmla="*/ 3116294 h 5343874"/>
              <a:gd name="connsiteX5-75" fmla="*/ 2705538 w 5645732"/>
              <a:gd name="connsiteY5-76" fmla="*/ 5322465 h 5343874"/>
              <a:gd name="connsiteX6-77" fmla="*/ 339710 w 5645732"/>
              <a:gd name="connsiteY6-78" fmla="*/ 4146808 h 5343874"/>
              <a:gd name="connsiteX7" fmla="*/ 49424 w 5645732"/>
              <a:gd name="connsiteY7" fmla="*/ 2666351 h 5343874"/>
              <a:gd name="connsiteX0-79" fmla="*/ 180841 w 5777149"/>
              <a:gd name="connsiteY0-80" fmla="*/ 2666351 h 5335133"/>
              <a:gd name="connsiteX1-81" fmla="*/ 804955 w 5777149"/>
              <a:gd name="connsiteY1-82" fmla="*/ 997208 h 5335133"/>
              <a:gd name="connsiteX2-83" fmla="*/ 2836955 w 5777149"/>
              <a:gd name="connsiteY2-84" fmla="*/ 10237 h 5335133"/>
              <a:gd name="connsiteX3-85" fmla="*/ 5043128 w 5777149"/>
              <a:gd name="connsiteY3-86" fmla="*/ 619837 h 5335133"/>
              <a:gd name="connsiteX4-87" fmla="*/ 5681756 w 5777149"/>
              <a:gd name="connsiteY4-88" fmla="*/ 3116294 h 5335133"/>
              <a:gd name="connsiteX5-89" fmla="*/ 2836955 w 5777149"/>
              <a:gd name="connsiteY5-90" fmla="*/ 5322465 h 5335133"/>
              <a:gd name="connsiteX6-91" fmla="*/ 238898 w 5777149"/>
              <a:gd name="connsiteY6-92" fmla="*/ 3958122 h 5335133"/>
              <a:gd name="connsiteX7-93" fmla="*/ 180841 w 5777149"/>
              <a:gd name="connsiteY7-94" fmla="*/ 2666351 h 5335133"/>
              <a:gd name="connsiteX0-95" fmla="*/ 162747 w 5788084"/>
              <a:gd name="connsiteY0-96" fmla="*/ 2274466 h 5335133"/>
              <a:gd name="connsiteX1-97" fmla="*/ 815890 w 5788084"/>
              <a:gd name="connsiteY1-98" fmla="*/ 997208 h 5335133"/>
              <a:gd name="connsiteX2-99" fmla="*/ 2847890 w 5788084"/>
              <a:gd name="connsiteY2-100" fmla="*/ 10237 h 5335133"/>
              <a:gd name="connsiteX3-101" fmla="*/ 5054063 w 5788084"/>
              <a:gd name="connsiteY3-102" fmla="*/ 619837 h 5335133"/>
              <a:gd name="connsiteX4-103" fmla="*/ 5692691 w 5788084"/>
              <a:gd name="connsiteY4-104" fmla="*/ 3116294 h 5335133"/>
              <a:gd name="connsiteX5-105" fmla="*/ 2847890 w 5788084"/>
              <a:gd name="connsiteY5-106" fmla="*/ 5322465 h 5335133"/>
              <a:gd name="connsiteX6-107" fmla="*/ 249833 w 5788084"/>
              <a:gd name="connsiteY6-108" fmla="*/ 3958122 h 5335133"/>
              <a:gd name="connsiteX7-109" fmla="*/ 162747 w 5788084"/>
              <a:gd name="connsiteY7-110" fmla="*/ 2274466 h 53351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-35" y="connsiteY6-36"/>
              </a:cxn>
              <a:cxn ang="0">
                <a:pos x="connsiteX7-93" y="connsiteY7-94"/>
              </a:cxn>
            </a:cxnLst>
            <a:rect l="l" t="t" r="r" b="b"/>
            <a:pathLst>
              <a:path w="5788084" h="5335133">
                <a:moveTo>
                  <a:pt x="162747" y="2274466"/>
                </a:moveTo>
                <a:cubicBezTo>
                  <a:pt x="257090" y="1780980"/>
                  <a:pt x="373204" y="1439894"/>
                  <a:pt x="815890" y="997208"/>
                </a:cubicBezTo>
                <a:cubicBezTo>
                  <a:pt x="1258576" y="554522"/>
                  <a:pt x="2141528" y="73132"/>
                  <a:pt x="2847890" y="10237"/>
                </a:cubicBezTo>
                <a:cubicBezTo>
                  <a:pt x="3554252" y="-52658"/>
                  <a:pt x="4611377" y="177151"/>
                  <a:pt x="5054063" y="619837"/>
                </a:cubicBezTo>
                <a:cubicBezTo>
                  <a:pt x="5496749" y="1062523"/>
                  <a:pt x="6002329" y="2414770"/>
                  <a:pt x="5692691" y="3116294"/>
                </a:cubicBezTo>
                <a:cubicBezTo>
                  <a:pt x="5383053" y="3817818"/>
                  <a:pt x="3755033" y="5182160"/>
                  <a:pt x="2847890" y="5322465"/>
                </a:cubicBezTo>
                <a:cubicBezTo>
                  <a:pt x="1940747" y="5462770"/>
                  <a:pt x="692519" y="4400808"/>
                  <a:pt x="249833" y="3958122"/>
                </a:cubicBezTo>
                <a:cubicBezTo>
                  <a:pt x="-192853" y="3515436"/>
                  <a:pt x="68404" y="2767952"/>
                  <a:pt x="162747" y="2274466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kumimoji="1" lang="zh-CN" altLang="en-US"/>
          </a:p>
        </p:txBody>
      </p:sp>
      <p:sp>
        <p:nvSpPr>
          <p:cNvPr id="5" name="椭圆 1"/>
          <p:cNvSpPr/>
          <p:nvPr userDrawn="1"/>
        </p:nvSpPr>
        <p:spPr>
          <a:xfrm rot="17526771">
            <a:off x="5527534" y="-479972"/>
            <a:ext cx="9526783" cy="8781257"/>
          </a:xfrm>
          <a:custGeom>
            <a:avLst/>
            <a:gdLst>
              <a:gd name="connsiteX0" fmla="*/ 0 w 5312228"/>
              <a:gd name="connsiteY0" fmla="*/ 2656114 h 5312228"/>
              <a:gd name="connsiteX1" fmla="*/ 2656114 w 5312228"/>
              <a:gd name="connsiteY1" fmla="*/ 0 h 5312228"/>
              <a:gd name="connsiteX2" fmla="*/ 5312228 w 5312228"/>
              <a:gd name="connsiteY2" fmla="*/ 2656114 h 5312228"/>
              <a:gd name="connsiteX3" fmla="*/ 2656114 w 5312228"/>
              <a:gd name="connsiteY3" fmla="*/ 5312228 h 5312228"/>
              <a:gd name="connsiteX4" fmla="*/ 0 w 5312228"/>
              <a:gd name="connsiteY4" fmla="*/ 2656114 h 5312228"/>
              <a:gd name="connsiteX0-1" fmla="*/ 108839 w 5421067"/>
              <a:gd name="connsiteY0-2" fmla="*/ 2712298 h 5368412"/>
              <a:gd name="connsiteX1-3" fmla="*/ 732953 w 5421067"/>
              <a:gd name="connsiteY1-4" fmla="*/ 1043155 h 5368412"/>
              <a:gd name="connsiteX2-5" fmla="*/ 2764953 w 5421067"/>
              <a:gd name="connsiteY2-6" fmla="*/ 56184 h 5368412"/>
              <a:gd name="connsiteX3-7" fmla="*/ 5421067 w 5421067"/>
              <a:gd name="connsiteY3-8" fmla="*/ 2712298 h 5368412"/>
              <a:gd name="connsiteX4-9" fmla="*/ 2764953 w 5421067"/>
              <a:gd name="connsiteY4-10" fmla="*/ 5368412 h 5368412"/>
              <a:gd name="connsiteX5" fmla="*/ 108839 w 5421067"/>
              <a:gd name="connsiteY5" fmla="*/ 2712298 h 5368412"/>
              <a:gd name="connsiteX0-11" fmla="*/ 108839 w 5480256"/>
              <a:gd name="connsiteY0-12" fmla="*/ 2656720 h 5312834"/>
              <a:gd name="connsiteX1-13" fmla="*/ 732953 w 5480256"/>
              <a:gd name="connsiteY1-14" fmla="*/ 987577 h 5312834"/>
              <a:gd name="connsiteX2-15" fmla="*/ 2764953 w 5480256"/>
              <a:gd name="connsiteY2-16" fmla="*/ 606 h 5312834"/>
              <a:gd name="connsiteX3-17" fmla="*/ 4303469 w 5480256"/>
              <a:gd name="connsiteY3-18" fmla="*/ 871463 h 5312834"/>
              <a:gd name="connsiteX4-19" fmla="*/ 5421067 w 5480256"/>
              <a:gd name="connsiteY4-20" fmla="*/ 2656720 h 5312834"/>
              <a:gd name="connsiteX5-21" fmla="*/ 2764953 w 5480256"/>
              <a:gd name="connsiteY5-22" fmla="*/ 5312834 h 5312834"/>
              <a:gd name="connsiteX6" fmla="*/ 108839 w 5480256"/>
              <a:gd name="connsiteY6" fmla="*/ 2656720 h 5312834"/>
              <a:gd name="connsiteX0-23" fmla="*/ 108839 w 5544800"/>
              <a:gd name="connsiteY0-24" fmla="*/ 2666351 h 5322465"/>
              <a:gd name="connsiteX1-25" fmla="*/ 732953 w 5544800"/>
              <a:gd name="connsiteY1-26" fmla="*/ 997208 h 5322465"/>
              <a:gd name="connsiteX2-27" fmla="*/ 2764953 w 5544800"/>
              <a:gd name="connsiteY2-28" fmla="*/ 10237 h 5322465"/>
              <a:gd name="connsiteX3-29" fmla="*/ 4971126 w 5544800"/>
              <a:gd name="connsiteY3-30" fmla="*/ 619837 h 5322465"/>
              <a:gd name="connsiteX4-31" fmla="*/ 5421067 w 5544800"/>
              <a:gd name="connsiteY4-32" fmla="*/ 2666351 h 5322465"/>
              <a:gd name="connsiteX5-33" fmla="*/ 2764953 w 5544800"/>
              <a:gd name="connsiteY5-34" fmla="*/ 5322465 h 5322465"/>
              <a:gd name="connsiteX6-35" fmla="*/ 108839 w 5544800"/>
              <a:gd name="connsiteY6-36" fmla="*/ 2666351 h 5322465"/>
              <a:gd name="connsiteX0-37" fmla="*/ 108839 w 5237336"/>
              <a:gd name="connsiteY0-38" fmla="*/ 2666351 h 5322940"/>
              <a:gd name="connsiteX1-39" fmla="*/ 732953 w 5237336"/>
              <a:gd name="connsiteY1-40" fmla="*/ 997208 h 5322940"/>
              <a:gd name="connsiteX2-41" fmla="*/ 2764953 w 5237336"/>
              <a:gd name="connsiteY2-42" fmla="*/ 10237 h 5322940"/>
              <a:gd name="connsiteX3-43" fmla="*/ 4971126 w 5237336"/>
              <a:gd name="connsiteY3-44" fmla="*/ 619837 h 5322940"/>
              <a:gd name="connsiteX4-45" fmla="*/ 4927582 w 5237336"/>
              <a:gd name="connsiteY4-46" fmla="*/ 2869551 h 5322940"/>
              <a:gd name="connsiteX5-47" fmla="*/ 2764953 w 5237336"/>
              <a:gd name="connsiteY5-48" fmla="*/ 5322465 h 5322940"/>
              <a:gd name="connsiteX6-49" fmla="*/ 108839 w 5237336"/>
              <a:gd name="connsiteY6-50" fmla="*/ 2666351 h 5322940"/>
              <a:gd name="connsiteX0-51" fmla="*/ 108839 w 5705147"/>
              <a:gd name="connsiteY0-52" fmla="*/ 2666351 h 5325044"/>
              <a:gd name="connsiteX1-53" fmla="*/ 732953 w 5705147"/>
              <a:gd name="connsiteY1-54" fmla="*/ 997208 h 5325044"/>
              <a:gd name="connsiteX2-55" fmla="*/ 2764953 w 5705147"/>
              <a:gd name="connsiteY2-56" fmla="*/ 10237 h 5325044"/>
              <a:gd name="connsiteX3-57" fmla="*/ 4971126 w 5705147"/>
              <a:gd name="connsiteY3-58" fmla="*/ 619837 h 5325044"/>
              <a:gd name="connsiteX4-59" fmla="*/ 5609754 w 5705147"/>
              <a:gd name="connsiteY4-60" fmla="*/ 3116294 h 5325044"/>
              <a:gd name="connsiteX5-61" fmla="*/ 2764953 w 5705147"/>
              <a:gd name="connsiteY5-62" fmla="*/ 5322465 h 5325044"/>
              <a:gd name="connsiteX6-63" fmla="*/ 108839 w 5705147"/>
              <a:gd name="connsiteY6-64" fmla="*/ 2666351 h 5325044"/>
              <a:gd name="connsiteX0-65" fmla="*/ 49424 w 5645732"/>
              <a:gd name="connsiteY0-66" fmla="*/ 2666351 h 5343874"/>
              <a:gd name="connsiteX1-67" fmla="*/ 673538 w 5645732"/>
              <a:gd name="connsiteY1-68" fmla="*/ 997208 h 5343874"/>
              <a:gd name="connsiteX2-69" fmla="*/ 2705538 w 5645732"/>
              <a:gd name="connsiteY2-70" fmla="*/ 10237 h 5343874"/>
              <a:gd name="connsiteX3-71" fmla="*/ 4911711 w 5645732"/>
              <a:gd name="connsiteY3-72" fmla="*/ 619837 h 5343874"/>
              <a:gd name="connsiteX4-73" fmla="*/ 5550339 w 5645732"/>
              <a:gd name="connsiteY4-74" fmla="*/ 3116294 h 5343874"/>
              <a:gd name="connsiteX5-75" fmla="*/ 2705538 w 5645732"/>
              <a:gd name="connsiteY5-76" fmla="*/ 5322465 h 5343874"/>
              <a:gd name="connsiteX6-77" fmla="*/ 339710 w 5645732"/>
              <a:gd name="connsiteY6-78" fmla="*/ 4146808 h 5343874"/>
              <a:gd name="connsiteX7" fmla="*/ 49424 w 5645732"/>
              <a:gd name="connsiteY7" fmla="*/ 2666351 h 5343874"/>
              <a:gd name="connsiteX0-79" fmla="*/ 180841 w 5777149"/>
              <a:gd name="connsiteY0-80" fmla="*/ 2666351 h 5335133"/>
              <a:gd name="connsiteX1-81" fmla="*/ 804955 w 5777149"/>
              <a:gd name="connsiteY1-82" fmla="*/ 997208 h 5335133"/>
              <a:gd name="connsiteX2-83" fmla="*/ 2836955 w 5777149"/>
              <a:gd name="connsiteY2-84" fmla="*/ 10237 h 5335133"/>
              <a:gd name="connsiteX3-85" fmla="*/ 5043128 w 5777149"/>
              <a:gd name="connsiteY3-86" fmla="*/ 619837 h 5335133"/>
              <a:gd name="connsiteX4-87" fmla="*/ 5681756 w 5777149"/>
              <a:gd name="connsiteY4-88" fmla="*/ 3116294 h 5335133"/>
              <a:gd name="connsiteX5-89" fmla="*/ 2836955 w 5777149"/>
              <a:gd name="connsiteY5-90" fmla="*/ 5322465 h 5335133"/>
              <a:gd name="connsiteX6-91" fmla="*/ 238898 w 5777149"/>
              <a:gd name="connsiteY6-92" fmla="*/ 3958122 h 5335133"/>
              <a:gd name="connsiteX7-93" fmla="*/ 180841 w 5777149"/>
              <a:gd name="connsiteY7-94" fmla="*/ 2666351 h 5335133"/>
              <a:gd name="connsiteX0-95" fmla="*/ 162747 w 5788084"/>
              <a:gd name="connsiteY0-96" fmla="*/ 2274466 h 5335133"/>
              <a:gd name="connsiteX1-97" fmla="*/ 815890 w 5788084"/>
              <a:gd name="connsiteY1-98" fmla="*/ 997208 h 5335133"/>
              <a:gd name="connsiteX2-99" fmla="*/ 2847890 w 5788084"/>
              <a:gd name="connsiteY2-100" fmla="*/ 10237 h 5335133"/>
              <a:gd name="connsiteX3-101" fmla="*/ 5054063 w 5788084"/>
              <a:gd name="connsiteY3-102" fmla="*/ 619837 h 5335133"/>
              <a:gd name="connsiteX4-103" fmla="*/ 5692691 w 5788084"/>
              <a:gd name="connsiteY4-104" fmla="*/ 3116294 h 5335133"/>
              <a:gd name="connsiteX5-105" fmla="*/ 2847890 w 5788084"/>
              <a:gd name="connsiteY5-106" fmla="*/ 5322465 h 5335133"/>
              <a:gd name="connsiteX6-107" fmla="*/ 249833 w 5788084"/>
              <a:gd name="connsiteY6-108" fmla="*/ 3958122 h 5335133"/>
              <a:gd name="connsiteX7-109" fmla="*/ 162747 w 5788084"/>
              <a:gd name="connsiteY7-110" fmla="*/ 2274466 h 53351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-35" y="connsiteY6-36"/>
              </a:cxn>
              <a:cxn ang="0">
                <a:pos x="connsiteX7-93" y="connsiteY7-94"/>
              </a:cxn>
            </a:cxnLst>
            <a:rect l="l" t="t" r="r" b="b"/>
            <a:pathLst>
              <a:path w="5788084" h="5335133">
                <a:moveTo>
                  <a:pt x="162747" y="2274466"/>
                </a:moveTo>
                <a:cubicBezTo>
                  <a:pt x="257090" y="1780980"/>
                  <a:pt x="373204" y="1439894"/>
                  <a:pt x="815890" y="997208"/>
                </a:cubicBezTo>
                <a:cubicBezTo>
                  <a:pt x="1258576" y="554522"/>
                  <a:pt x="2141528" y="73132"/>
                  <a:pt x="2847890" y="10237"/>
                </a:cubicBezTo>
                <a:cubicBezTo>
                  <a:pt x="3554252" y="-52658"/>
                  <a:pt x="4611377" y="177151"/>
                  <a:pt x="5054063" y="619837"/>
                </a:cubicBezTo>
                <a:cubicBezTo>
                  <a:pt x="5496749" y="1062523"/>
                  <a:pt x="6002329" y="2414770"/>
                  <a:pt x="5692691" y="3116294"/>
                </a:cubicBezTo>
                <a:cubicBezTo>
                  <a:pt x="5383053" y="3817818"/>
                  <a:pt x="3755033" y="5182160"/>
                  <a:pt x="2847890" y="5322465"/>
                </a:cubicBezTo>
                <a:cubicBezTo>
                  <a:pt x="1940747" y="5462770"/>
                  <a:pt x="692519" y="4400808"/>
                  <a:pt x="249833" y="3958122"/>
                </a:cubicBezTo>
                <a:cubicBezTo>
                  <a:pt x="-192853" y="3515436"/>
                  <a:pt x="68404" y="2767952"/>
                  <a:pt x="162747" y="2274466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kumimoji="1" lang="zh-CN" altLang="en-US"/>
          </a:p>
        </p:txBody>
      </p:sp>
      <p:sp>
        <p:nvSpPr>
          <p:cNvPr id="6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 smtClean="0"/>
              <a:t>CLICK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ADD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TITLE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89000"/>
                </a:schemeClr>
              </a:gs>
              <a:gs pos="23000">
                <a:schemeClr val="accent3">
                  <a:lumMod val="89000"/>
                </a:schemeClr>
              </a:gs>
              <a:gs pos="69000">
                <a:schemeClr val="accent3">
                  <a:lumMod val="75000"/>
                </a:schemeClr>
              </a:gs>
              <a:gs pos="97000">
                <a:schemeClr val="accent3">
                  <a:lumMod val="7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4" name="组 3"/>
          <p:cNvGrpSpPr/>
          <p:nvPr userDrawn="1"/>
        </p:nvGrpSpPr>
        <p:grpSpPr>
          <a:xfrm rot="21247073">
            <a:off x="-1520823" y="-184908"/>
            <a:ext cx="19187532" cy="9077094"/>
            <a:chOff x="-2207941" y="334536"/>
            <a:chExt cx="19187532" cy="9077094"/>
          </a:xfrm>
        </p:grpSpPr>
        <p:sp>
          <p:nvSpPr>
            <p:cNvPr id="3" name="椭圆 1"/>
            <p:cNvSpPr/>
            <p:nvPr userDrawn="1"/>
          </p:nvSpPr>
          <p:spPr>
            <a:xfrm rot="354265">
              <a:off x="-2207941" y="334536"/>
              <a:ext cx="18689444" cy="9077094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6" name="椭圆 1"/>
            <p:cNvSpPr/>
            <p:nvPr userDrawn="1"/>
          </p:nvSpPr>
          <p:spPr>
            <a:xfrm>
              <a:off x="-1709853" y="334536"/>
              <a:ext cx="18689444" cy="9077094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7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6607140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r">
              <a:buNone/>
              <a:defRPr sz="2400" b="1">
                <a:solidFill>
                  <a:schemeClr val="accent3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 smtClean="0"/>
              <a:t>CLICK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ADD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TITLE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9" name="组 8"/>
          <p:cNvGrpSpPr/>
          <p:nvPr userDrawn="1"/>
        </p:nvGrpSpPr>
        <p:grpSpPr>
          <a:xfrm rot="17100000" flipH="1">
            <a:off x="-2685302" y="-2350919"/>
            <a:ext cx="12746204" cy="15178844"/>
            <a:chOff x="-3533241" y="-1493421"/>
            <a:chExt cx="10611835" cy="9526783"/>
          </a:xfrm>
        </p:grpSpPr>
        <p:sp>
          <p:nvSpPr>
            <p:cNvPr id="10" name="椭圆 1"/>
            <p:cNvSpPr/>
            <p:nvPr userDrawn="1"/>
          </p:nvSpPr>
          <p:spPr>
            <a:xfrm rot="19800000">
              <a:off x="-3533241" y="-1061330"/>
              <a:ext cx="10611835" cy="8841402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11" name="椭圆 1"/>
            <p:cNvSpPr/>
            <p:nvPr userDrawn="1"/>
          </p:nvSpPr>
          <p:spPr>
            <a:xfrm rot="17526771">
              <a:off x="-3623933" y="-1120658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12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 smtClean="0"/>
              <a:t>CLICK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ADD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TITLE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4653"/>
          </a:xfrm>
          <a:prstGeom prst="rect">
            <a:avLst/>
          </a:prstGeom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2">
                  <a:lumMod val="50000"/>
                </a:schemeClr>
              </a:gs>
              <a:gs pos="41000">
                <a:schemeClr val="accent1">
                  <a:lumMod val="75000"/>
                  <a:alpha val="80000"/>
                </a:schemeClr>
              </a:gs>
              <a:gs pos="0">
                <a:schemeClr val="accent3">
                  <a:lumMod val="75000"/>
                  <a:alpha val="80000"/>
                </a:schemeClr>
              </a:gs>
              <a:gs pos="72000">
                <a:schemeClr val="accent2">
                  <a:lumMod val="75000"/>
                  <a:alpha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 smtClean="0"/>
              <a:t>CLICK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ADD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TITLE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6"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 smtClean="0"/>
              <a:t>CLICK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ADD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TITLE</a:t>
            </a:r>
            <a:endParaRPr kumimoji="1" lang="zh-CN" altLang="en-US" dirty="0"/>
          </a:p>
        </p:txBody>
      </p:sp>
      <p:sp>
        <p:nvSpPr>
          <p:cNvPr id="3" name="矩形 2"/>
          <p:cNvSpPr/>
          <p:nvPr userDrawn="1"/>
        </p:nvSpPr>
        <p:spPr>
          <a:xfrm>
            <a:off x="0" y="1182028"/>
            <a:ext cx="12192000" cy="56759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7"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 smtClean="0"/>
              <a:t>CLICK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ADD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TITLE</a:t>
            </a:r>
            <a:endParaRPr kumimoji="1" lang="zh-CN" altLang="en-US" dirty="0"/>
          </a:p>
        </p:txBody>
      </p:sp>
      <p:sp>
        <p:nvSpPr>
          <p:cNvPr id="3" name="矩形 2"/>
          <p:cNvSpPr/>
          <p:nvPr userDrawn="1"/>
        </p:nvSpPr>
        <p:spPr>
          <a:xfrm>
            <a:off x="0" y="1182028"/>
            <a:ext cx="12192000" cy="56759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8"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 smtClean="0"/>
              <a:t>CLICK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ADD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TITLE</a:t>
            </a:r>
            <a:endParaRPr kumimoji="1" lang="zh-CN" altLang="en-US" dirty="0"/>
          </a:p>
        </p:txBody>
      </p:sp>
      <p:sp>
        <p:nvSpPr>
          <p:cNvPr id="3" name="矩形 2"/>
          <p:cNvSpPr/>
          <p:nvPr userDrawn="1"/>
        </p:nvSpPr>
        <p:spPr>
          <a:xfrm>
            <a:off x="0" y="1182028"/>
            <a:ext cx="12192000" cy="56759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4" name="组 3"/>
          <p:cNvGrpSpPr/>
          <p:nvPr userDrawn="1"/>
        </p:nvGrpSpPr>
        <p:grpSpPr>
          <a:xfrm rot="21133939">
            <a:off x="-1628543" y="209108"/>
            <a:ext cx="19187532" cy="9077094"/>
            <a:chOff x="-2207941" y="334536"/>
            <a:chExt cx="19187532" cy="9077094"/>
          </a:xfrm>
        </p:grpSpPr>
        <p:sp>
          <p:nvSpPr>
            <p:cNvPr id="3" name="椭圆 1"/>
            <p:cNvSpPr/>
            <p:nvPr userDrawn="1"/>
          </p:nvSpPr>
          <p:spPr>
            <a:xfrm rot="354265">
              <a:off x="-2207941" y="334536"/>
              <a:ext cx="18689444" cy="9077094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6" name="椭圆 1"/>
            <p:cNvSpPr/>
            <p:nvPr userDrawn="1"/>
          </p:nvSpPr>
          <p:spPr>
            <a:xfrm>
              <a:off x="-1709853" y="334536"/>
              <a:ext cx="18689444" cy="9077094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8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6607140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r">
              <a:buNone/>
              <a:defRPr sz="2400" b="1">
                <a:solidFill>
                  <a:schemeClr val="accent4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 smtClean="0"/>
              <a:t>CLICK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ADD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TITLE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椭圆 1"/>
          <p:cNvSpPr/>
          <p:nvPr userDrawn="1"/>
        </p:nvSpPr>
        <p:spPr>
          <a:xfrm rot="19800000">
            <a:off x="5067768" y="-247745"/>
            <a:ext cx="9526783" cy="8781257"/>
          </a:xfrm>
          <a:custGeom>
            <a:avLst/>
            <a:gdLst>
              <a:gd name="connsiteX0" fmla="*/ 0 w 5312228"/>
              <a:gd name="connsiteY0" fmla="*/ 2656114 h 5312228"/>
              <a:gd name="connsiteX1" fmla="*/ 2656114 w 5312228"/>
              <a:gd name="connsiteY1" fmla="*/ 0 h 5312228"/>
              <a:gd name="connsiteX2" fmla="*/ 5312228 w 5312228"/>
              <a:gd name="connsiteY2" fmla="*/ 2656114 h 5312228"/>
              <a:gd name="connsiteX3" fmla="*/ 2656114 w 5312228"/>
              <a:gd name="connsiteY3" fmla="*/ 5312228 h 5312228"/>
              <a:gd name="connsiteX4" fmla="*/ 0 w 5312228"/>
              <a:gd name="connsiteY4" fmla="*/ 2656114 h 5312228"/>
              <a:gd name="connsiteX0-1" fmla="*/ 108839 w 5421067"/>
              <a:gd name="connsiteY0-2" fmla="*/ 2712298 h 5368412"/>
              <a:gd name="connsiteX1-3" fmla="*/ 732953 w 5421067"/>
              <a:gd name="connsiteY1-4" fmla="*/ 1043155 h 5368412"/>
              <a:gd name="connsiteX2-5" fmla="*/ 2764953 w 5421067"/>
              <a:gd name="connsiteY2-6" fmla="*/ 56184 h 5368412"/>
              <a:gd name="connsiteX3-7" fmla="*/ 5421067 w 5421067"/>
              <a:gd name="connsiteY3-8" fmla="*/ 2712298 h 5368412"/>
              <a:gd name="connsiteX4-9" fmla="*/ 2764953 w 5421067"/>
              <a:gd name="connsiteY4-10" fmla="*/ 5368412 h 5368412"/>
              <a:gd name="connsiteX5" fmla="*/ 108839 w 5421067"/>
              <a:gd name="connsiteY5" fmla="*/ 2712298 h 5368412"/>
              <a:gd name="connsiteX0-11" fmla="*/ 108839 w 5480256"/>
              <a:gd name="connsiteY0-12" fmla="*/ 2656720 h 5312834"/>
              <a:gd name="connsiteX1-13" fmla="*/ 732953 w 5480256"/>
              <a:gd name="connsiteY1-14" fmla="*/ 987577 h 5312834"/>
              <a:gd name="connsiteX2-15" fmla="*/ 2764953 w 5480256"/>
              <a:gd name="connsiteY2-16" fmla="*/ 606 h 5312834"/>
              <a:gd name="connsiteX3-17" fmla="*/ 4303469 w 5480256"/>
              <a:gd name="connsiteY3-18" fmla="*/ 871463 h 5312834"/>
              <a:gd name="connsiteX4-19" fmla="*/ 5421067 w 5480256"/>
              <a:gd name="connsiteY4-20" fmla="*/ 2656720 h 5312834"/>
              <a:gd name="connsiteX5-21" fmla="*/ 2764953 w 5480256"/>
              <a:gd name="connsiteY5-22" fmla="*/ 5312834 h 5312834"/>
              <a:gd name="connsiteX6" fmla="*/ 108839 w 5480256"/>
              <a:gd name="connsiteY6" fmla="*/ 2656720 h 5312834"/>
              <a:gd name="connsiteX0-23" fmla="*/ 108839 w 5544800"/>
              <a:gd name="connsiteY0-24" fmla="*/ 2666351 h 5322465"/>
              <a:gd name="connsiteX1-25" fmla="*/ 732953 w 5544800"/>
              <a:gd name="connsiteY1-26" fmla="*/ 997208 h 5322465"/>
              <a:gd name="connsiteX2-27" fmla="*/ 2764953 w 5544800"/>
              <a:gd name="connsiteY2-28" fmla="*/ 10237 h 5322465"/>
              <a:gd name="connsiteX3-29" fmla="*/ 4971126 w 5544800"/>
              <a:gd name="connsiteY3-30" fmla="*/ 619837 h 5322465"/>
              <a:gd name="connsiteX4-31" fmla="*/ 5421067 w 5544800"/>
              <a:gd name="connsiteY4-32" fmla="*/ 2666351 h 5322465"/>
              <a:gd name="connsiteX5-33" fmla="*/ 2764953 w 5544800"/>
              <a:gd name="connsiteY5-34" fmla="*/ 5322465 h 5322465"/>
              <a:gd name="connsiteX6-35" fmla="*/ 108839 w 5544800"/>
              <a:gd name="connsiteY6-36" fmla="*/ 2666351 h 5322465"/>
              <a:gd name="connsiteX0-37" fmla="*/ 108839 w 5237336"/>
              <a:gd name="connsiteY0-38" fmla="*/ 2666351 h 5322940"/>
              <a:gd name="connsiteX1-39" fmla="*/ 732953 w 5237336"/>
              <a:gd name="connsiteY1-40" fmla="*/ 997208 h 5322940"/>
              <a:gd name="connsiteX2-41" fmla="*/ 2764953 w 5237336"/>
              <a:gd name="connsiteY2-42" fmla="*/ 10237 h 5322940"/>
              <a:gd name="connsiteX3-43" fmla="*/ 4971126 w 5237336"/>
              <a:gd name="connsiteY3-44" fmla="*/ 619837 h 5322940"/>
              <a:gd name="connsiteX4-45" fmla="*/ 4927582 w 5237336"/>
              <a:gd name="connsiteY4-46" fmla="*/ 2869551 h 5322940"/>
              <a:gd name="connsiteX5-47" fmla="*/ 2764953 w 5237336"/>
              <a:gd name="connsiteY5-48" fmla="*/ 5322465 h 5322940"/>
              <a:gd name="connsiteX6-49" fmla="*/ 108839 w 5237336"/>
              <a:gd name="connsiteY6-50" fmla="*/ 2666351 h 5322940"/>
              <a:gd name="connsiteX0-51" fmla="*/ 108839 w 5705147"/>
              <a:gd name="connsiteY0-52" fmla="*/ 2666351 h 5325044"/>
              <a:gd name="connsiteX1-53" fmla="*/ 732953 w 5705147"/>
              <a:gd name="connsiteY1-54" fmla="*/ 997208 h 5325044"/>
              <a:gd name="connsiteX2-55" fmla="*/ 2764953 w 5705147"/>
              <a:gd name="connsiteY2-56" fmla="*/ 10237 h 5325044"/>
              <a:gd name="connsiteX3-57" fmla="*/ 4971126 w 5705147"/>
              <a:gd name="connsiteY3-58" fmla="*/ 619837 h 5325044"/>
              <a:gd name="connsiteX4-59" fmla="*/ 5609754 w 5705147"/>
              <a:gd name="connsiteY4-60" fmla="*/ 3116294 h 5325044"/>
              <a:gd name="connsiteX5-61" fmla="*/ 2764953 w 5705147"/>
              <a:gd name="connsiteY5-62" fmla="*/ 5322465 h 5325044"/>
              <a:gd name="connsiteX6-63" fmla="*/ 108839 w 5705147"/>
              <a:gd name="connsiteY6-64" fmla="*/ 2666351 h 5325044"/>
              <a:gd name="connsiteX0-65" fmla="*/ 49424 w 5645732"/>
              <a:gd name="connsiteY0-66" fmla="*/ 2666351 h 5343874"/>
              <a:gd name="connsiteX1-67" fmla="*/ 673538 w 5645732"/>
              <a:gd name="connsiteY1-68" fmla="*/ 997208 h 5343874"/>
              <a:gd name="connsiteX2-69" fmla="*/ 2705538 w 5645732"/>
              <a:gd name="connsiteY2-70" fmla="*/ 10237 h 5343874"/>
              <a:gd name="connsiteX3-71" fmla="*/ 4911711 w 5645732"/>
              <a:gd name="connsiteY3-72" fmla="*/ 619837 h 5343874"/>
              <a:gd name="connsiteX4-73" fmla="*/ 5550339 w 5645732"/>
              <a:gd name="connsiteY4-74" fmla="*/ 3116294 h 5343874"/>
              <a:gd name="connsiteX5-75" fmla="*/ 2705538 w 5645732"/>
              <a:gd name="connsiteY5-76" fmla="*/ 5322465 h 5343874"/>
              <a:gd name="connsiteX6-77" fmla="*/ 339710 w 5645732"/>
              <a:gd name="connsiteY6-78" fmla="*/ 4146808 h 5343874"/>
              <a:gd name="connsiteX7" fmla="*/ 49424 w 5645732"/>
              <a:gd name="connsiteY7" fmla="*/ 2666351 h 5343874"/>
              <a:gd name="connsiteX0-79" fmla="*/ 180841 w 5777149"/>
              <a:gd name="connsiteY0-80" fmla="*/ 2666351 h 5335133"/>
              <a:gd name="connsiteX1-81" fmla="*/ 804955 w 5777149"/>
              <a:gd name="connsiteY1-82" fmla="*/ 997208 h 5335133"/>
              <a:gd name="connsiteX2-83" fmla="*/ 2836955 w 5777149"/>
              <a:gd name="connsiteY2-84" fmla="*/ 10237 h 5335133"/>
              <a:gd name="connsiteX3-85" fmla="*/ 5043128 w 5777149"/>
              <a:gd name="connsiteY3-86" fmla="*/ 619837 h 5335133"/>
              <a:gd name="connsiteX4-87" fmla="*/ 5681756 w 5777149"/>
              <a:gd name="connsiteY4-88" fmla="*/ 3116294 h 5335133"/>
              <a:gd name="connsiteX5-89" fmla="*/ 2836955 w 5777149"/>
              <a:gd name="connsiteY5-90" fmla="*/ 5322465 h 5335133"/>
              <a:gd name="connsiteX6-91" fmla="*/ 238898 w 5777149"/>
              <a:gd name="connsiteY6-92" fmla="*/ 3958122 h 5335133"/>
              <a:gd name="connsiteX7-93" fmla="*/ 180841 w 5777149"/>
              <a:gd name="connsiteY7-94" fmla="*/ 2666351 h 5335133"/>
              <a:gd name="connsiteX0-95" fmla="*/ 162747 w 5788084"/>
              <a:gd name="connsiteY0-96" fmla="*/ 2274466 h 5335133"/>
              <a:gd name="connsiteX1-97" fmla="*/ 815890 w 5788084"/>
              <a:gd name="connsiteY1-98" fmla="*/ 997208 h 5335133"/>
              <a:gd name="connsiteX2-99" fmla="*/ 2847890 w 5788084"/>
              <a:gd name="connsiteY2-100" fmla="*/ 10237 h 5335133"/>
              <a:gd name="connsiteX3-101" fmla="*/ 5054063 w 5788084"/>
              <a:gd name="connsiteY3-102" fmla="*/ 619837 h 5335133"/>
              <a:gd name="connsiteX4-103" fmla="*/ 5692691 w 5788084"/>
              <a:gd name="connsiteY4-104" fmla="*/ 3116294 h 5335133"/>
              <a:gd name="connsiteX5-105" fmla="*/ 2847890 w 5788084"/>
              <a:gd name="connsiteY5-106" fmla="*/ 5322465 h 5335133"/>
              <a:gd name="connsiteX6-107" fmla="*/ 249833 w 5788084"/>
              <a:gd name="connsiteY6-108" fmla="*/ 3958122 h 5335133"/>
              <a:gd name="connsiteX7-109" fmla="*/ 162747 w 5788084"/>
              <a:gd name="connsiteY7-110" fmla="*/ 2274466 h 53351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-35" y="connsiteY6-36"/>
              </a:cxn>
              <a:cxn ang="0">
                <a:pos x="connsiteX7-93" y="connsiteY7-94"/>
              </a:cxn>
            </a:cxnLst>
            <a:rect l="l" t="t" r="r" b="b"/>
            <a:pathLst>
              <a:path w="5788084" h="5335133">
                <a:moveTo>
                  <a:pt x="162747" y="2274466"/>
                </a:moveTo>
                <a:cubicBezTo>
                  <a:pt x="257090" y="1780980"/>
                  <a:pt x="373204" y="1439894"/>
                  <a:pt x="815890" y="997208"/>
                </a:cubicBezTo>
                <a:cubicBezTo>
                  <a:pt x="1258576" y="554522"/>
                  <a:pt x="2141528" y="73132"/>
                  <a:pt x="2847890" y="10237"/>
                </a:cubicBezTo>
                <a:cubicBezTo>
                  <a:pt x="3554252" y="-52658"/>
                  <a:pt x="4611377" y="177151"/>
                  <a:pt x="5054063" y="619837"/>
                </a:cubicBezTo>
                <a:cubicBezTo>
                  <a:pt x="5496749" y="1062523"/>
                  <a:pt x="6002329" y="2414770"/>
                  <a:pt x="5692691" y="3116294"/>
                </a:cubicBezTo>
                <a:cubicBezTo>
                  <a:pt x="5383053" y="3817818"/>
                  <a:pt x="3755033" y="5182160"/>
                  <a:pt x="2847890" y="5322465"/>
                </a:cubicBezTo>
                <a:cubicBezTo>
                  <a:pt x="1940747" y="5462770"/>
                  <a:pt x="692519" y="4400808"/>
                  <a:pt x="249833" y="3958122"/>
                </a:cubicBezTo>
                <a:cubicBezTo>
                  <a:pt x="-192853" y="3515436"/>
                  <a:pt x="68404" y="2767952"/>
                  <a:pt x="162747" y="2274466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kumimoji="1" lang="zh-CN" altLang="en-US"/>
          </a:p>
        </p:txBody>
      </p:sp>
      <p:sp>
        <p:nvSpPr>
          <p:cNvPr id="5" name="椭圆 1"/>
          <p:cNvSpPr/>
          <p:nvPr userDrawn="1"/>
        </p:nvSpPr>
        <p:spPr>
          <a:xfrm rot="17526771">
            <a:off x="5527534" y="-479972"/>
            <a:ext cx="9526783" cy="8781257"/>
          </a:xfrm>
          <a:custGeom>
            <a:avLst/>
            <a:gdLst>
              <a:gd name="connsiteX0" fmla="*/ 0 w 5312228"/>
              <a:gd name="connsiteY0" fmla="*/ 2656114 h 5312228"/>
              <a:gd name="connsiteX1" fmla="*/ 2656114 w 5312228"/>
              <a:gd name="connsiteY1" fmla="*/ 0 h 5312228"/>
              <a:gd name="connsiteX2" fmla="*/ 5312228 w 5312228"/>
              <a:gd name="connsiteY2" fmla="*/ 2656114 h 5312228"/>
              <a:gd name="connsiteX3" fmla="*/ 2656114 w 5312228"/>
              <a:gd name="connsiteY3" fmla="*/ 5312228 h 5312228"/>
              <a:gd name="connsiteX4" fmla="*/ 0 w 5312228"/>
              <a:gd name="connsiteY4" fmla="*/ 2656114 h 5312228"/>
              <a:gd name="connsiteX0-1" fmla="*/ 108839 w 5421067"/>
              <a:gd name="connsiteY0-2" fmla="*/ 2712298 h 5368412"/>
              <a:gd name="connsiteX1-3" fmla="*/ 732953 w 5421067"/>
              <a:gd name="connsiteY1-4" fmla="*/ 1043155 h 5368412"/>
              <a:gd name="connsiteX2-5" fmla="*/ 2764953 w 5421067"/>
              <a:gd name="connsiteY2-6" fmla="*/ 56184 h 5368412"/>
              <a:gd name="connsiteX3-7" fmla="*/ 5421067 w 5421067"/>
              <a:gd name="connsiteY3-8" fmla="*/ 2712298 h 5368412"/>
              <a:gd name="connsiteX4-9" fmla="*/ 2764953 w 5421067"/>
              <a:gd name="connsiteY4-10" fmla="*/ 5368412 h 5368412"/>
              <a:gd name="connsiteX5" fmla="*/ 108839 w 5421067"/>
              <a:gd name="connsiteY5" fmla="*/ 2712298 h 5368412"/>
              <a:gd name="connsiteX0-11" fmla="*/ 108839 w 5480256"/>
              <a:gd name="connsiteY0-12" fmla="*/ 2656720 h 5312834"/>
              <a:gd name="connsiteX1-13" fmla="*/ 732953 w 5480256"/>
              <a:gd name="connsiteY1-14" fmla="*/ 987577 h 5312834"/>
              <a:gd name="connsiteX2-15" fmla="*/ 2764953 w 5480256"/>
              <a:gd name="connsiteY2-16" fmla="*/ 606 h 5312834"/>
              <a:gd name="connsiteX3-17" fmla="*/ 4303469 w 5480256"/>
              <a:gd name="connsiteY3-18" fmla="*/ 871463 h 5312834"/>
              <a:gd name="connsiteX4-19" fmla="*/ 5421067 w 5480256"/>
              <a:gd name="connsiteY4-20" fmla="*/ 2656720 h 5312834"/>
              <a:gd name="connsiteX5-21" fmla="*/ 2764953 w 5480256"/>
              <a:gd name="connsiteY5-22" fmla="*/ 5312834 h 5312834"/>
              <a:gd name="connsiteX6" fmla="*/ 108839 w 5480256"/>
              <a:gd name="connsiteY6" fmla="*/ 2656720 h 5312834"/>
              <a:gd name="connsiteX0-23" fmla="*/ 108839 w 5544800"/>
              <a:gd name="connsiteY0-24" fmla="*/ 2666351 h 5322465"/>
              <a:gd name="connsiteX1-25" fmla="*/ 732953 w 5544800"/>
              <a:gd name="connsiteY1-26" fmla="*/ 997208 h 5322465"/>
              <a:gd name="connsiteX2-27" fmla="*/ 2764953 w 5544800"/>
              <a:gd name="connsiteY2-28" fmla="*/ 10237 h 5322465"/>
              <a:gd name="connsiteX3-29" fmla="*/ 4971126 w 5544800"/>
              <a:gd name="connsiteY3-30" fmla="*/ 619837 h 5322465"/>
              <a:gd name="connsiteX4-31" fmla="*/ 5421067 w 5544800"/>
              <a:gd name="connsiteY4-32" fmla="*/ 2666351 h 5322465"/>
              <a:gd name="connsiteX5-33" fmla="*/ 2764953 w 5544800"/>
              <a:gd name="connsiteY5-34" fmla="*/ 5322465 h 5322465"/>
              <a:gd name="connsiteX6-35" fmla="*/ 108839 w 5544800"/>
              <a:gd name="connsiteY6-36" fmla="*/ 2666351 h 5322465"/>
              <a:gd name="connsiteX0-37" fmla="*/ 108839 w 5237336"/>
              <a:gd name="connsiteY0-38" fmla="*/ 2666351 h 5322940"/>
              <a:gd name="connsiteX1-39" fmla="*/ 732953 w 5237336"/>
              <a:gd name="connsiteY1-40" fmla="*/ 997208 h 5322940"/>
              <a:gd name="connsiteX2-41" fmla="*/ 2764953 w 5237336"/>
              <a:gd name="connsiteY2-42" fmla="*/ 10237 h 5322940"/>
              <a:gd name="connsiteX3-43" fmla="*/ 4971126 w 5237336"/>
              <a:gd name="connsiteY3-44" fmla="*/ 619837 h 5322940"/>
              <a:gd name="connsiteX4-45" fmla="*/ 4927582 w 5237336"/>
              <a:gd name="connsiteY4-46" fmla="*/ 2869551 h 5322940"/>
              <a:gd name="connsiteX5-47" fmla="*/ 2764953 w 5237336"/>
              <a:gd name="connsiteY5-48" fmla="*/ 5322465 h 5322940"/>
              <a:gd name="connsiteX6-49" fmla="*/ 108839 w 5237336"/>
              <a:gd name="connsiteY6-50" fmla="*/ 2666351 h 5322940"/>
              <a:gd name="connsiteX0-51" fmla="*/ 108839 w 5705147"/>
              <a:gd name="connsiteY0-52" fmla="*/ 2666351 h 5325044"/>
              <a:gd name="connsiteX1-53" fmla="*/ 732953 w 5705147"/>
              <a:gd name="connsiteY1-54" fmla="*/ 997208 h 5325044"/>
              <a:gd name="connsiteX2-55" fmla="*/ 2764953 w 5705147"/>
              <a:gd name="connsiteY2-56" fmla="*/ 10237 h 5325044"/>
              <a:gd name="connsiteX3-57" fmla="*/ 4971126 w 5705147"/>
              <a:gd name="connsiteY3-58" fmla="*/ 619837 h 5325044"/>
              <a:gd name="connsiteX4-59" fmla="*/ 5609754 w 5705147"/>
              <a:gd name="connsiteY4-60" fmla="*/ 3116294 h 5325044"/>
              <a:gd name="connsiteX5-61" fmla="*/ 2764953 w 5705147"/>
              <a:gd name="connsiteY5-62" fmla="*/ 5322465 h 5325044"/>
              <a:gd name="connsiteX6-63" fmla="*/ 108839 w 5705147"/>
              <a:gd name="connsiteY6-64" fmla="*/ 2666351 h 5325044"/>
              <a:gd name="connsiteX0-65" fmla="*/ 49424 w 5645732"/>
              <a:gd name="connsiteY0-66" fmla="*/ 2666351 h 5343874"/>
              <a:gd name="connsiteX1-67" fmla="*/ 673538 w 5645732"/>
              <a:gd name="connsiteY1-68" fmla="*/ 997208 h 5343874"/>
              <a:gd name="connsiteX2-69" fmla="*/ 2705538 w 5645732"/>
              <a:gd name="connsiteY2-70" fmla="*/ 10237 h 5343874"/>
              <a:gd name="connsiteX3-71" fmla="*/ 4911711 w 5645732"/>
              <a:gd name="connsiteY3-72" fmla="*/ 619837 h 5343874"/>
              <a:gd name="connsiteX4-73" fmla="*/ 5550339 w 5645732"/>
              <a:gd name="connsiteY4-74" fmla="*/ 3116294 h 5343874"/>
              <a:gd name="connsiteX5-75" fmla="*/ 2705538 w 5645732"/>
              <a:gd name="connsiteY5-76" fmla="*/ 5322465 h 5343874"/>
              <a:gd name="connsiteX6-77" fmla="*/ 339710 w 5645732"/>
              <a:gd name="connsiteY6-78" fmla="*/ 4146808 h 5343874"/>
              <a:gd name="connsiteX7" fmla="*/ 49424 w 5645732"/>
              <a:gd name="connsiteY7" fmla="*/ 2666351 h 5343874"/>
              <a:gd name="connsiteX0-79" fmla="*/ 180841 w 5777149"/>
              <a:gd name="connsiteY0-80" fmla="*/ 2666351 h 5335133"/>
              <a:gd name="connsiteX1-81" fmla="*/ 804955 w 5777149"/>
              <a:gd name="connsiteY1-82" fmla="*/ 997208 h 5335133"/>
              <a:gd name="connsiteX2-83" fmla="*/ 2836955 w 5777149"/>
              <a:gd name="connsiteY2-84" fmla="*/ 10237 h 5335133"/>
              <a:gd name="connsiteX3-85" fmla="*/ 5043128 w 5777149"/>
              <a:gd name="connsiteY3-86" fmla="*/ 619837 h 5335133"/>
              <a:gd name="connsiteX4-87" fmla="*/ 5681756 w 5777149"/>
              <a:gd name="connsiteY4-88" fmla="*/ 3116294 h 5335133"/>
              <a:gd name="connsiteX5-89" fmla="*/ 2836955 w 5777149"/>
              <a:gd name="connsiteY5-90" fmla="*/ 5322465 h 5335133"/>
              <a:gd name="connsiteX6-91" fmla="*/ 238898 w 5777149"/>
              <a:gd name="connsiteY6-92" fmla="*/ 3958122 h 5335133"/>
              <a:gd name="connsiteX7-93" fmla="*/ 180841 w 5777149"/>
              <a:gd name="connsiteY7-94" fmla="*/ 2666351 h 5335133"/>
              <a:gd name="connsiteX0-95" fmla="*/ 162747 w 5788084"/>
              <a:gd name="connsiteY0-96" fmla="*/ 2274466 h 5335133"/>
              <a:gd name="connsiteX1-97" fmla="*/ 815890 w 5788084"/>
              <a:gd name="connsiteY1-98" fmla="*/ 997208 h 5335133"/>
              <a:gd name="connsiteX2-99" fmla="*/ 2847890 w 5788084"/>
              <a:gd name="connsiteY2-100" fmla="*/ 10237 h 5335133"/>
              <a:gd name="connsiteX3-101" fmla="*/ 5054063 w 5788084"/>
              <a:gd name="connsiteY3-102" fmla="*/ 619837 h 5335133"/>
              <a:gd name="connsiteX4-103" fmla="*/ 5692691 w 5788084"/>
              <a:gd name="connsiteY4-104" fmla="*/ 3116294 h 5335133"/>
              <a:gd name="connsiteX5-105" fmla="*/ 2847890 w 5788084"/>
              <a:gd name="connsiteY5-106" fmla="*/ 5322465 h 5335133"/>
              <a:gd name="connsiteX6-107" fmla="*/ 249833 w 5788084"/>
              <a:gd name="connsiteY6-108" fmla="*/ 3958122 h 5335133"/>
              <a:gd name="connsiteX7-109" fmla="*/ 162747 w 5788084"/>
              <a:gd name="connsiteY7-110" fmla="*/ 2274466 h 53351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-35" y="connsiteY6-36"/>
              </a:cxn>
              <a:cxn ang="0">
                <a:pos x="connsiteX7-93" y="connsiteY7-94"/>
              </a:cxn>
            </a:cxnLst>
            <a:rect l="l" t="t" r="r" b="b"/>
            <a:pathLst>
              <a:path w="5788084" h="5335133">
                <a:moveTo>
                  <a:pt x="162747" y="2274466"/>
                </a:moveTo>
                <a:cubicBezTo>
                  <a:pt x="257090" y="1780980"/>
                  <a:pt x="373204" y="1439894"/>
                  <a:pt x="815890" y="997208"/>
                </a:cubicBezTo>
                <a:cubicBezTo>
                  <a:pt x="1258576" y="554522"/>
                  <a:pt x="2141528" y="73132"/>
                  <a:pt x="2847890" y="10237"/>
                </a:cubicBezTo>
                <a:cubicBezTo>
                  <a:pt x="3554252" y="-52658"/>
                  <a:pt x="4611377" y="177151"/>
                  <a:pt x="5054063" y="619837"/>
                </a:cubicBezTo>
                <a:cubicBezTo>
                  <a:pt x="5496749" y="1062523"/>
                  <a:pt x="6002329" y="2414770"/>
                  <a:pt x="5692691" y="3116294"/>
                </a:cubicBezTo>
                <a:cubicBezTo>
                  <a:pt x="5383053" y="3817818"/>
                  <a:pt x="3755033" y="5182160"/>
                  <a:pt x="2847890" y="5322465"/>
                </a:cubicBezTo>
                <a:cubicBezTo>
                  <a:pt x="1940747" y="5462770"/>
                  <a:pt x="692519" y="4400808"/>
                  <a:pt x="249833" y="3958122"/>
                </a:cubicBezTo>
                <a:cubicBezTo>
                  <a:pt x="-192853" y="3515436"/>
                  <a:pt x="68404" y="2767952"/>
                  <a:pt x="162747" y="2274466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kumimoji="1" lang="zh-CN" altLang="en-US"/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 smtClean="0"/>
              <a:t>CLICK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ADD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TITLE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11"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 smtClean="0"/>
              <a:t>CLICK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ADD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TITLE</a:t>
            </a:r>
            <a:endParaRPr kumimoji="1" lang="zh-CN" altLang="en-US" dirty="0"/>
          </a:p>
        </p:txBody>
      </p:sp>
      <p:sp>
        <p:nvSpPr>
          <p:cNvPr id="3" name="矩形 2"/>
          <p:cNvSpPr/>
          <p:nvPr userDrawn="1"/>
        </p:nvSpPr>
        <p:spPr>
          <a:xfrm>
            <a:off x="0" y="1182028"/>
            <a:ext cx="12192000" cy="56759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8963"/>
            <a:ext cx="12207983" cy="68490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8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1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986"/>
            <a:ext cx="2844800" cy="363856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986"/>
            <a:ext cx="3860800" cy="363856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986"/>
            <a:ext cx="2844800" cy="363856"/>
          </a:xfrm>
        </p:spPr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微软雅黑" panose="020B0503020204020204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注页">
    <p:bg>
      <p:bgPr>
        <a:solidFill>
          <a:srgbClr val="E73A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440603" y="759873"/>
            <a:ext cx="662361" cy="379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6089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标注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</p:txBody>
      </p:sp>
      <p:sp>
        <p:nvSpPr>
          <p:cNvPr id="11" name="矩形 10"/>
          <p:cNvSpPr/>
          <p:nvPr userDrawn="1"/>
        </p:nvSpPr>
        <p:spPr>
          <a:xfrm>
            <a:off x="2572589" y="759873"/>
            <a:ext cx="1402001" cy="34532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字体使用 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行距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背景图片出处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声明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</p:txBody>
      </p:sp>
      <p:sp>
        <p:nvSpPr>
          <p:cNvPr id="12" name="矩形 11"/>
          <p:cNvSpPr/>
          <p:nvPr userDrawn="1"/>
        </p:nvSpPr>
        <p:spPr>
          <a:xfrm>
            <a:off x="4153010" y="759873"/>
            <a:ext cx="7074345" cy="42398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英文 </a:t>
            </a:r>
            <a:r>
              <a:rPr kumimoji="0" lang="is-I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cs typeface="Segoe UI Light" panose="020B0502040204020203"/>
              </a:rPr>
              <a:t>Microsoft YaHei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中文 微软雅黑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正文 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1.3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cn.bing.com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89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algn="l" defTabSz="608965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本网站所提供的任何信息内容（包括但不限于 </a:t>
            </a:r>
            <a:r>
              <a:rPr kumimoji="0" lang="en-US" altLang="zh-CN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charset="0"/>
                <a:ea typeface="Segoe UI Light" panose="020B0502040204020203" charset="0"/>
                <a:cs typeface="Segoe UI Light" panose="020B0502040204020203" charset="0"/>
              </a:rPr>
              <a:t>PPT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charset="0"/>
                <a:ea typeface="Segoe UI Light" panose="020B0502040204020203" charset="0"/>
                <a:cs typeface="Segoe UI Light" panose="020B0502040204020203" charset="0"/>
              </a:rPr>
              <a:t> 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模板、</a:t>
            </a:r>
            <a:r>
              <a:rPr kumimoji="0" lang="en-US" altLang="zh-CN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charset="0"/>
                <a:ea typeface="Segoe UI Light" panose="020B0502040204020203" charset="0"/>
                <a:cs typeface="Segoe UI Light" panose="020B0502040204020203" charset="0"/>
              </a:rPr>
              <a:t>Word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charset="0"/>
                <a:ea typeface="Segoe UI Light" panose="020B0502040204020203" charset="0"/>
                <a:cs typeface="Segoe UI Light" panose="020B0502040204020203" charset="0"/>
              </a:rPr>
              <a:t> 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文档、</a:t>
            </a:r>
            <a:r>
              <a:rPr kumimoji="0" lang="en-US" altLang="zh-CN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charset="0"/>
                <a:ea typeface="Segoe UI Light" panose="020B0502040204020203" charset="0"/>
                <a:cs typeface="Segoe UI Light" panose="020B0502040204020203" charset="0"/>
              </a:rPr>
              <a:t>Excel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charset="0"/>
                <a:ea typeface="Segoe UI Light" panose="020B0502040204020203" charset="0"/>
                <a:cs typeface="Segoe UI Light" panose="020B0502040204020203" charset="0"/>
              </a:rPr>
              <a:t> 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图表、图片素材等）均受</a:t>
            </a:r>
            <a:r>
              <a:rPr kumimoji="0" lang="en-US" altLang="zh-CN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《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中华人民共和国著作权法</a:t>
            </a:r>
            <a:r>
              <a:rPr kumimoji="0" lang="en-US" altLang="zh-CN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》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、</a:t>
            </a:r>
            <a:r>
              <a:rPr kumimoji="0" lang="en-US" altLang="zh-CN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《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信息网络传播权保护条例</a:t>
            </a:r>
            <a:r>
              <a:rPr kumimoji="0" lang="en-US" altLang="zh-CN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》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及其他适用的法律法规的保护，未经权利人书面明确授权，信息内容的任何部分</a:t>
            </a:r>
            <a:r>
              <a:rPr kumimoji="0" lang="en-US" altLang="zh-CN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(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包括图片或图表</a:t>
            </a:r>
            <a:r>
              <a:rPr kumimoji="0" lang="en-US" altLang="zh-CN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)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不得被全部或部分的复制、传播、销售，否则将承担法律责任。</a:t>
            </a:r>
            <a:endParaRPr kumimoji="0" lang="zh-CN" altLang="en-US" sz="1335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3" name="矩形 12"/>
          <p:cNvSpPr/>
          <p:nvPr userDrawn="1"/>
        </p:nvSpPr>
        <p:spPr>
          <a:xfrm>
            <a:off x="440603" y="182445"/>
            <a:ext cx="77777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6089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OfficePLUS</a:t>
            </a:r>
            <a:endParaRPr kumimoji="0" lang="zh-CN" altLang="en-US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背景图片素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440603" y="759873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8965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背景图片素材</a:t>
            </a:r>
            <a:endParaRPr lang="zh-CN" altLang="en-US" sz="1800" dirty="0">
              <a:solidFill>
                <a:schemeClr val="tx1">
                  <a:lumMod val="75000"/>
                  <a:lumOff val="25000"/>
                </a:schemeClr>
              </a:solidFill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</p:txBody>
      </p:sp>
      <p:sp>
        <p:nvSpPr>
          <p:cNvPr id="5" name="矩形 4"/>
          <p:cNvSpPr/>
          <p:nvPr userDrawn="1"/>
        </p:nvSpPr>
        <p:spPr>
          <a:xfrm>
            <a:off x="440603" y="182445"/>
            <a:ext cx="77777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8965"/>
            <a:r>
              <a:rPr kumimoji="1"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OfficePLUS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fficePL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447955" y="4458724"/>
            <a:ext cx="3296095" cy="2974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6089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1335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</a:rPr>
              <a:t>点击</a:t>
            </a:r>
            <a:r>
              <a:rPr kumimoji="1" lang="en-US" altLang="zh-CN" sz="1335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 panose="020B0502040204020203" charset="0"/>
                <a:ea typeface="Segoe UI Light" panose="020B0502040204020203" charset="0"/>
                <a:cs typeface="Segoe UI Light" panose="020B0502040204020203" charset="0"/>
              </a:rPr>
              <a:t>Logo</a:t>
            </a:r>
            <a:r>
              <a:rPr kumimoji="1" lang="zh-CN" altLang="en-US" sz="1335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</a:rPr>
              <a:t>获取更多优质模板（放映模式）</a:t>
            </a:r>
            <a:endParaRPr kumimoji="1" lang="zh-CN" altLang="en-US" sz="1335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</a:endParaRPr>
          </a:p>
        </p:txBody>
      </p:sp>
      <p:pic>
        <p:nvPicPr>
          <p:cNvPr id="4" name="图片 3">
            <a:hlinkClick r:id="rId2"/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227832"/>
            <a:ext cx="3048000" cy="40233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4" Type="http://schemas.openxmlformats.org/officeDocument/2006/relationships/theme" Target="../theme/theme1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4" Type="http://schemas.openxmlformats.org/officeDocument/2006/relationships/theme" Target="../theme/theme2.xml"/><Relationship Id="rId3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23.xml"/><Relationship Id="rId5" Type="http://schemas.openxmlformats.org/officeDocument/2006/relationships/tags" Target="../tags/tag2.xml"/><Relationship Id="rId4" Type="http://schemas.openxmlformats.org/officeDocument/2006/relationships/image" Target="../media/image6.png"/><Relationship Id="rId3" Type="http://schemas.openxmlformats.org/officeDocument/2006/relationships/tags" Target="../tags/tag1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3.xml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6.xml"/><Relationship Id="rId1" Type="http://schemas.openxmlformats.org/officeDocument/2006/relationships/image" Target="../media/image15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8"/>
          <p:cNvCxnSpPr/>
          <p:nvPr/>
        </p:nvCxnSpPr>
        <p:spPr>
          <a:xfrm>
            <a:off x="9485407" y="2615118"/>
            <a:ext cx="0" cy="1438279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0" y="-26670"/>
            <a:ext cx="12192000" cy="1664694"/>
          </a:xfrm>
          <a:prstGeom prst="rect">
            <a:avLst/>
          </a:prstGeom>
          <a:solidFill>
            <a:srgbClr val="0081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216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5050514"/>
            <a:ext cx="12192000" cy="1834157"/>
          </a:xfrm>
          <a:prstGeom prst="rect">
            <a:avLst/>
          </a:prstGeom>
          <a:solidFill>
            <a:srgbClr val="0081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160" b="0" i="0" u="none" strike="noStrike" kern="1200" cap="none" spc="0" normalizeH="0" baseline="0" noProof="1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</a:t>
            </a:r>
            <a:endParaRPr kumimoji="0" lang="zh-CN" altLang="en-US" sz="2160" b="0" i="0" u="none" strike="noStrike" kern="1200" cap="none" spc="0" normalizeH="0" baseline="0" noProof="1" smtClean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0" y="1638024"/>
            <a:ext cx="12192000" cy="215266"/>
          </a:xfrm>
          <a:prstGeom prst="rect">
            <a:avLst/>
          </a:prstGeom>
          <a:solidFill>
            <a:srgbClr val="CFCFD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16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0" y="4830542"/>
            <a:ext cx="12192000" cy="215266"/>
          </a:xfrm>
          <a:prstGeom prst="rect">
            <a:avLst/>
          </a:prstGeom>
          <a:solidFill>
            <a:srgbClr val="CFCFD0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16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078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396" y="5268357"/>
            <a:ext cx="1973095" cy="147862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80" name="文本框 1"/>
          <p:cNvSpPr txBox="1"/>
          <p:nvPr/>
        </p:nvSpPr>
        <p:spPr>
          <a:xfrm>
            <a:off x="1082943" y="2066585"/>
            <a:ext cx="7001255" cy="2585323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indent="0" algn="ctr">
              <a:lnSpc>
                <a:spcPct val="150000"/>
              </a:lnSpc>
            </a:pPr>
            <a:r>
              <a:rPr lang="zh-CN" altLang="en-US" sz="5400" b="1" dirty="0" smtClean="0">
                <a:solidFill>
                  <a:srgbClr val="E87800"/>
                </a:solidFill>
                <a:latin typeface="雅痞-简" panose="020F0603040207020204" charset="-122"/>
                <a:ea typeface="雅痞-简" panose="020F0603040207020204" charset="-122"/>
              </a:rPr>
              <a:t>第 </a:t>
            </a:r>
            <a:r>
              <a:rPr lang="en-US" altLang="zh-CN" sz="5400" b="1" dirty="0" smtClean="0">
                <a:solidFill>
                  <a:srgbClr val="E87800"/>
                </a:solidFill>
                <a:latin typeface="雅痞-简" panose="020F0603040207020204" charset="-122"/>
                <a:ea typeface="雅痞-简" panose="020F0603040207020204" charset="-122"/>
              </a:rPr>
              <a:t>11 </a:t>
            </a:r>
            <a:r>
              <a:rPr lang="zh-CN" altLang="en-US" sz="5400" b="1" dirty="0" smtClean="0">
                <a:solidFill>
                  <a:srgbClr val="E87800"/>
                </a:solidFill>
                <a:latin typeface="雅痞-简" panose="020F0603040207020204" charset="-122"/>
                <a:ea typeface="雅痞-简" panose="020F0603040207020204" charset="-122"/>
              </a:rPr>
              <a:t>章</a:t>
            </a:r>
            <a:endParaRPr lang="en-US" altLang="zh-CN" sz="5400" b="1" dirty="0" smtClean="0">
              <a:solidFill>
                <a:srgbClr val="E87800"/>
              </a:solidFill>
              <a:latin typeface="雅痞-简" panose="020F0603040207020204" charset="-122"/>
              <a:ea typeface="雅痞-简" panose="020F0603040207020204" charset="-122"/>
            </a:endParaRPr>
          </a:p>
          <a:p>
            <a:pPr indent="0" algn="ctr">
              <a:lnSpc>
                <a:spcPct val="150000"/>
              </a:lnSpc>
            </a:pPr>
            <a:r>
              <a:rPr lang="en-US" altLang="zh-CN" sz="5400" b="1" dirty="0" err="1" smtClean="0">
                <a:solidFill>
                  <a:srgbClr val="E87800"/>
                </a:solidFill>
                <a:latin typeface="雅痞-简" panose="020F0603040207020204" charset="-122"/>
                <a:ea typeface="雅痞-简" panose="020F0603040207020204" charset="-122"/>
              </a:rPr>
              <a:t>Numpy</a:t>
            </a:r>
            <a:r>
              <a:rPr lang="en-US" altLang="zh-CN" sz="5400" b="1" dirty="0" smtClean="0">
                <a:solidFill>
                  <a:srgbClr val="E87800"/>
                </a:solidFill>
                <a:latin typeface="雅痞-简" panose="020F0603040207020204" charset="-122"/>
                <a:ea typeface="雅痞-简" panose="020F0603040207020204" charset="-122"/>
              </a:rPr>
              <a:t> </a:t>
            </a:r>
            <a:r>
              <a:rPr lang="zh-CN" altLang="en-US" sz="5400" b="1" dirty="0" smtClean="0">
                <a:solidFill>
                  <a:srgbClr val="E87800"/>
                </a:solidFill>
                <a:latin typeface="雅痞-简" panose="020F0603040207020204" charset="-122"/>
                <a:ea typeface="雅痞-简" panose="020F0603040207020204" charset="-122"/>
              </a:rPr>
              <a:t>入门与实践</a:t>
            </a:r>
            <a:endParaRPr lang="zh-CN" altLang="en-US" sz="5400" b="1" dirty="0">
              <a:solidFill>
                <a:srgbClr val="E87800"/>
              </a:solidFill>
              <a:latin typeface="雅痞-简" panose="020F0603040207020204" charset="-122"/>
              <a:ea typeface="雅痞-简" panose="020F060304020702020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8074" y="2321661"/>
            <a:ext cx="1806215" cy="1799347"/>
          </a:xfrm>
          <a:prstGeom prst="rect">
            <a:avLst/>
          </a:prstGeom>
        </p:spPr>
      </p:pic>
      <p:pic>
        <p:nvPicPr>
          <p:cNvPr id="2" name="图片 1" descr="logo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33045" y="201930"/>
            <a:ext cx="4686300" cy="1138555"/>
          </a:xfrm>
          <a:prstGeom prst="rect">
            <a:avLst/>
          </a:prstGeom>
        </p:spPr>
      </p:pic>
      <p:sp>
        <p:nvSpPr>
          <p:cNvPr id="4" name="文本框 1"/>
          <p:cNvSpPr txBox="1"/>
          <p:nvPr>
            <p:custDataLst>
              <p:tags r:id="rId5"/>
            </p:custDataLst>
          </p:nvPr>
        </p:nvSpPr>
        <p:spPr>
          <a:xfrm>
            <a:off x="6729730" y="5971540"/>
            <a:ext cx="5239385" cy="73723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indent="0" algn="ctr">
              <a:lnSpc>
                <a:spcPct val="150000"/>
              </a:lnSpc>
            </a:pPr>
            <a:r>
              <a:rPr lang="en-US" altLang="zh-CN" sz="2800" b="1" i="1" dirty="0" smtClean="0">
                <a:solidFill>
                  <a:srgbClr val="FFC000"/>
                </a:solidFill>
                <a:latin typeface="雅痞-简" panose="020F0603040207020204" charset="-122"/>
                <a:ea typeface="雅痞-简" panose="020F0603040207020204" charset="-122"/>
              </a:rPr>
              <a:t>Python </a:t>
            </a:r>
            <a:r>
              <a:rPr lang="zh-CN" altLang="en-US" sz="2800" b="1" i="1" dirty="0" smtClean="0">
                <a:solidFill>
                  <a:srgbClr val="FFC000"/>
                </a:solidFill>
                <a:latin typeface="雅痞-简" panose="020F0603040207020204" charset="-122"/>
                <a:ea typeface="雅痞-简" panose="020F0603040207020204" charset="-122"/>
              </a:rPr>
              <a:t>数据处理（基础篇）</a:t>
            </a:r>
            <a:endParaRPr lang="zh-CN" altLang="en-US" sz="2800" b="1" i="1" dirty="0">
              <a:solidFill>
                <a:srgbClr val="FFC000"/>
              </a:solidFill>
              <a:latin typeface="雅痞-简" panose="020F0603040207020204" charset="-122"/>
              <a:ea typeface="雅痞-简" panose="020F0603040207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占位符 3"/>
          <p:cNvSpPr>
            <a:spLocks noGrp="1"/>
          </p:cNvSpPr>
          <p:nvPr>
            <p:ph type="body" sz="quarter" idx="13"/>
          </p:nvPr>
        </p:nvSpPr>
        <p:spPr>
          <a:xfrm>
            <a:off x="1257243" y="2011116"/>
            <a:ext cx="3470523" cy="1082292"/>
          </a:xfrm>
        </p:spPr>
        <p:txBody>
          <a:bodyPr/>
          <a:lstStyle/>
          <a:p>
            <a:r>
              <a:rPr lang="zh-CN" altLang="en-US" sz="5400" dirty="0" smtClean="0"/>
              <a:t>主要内容</a:t>
            </a:r>
            <a:endParaRPr lang="zh-CN" altLang="en-US" sz="5400" dirty="0"/>
          </a:p>
        </p:txBody>
      </p:sp>
      <p:sp>
        <p:nvSpPr>
          <p:cNvPr id="15" name="文本占位符 4"/>
          <p:cNvSpPr>
            <a:spLocks noGrp="1"/>
          </p:cNvSpPr>
          <p:nvPr>
            <p:ph type="body" sz="quarter" idx="14"/>
          </p:nvPr>
        </p:nvSpPr>
        <p:spPr>
          <a:xfrm>
            <a:off x="1257243" y="3410725"/>
            <a:ext cx="3897243" cy="767410"/>
          </a:xfrm>
        </p:spPr>
        <p:txBody>
          <a:bodyPr/>
          <a:lstStyle/>
          <a:p>
            <a:r>
              <a:rPr lang="en-US" altLang="zh-CN" sz="4400" dirty="0" smtClean="0"/>
              <a:t>CONTENTS</a:t>
            </a:r>
            <a:endParaRPr lang="zh-CN" altLang="en-US" sz="4400" dirty="0"/>
          </a:p>
        </p:txBody>
      </p:sp>
      <p:sp>
        <p:nvSpPr>
          <p:cNvPr id="18" name="文本占位符 7"/>
          <p:cNvSpPr>
            <a:spLocks noGrp="1"/>
          </p:cNvSpPr>
          <p:nvPr>
            <p:ph type="body" sz="quarter" idx="17"/>
          </p:nvPr>
        </p:nvSpPr>
        <p:spPr>
          <a:xfrm>
            <a:off x="7033613" y="1998831"/>
            <a:ext cx="932642" cy="634634"/>
          </a:xfrm>
        </p:spPr>
        <p:txBody>
          <a:bodyPr/>
          <a:lstStyle/>
          <a:p>
            <a:r>
              <a:rPr lang="en-US" altLang="zh-CN" dirty="0" smtClean="0"/>
              <a:t>02</a:t>
            </a:r>
            <a:endParaRPr lang="zh-CN" altLang="en-US" dirty="0"/>
          </a:p>
        </p:txBody>
      </p:sp>
      <p:sp>
        <p:nvSpPr>
          <p:cNvPr id="19" name="文本占位符 8"/>
          <p:cNvSpPr>
            <a:spLocks noGrp="1"/>
          </p:cNvSpPr>
          <p:nvPr>
            <p:ph type="body" sz="quarter" idx="18"/>
          </p:nvPr>
        </p:nvSpPr>
        <p:spPr>
          <a:xfrm>
            <a:off x="7966254" y="1998831"/>
            <a:ext cx="2761847" cy="634634"/>
          </a:xfrm>
        </p:spPr>
        <p:txBody>
          <a:bodyPr/>
          <a:lstStyle/>
          <a:p>
            <a:r>
              <a:rPr lang="zh-CN" altLang="en-US" sz="3200" b="1" dirty="0" smtClean="0"/>
              <a:t>索引和切片</a:t>
            </a:r>
            <a:endParaRPr lang="zh-CN" altLang="en-US" sz="3200" b="1" dirty="0"/>
          </a:p>
        </p:txBody>
      </p:sp>
      <p:sp>
        <p:nvSpPr>
          <p:cNvPr id="20" name="文本占位符 7"/>
          <p:cNvSpPr>
            <a:spLocks noGrp="1"/>
          </p:cNvSpPr>
          <p:nvPr>
            <p:ph type="body" sz="quarter" idx="17"/>
          </p:nvPr>
        </p:nvSpPr>
        <p:spPr>
          <a:xfrm>
            <a:off x="7055235" y="3561281"/>
            <a:ext cx="932642" cy="634634"/>
          </a:xfrm>
        </p:spPr>
        <p:txBody>
          <a:bodyPr/>
          <a:lstStyle/>
          <a:p>
            <a:r>
              <a:rPr lang="en-US" altLang="zh-CN" dirty="0" smtClean="0"/>
              <a:t>03</a:t>
            </a:r>
            <a:endParaRPr lang="zh-CN" altLang="en-US" dirty="0"/>
          </a:p>
        </p:txBody>
      </p:sp>
      <p:sp>
        <p:nvSpPr>
          <p:cNvPr id="21" name="文本占位符 8"/>
          <p:cNvSpPr>
            <a:spLocks noGrp="1"/>
          </p:cNvSpPr>
          <p:nvPr>
            <p:ph type="body" sz="quarter" idx="18"/>
          </p:nvPr>
        </p:nvSpPr>
        <p:spPr>
          <a:xfrm>
            <a:off x="7987875" y="3561281"/>
            <a:ext cx="3925831" cy="634634"/>
          </a:xfrm>
        </p:spPr>
        <p:txBody>
          <a:bodyPr/>
          <a:lstStyle/>
          <a:p>
            <a:r>
              <a:rPr lang="en-US" altLang="zh-CN" sz="3200" b="1" dirty="0" err="1"/>
              <a:t>Numpy</a:t>
            </a:r>
            <a:r>
              <a:rPr lang="zh-CN" altLang="en-US" sz="3200" b="1" dirty="0"/>
              <a:t>中通用函数</a:t>
            </a:r>
            <a:endParaRPr lang="zh-CN" altLang="en-US" sz="3200" b="1" dirty="0"/>
          </a:p>
        </p:txBody>
      </p:sp>
      <p:sp>
        <p:nvSpPr>
          <p:cNvPr id="22" name="文本占位符 7"/>
          <p:cNvSpPr>
            <a:spLocks noGrp="1"/>
          </p:cNvSpPr>
          <p:nvPr>
            <p:ph type="body" sz="quarter" idx="17"/>
          </p:nvPr>
        </p:nvSpPr>
        <p:spPr>
          <a:xfrm>
            <a:off x="6567292" y="5116842"/>
            <a:ext cx="932642" cy="634634"/>
          </a:xfrm>
        </p:spPr>
        <p:txBody>
          <a:bodyPr/>
          <a:lstStyle/>
          <a:p>
            <a:r>
              <a:rPr lang="en-US" altLang="zh-CN" dirty="0" smtClean="0"/>
              <a:t>04</a:t>
            </a:r>
            <a:endParaRPr lang="zh-CN" altLang="en-US" dirty="0"/>
          </a:p>
        </p:txBody>
      </p:sp>
      <p:sp>
        <p:nvSpPr>
          <p:cNvPr id="23" name="文本占位符 8"/>
          <p:cNvSpPr>
            <a:spLocks noGrp="1"/>
          </p:cNvSpPr>
          <p:nvPr>
            <p:ph type="body" sz="quarter" idx="18"/>
          </p:nvPr>
        </p:nvSpPr>
        <p:spPr>
          <a:xfrm>
            <a:off x="7499934" y="5116842"/>
            <a:ext cx="2365284" cy="634634"/>
          </a:xfrm>
        </p:spPr>
        <p:txBody>
          <a:bodyPr/>
          <a:lstStyle/>
          <a:p>
            <a:r>
              <a:rPr lang="zh-CN" altLang="en-US" sz="3200" b="1" dirty="0" smtClean="0"/>
              <a:t>数组运算</a:t>
            </a:r>
            <a:endParaRPr lang="zh-CN" altLang="en-US" sz="3200" b="1" dirty="0"/>
          </a:p>
        </p:txBody>
      </p:sp>
      <p:sp>
        <p:nvSpPr>
          <p:cNvPr id="24" name="文本占位符 5"/>
          <p:cNvSpPr>
            <a:spLocks noGrp="1"/>
          </p:cNvSpPr>
          <p:nvPr>
            <p:ph type="body" sz="quarter" idx="15"/>
          </p:nvPr>
        </p:nvSpPr>
        <p:spPr>
          <a:xfrm>
            <a:off x="6567292" y="604818"/>
            <a:ext cx="932642" cy="634634"/>
          </a:xfrm>
        </p:spPr>
        <p:txBody>
          <a:bodyPr/>
          <a:lstStyle/>
          <a:p>
            <a:r>
              <a:rPr lang="en-US" altLang="zh-CN" dirty="0" smtClean="0"/>
              <a:t>01</a:t>
            </a:r>
            <a:endParaRPr lang="zh-CN" altLang="en-US" dirty="0"/>
          </a:p>
        </p:txBody>
      </p:sp>
      <p:sp>
        <p:nvSpPr>
          <p:cNvPr id="25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7499933" y="604818"/>
            <a:ext cx="3859233" cy="634634"/>
          </a:xfrm>
        </p:spPr>
        <p:txBody>
          <a:bodyPr/>
          <a:lstStyle/>
          <a:p>
            <a:r>
              <a:rPr lang="zh-CN" altLang="en-US" sz="3200" b="1" dirty="0" smtClean="0"/>
              <a:t>数组对象</a:t>
            </a:r>
            <a:r>
              <a:rPr lang="en-US" altLang="zh-CN" sz="3200" b="1" dirty="0" smtClean="0"/>
              <a:t>-</a:t>
            </a:r>
            <a:r>
              <a:rPr lang="en-US" altLang="zh-CN" sz="3200" b="1" dirty="0" err="1" smtClean="0"/>
              <a:t>ndarray</a:t>
            </a:r>
            <a:endParaRPr lang="zh-CN" altLang="en-US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 flipV="1">
            <a:off x="4324350" y="711732"/>
            <a:ext cx="3838575" cy="646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5027744" y="125979"/>
            <a:ext cx="2316480" cy="650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sz="2800" b="1" dirty="0">
                <a:solidFill>
                  <a:schemeClr val="accent1"/>
                </a:solidFill>
              </a:rPr>
              <a:t>数据分析步骤</a:t>
            </a:r>
            <a:endParaRPr lang="zh-CN" sz="2800" b="1" dirty="0">
              <a:solidFill>
                <a:schemeClr val="accent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86460" y="1071880"/>
            <a:ext cx="10714990" cy="53232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342900" indent="-342900">
              <a:buFont typeface="+mj-lt"/>
              <a:buAutoNum type="arabicPeriod"/>
            </a:pPr>
            <a:r>
              <a:rPr lang="zh-CN" altLang="en-US" sz="2000" b="1" dirty="0">
                <a:solidFill>
                  <a:srgbClr val="0000CC"/>
                </a:solidFill>
              </a:rPr>
              <a:t>‌明确分析目标</a:t>
            </a:r>
            <a:r>
              <a:rPr lang="zh-CN" altLang="en-US" sz="2000"/>
              <a:t>‌：首先，需要明确数据分析的目标，这通常取决于业务需求，例如了解用户行为、预测销售趋势、或发现潜在问题。明确的目标有助于定义分析范围并指导后续的每一步工作。‌</a:t>
            </a:r>
            <a:endParaRPr lang="zh-CN" altLang="en-US" sz="2000"/>
          </a:p>
          <a:p>
            <a:pPr marL="342900" indent="-342900">
              <a:buFont typeface="+mj-lt"/>
              <a:buAutoNum type="arabicPeriod"/>
            </a:pPr>
            <a:r>
              <a:rPr lang="zh-CN" altLang="en-US" sz="2000" b="1" dirty="0">
                <a:solidFill>
                  <a:srgbClr val="0000CC"/>
                </a:solidFill>
              </a:rPr>
              <a:t>数据收集</a:t>
            </a:r>
            <a:r>
              <a:rPr lang="zh-CN" altLang="en-US" sz="2000"/>
              <a:t>‌：收集相关数据，数据来源可以是内部的报表和数据库，也可以是外部的网页爬虫、调查问卷等。收集到的数据应涵盖所有可能影响分析结果的因素，并确保数据的质量和完整性。</a:t>
            </a:r>
            <a:endParaRPr lang="zh-CN" altLang="en-US" sz="2000"/>
          </a:p>
          <a:p>
            <a:pPr marL="342900" indent="-342900">
              <a:buFont typeface="+mj-lt"/>
              <a:buAutoNum type="arabicPeriod"/>
            </a:pPr>
            <a:r>
              <a:rPr lang="zh-CN" altLang="en-US" sz="2000" b="1" dirty="0">
                <a:solidFill>
                  <a:srgbClr val="0000CC"/>
                </a:solidFill>
              </a:rPr>
              <a:t>数据清洗与预处理</a:t>
            </a:r>
            <a:r>
              <a:rPr lang="zh-CN" altLang="en-US" sz="2000"/>
              <a:t>‌：对收集到的数据进行清洗和预处理，包括</a:t>
            </a:r>
            <a:r>
              <a:rPr lang="zh-CN" altLang="en-US" sz="2000" b="1" dirty="0" smtClean="0">
                <a:solidFill>
                  <a:srgbClr val="FF0000"/>
                </a:solidFill>
              </a:rPr>
              <a:t>删除重复数据、填补缺失值、处理异常值，以及数据标准化和转换</a:t>
            </a:r>
            <a:r>
              <a:rPr lang="zh-CN" altLang="en-US" sz="2000"/>
              <a:t>。良好的数据清洗可以显著提高后续分析的准确性。</a:t>
            </a:r>
            <a:endParaRPr lang="zh-CN" altLang="en-US" sz="2000"/>
          </a:p>
          <a:p>
            <a:pPr marL="342900" indent="-342900">
              <a:buAutoNum type="arabicPeriod"/>
            </a:pPr>
            <a:r>
              <a:rPr lang="zh-CN" altLang="en-US" sz="2000" b="1" dirty="0">
                <a:solidFill>
                  <a:srgbClr val="0000CC"/>
                </a:solidFill>
              </a:rPr>
              <a:t>‌探索性数据分析（‌EDA）</a:t>
            </a:r>
            <a:r>
              <a:rPr lang="zh-CN" altLang="en-US" sz="2000"/>
              <a:t>‌：通过统计和图形化方法初步了解数据特征，使用箱线图、‌散点图、直方图等工具对数据进行可视化，揭示其分布、模式和潜在关系。</a:t>
            </a:r>
            <a:endParaRPr lang="zh-CN" altLang="en-US" sz="2000"/>
          </a:p>
          <a:p>
            <a:pPr marL="342900" indent="-342900">
              <a:buAutoNum type="arabicPeriod"/>
            </a:pPr>
            <a:r>
              <a:rPr lang="zh-CN" altLang="en-US" sz="2000" b="1" dirty="0">
                <a:solidFill>
                  <a:srgbClr val="0000CC"/>
                </a:solidFill>
              </a:rPr>
              <a:t>‌模型选择与构建</a:t>
            </a:r>
            <a:r>
              <a:rPr lang="zh-CN" altLang="en-US" sz="2000"/>
              <a:t>‌：根据分析目标和数据特性，选择合适的统计模型或机器学习算法。例如，‌回归分析适合预测连续变量，分类模型用于分类任务，聚类分析则可发现数据的自然分组。模型选择后，使用数据进行训练，并进行优化以提高模型性能。</a:t>
            </a:r>
            <a:endParaRPr lang="zh-CN" altLang="en-US" sz="2000"/>
          </a:p>
          <a:p>
            <a:pPr marL="342900" indent="-342900">
              <a:buAutoNum type="arabicPeriod"/>
            </a:pPr>
            <a:r>
              <a:rPr lang="zh-CN" altLang="en-US" sz="2000" b="1" dirty="0">
                <a:solidFill>
                  <a:srgbClr val="0000CC"/>
                </a:solidFill>
              </a:rPr>
              <a:t>‌模型评估与优化</a:t>
            </a:r>
            <a:r>
              <a:rPr lang="zh-CN" altLang="en-US" sz="2000"/>
              <a:t>‌：使用‌交叉验证、‌A/B测试等方法评估模型的性能，分析其在训练集和测试集上的表现，并进行必要的优化以提高模型的泛化能力。</a:t>
            </a:r>
            <a:endParaRPr lang="zh-CN" altLang="en-US" sz="2000"/>
          </a:p>
          <a:p>
            <a:pPr marL="342900" indent="-342900">
              <a:buAutoNum type="arabicPeriod"/>
            </a:pPr>
            <a:r>
              <a:rPr lang="zh-CN" altLang="en-US" sz="2000" b="1" dirty="0">
                <a:solidFill>
                  <a:srgbClr val="0000CC"/>
                </a:solidFill>
              </a:rPr>
              <a:t>‌结果呈现与决策支持</a:t>
            </a:r>
            <a:r>
              <a:rPr lang="zh-CN" altLang="en-US" sz="2000"/>
              <a:t>‌：将分析结果以图表、表格等形式展示，并撰写详细的分析报告。报告应包含关键发现和建议，帮助决策者理解数据背后的含义，并做出更明智的决策。</a:t>
            </a:r>
            <a:endParaRPr lang="zh-CN" altLang="en-US" sz="20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 flipV="1">
            <a:off x="4324350" y="711732"/>
            <a:ext cx="3838575" cy="646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5027744" y="125979"/>
            <a:ext cx="2316480" cy="650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sz="2800" b="1" dirty="0">
                <a:solidFill>
                  <a:schemeClr val="accent1"/>
                </a:solidFill>
              </a:rPr>
              <a:t>数据分析工具</a:t>
            </a:r>
            <a:endParaRPr lang="zh-CN" sz="2800" b="1" dirty="0">
              <a:solidFill>
                <a:schemeClr val="accent1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26465" y="1262380"/>
            <a:ext cx="10728325" cy="425513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000" b="1" dirty="0">
                <a:solidFill>
                  <a:srgbClr val="0000CC"/>
                </a:solidFill>
              </a:rPr>
              <a:t>明确分析目标</a:t>
            </a:r>
            <a:r>
              <a:rPr lang="zh-CN" altLang="en-US" sz="2000"/>
              <a:t>‌：与相关人员沟通，确保完全理解需求。‌</a:t>
            </a:r>
            <a:endParaRPr lang="zh-CN" altLang="en-US" sz="2000"/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000" b="1" dirty="0">
                <a:solidFill>
                  <a:srgbClr val="0000CC"/>
                </a:solidFill>
              </a:rPr>
              <a:t>‌数据收集</a:t>
            </a:r>
            <a:r>
              <a:rPr lang="zh-CN" altLang="en-US" sz="2000"/>
              <a:t>‌：使用数据库查询语言（如</a:t>
            </a:r>
            <a:r>
              <a:rPr lang="zh-CN" altLang="en-US" sz="2000" b="1" dirty="0" smtClean="0">
                <a:solidFill>
                  <a:srgbClr val="FF0000"/>
                </a:solidFill>
              </a:rPr>
              <a:t>SQL</a:t>
            </a:r>
            <a:r>
              <a:rPr lang="zh-CN" altLang="en-US" sz="2000"/>
              <a:t>）从多个渠道收集数据。</a:t>
            </a:r>
            <a:endParaRPr lang="zh-CN" altLang="en-US" sz="2000"/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000" b="1" dirty="0">
                <a:solidFill>
                  <a:srgbClr val="0000CC"/>
                </a:solidFill>
              </a:rPr>
              <a:t>‌数据清洗与预处理</a:t>
            </a:r>
            <a:r>
              <a:rPr lang="zh-CN" altLang="en-US" sz="2000"/>
              <a:t>‌：使用</a:t>
            </a:r>
            <a:r>
              <a:rPr lang="zh-CN" altLang="en-US" sz="2000" b="1" dirty="0" smtClean="0">
                <a:solidFill>
                  <a:srgbClr val="FF0000"/>
                </a:solidFill>
              </a:rPr>
              <a:t>Excel、Pandas</a:t>
            </a:r>
            <a:r>
              <a:rPr lang="zh-CN" altLang="en-US" sz="2000"/>
              <a:t>等工具进行数据清洗和预处理。</a:t>
            </a:r>
            <a:endParaRPr lang="zh-CN" altLang="en-US" sz="2000"/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000" b="1" dirty="0">
                <a:solidFill>
                  <a:srgbClr val="0000CC"/>
                </a:solidFill>
              </a:rPr>
              <a:t>‌探索性数据分析（EDA</a:t>
            </a:r>
            <a:r>
              <a:rPr lang="zh-CN" altLang="en-US" sz="2000"/>
              <a:t>）‌：使用Python的</a:t>
            </a:r>
            <a:r>
              <a:rPr lang="zh-CN" altLang="en-US" sz="2000" b="1" dirty="0" smtClean="0">
                <a:solidFill>
                  <a:srgbClr val="FF0000"/>
                </a:solidFill>
              </a:rPr>
              <a:t>Pandas、Matplotlib</a:t>
            </a:r>
            <a:r>
              <a:rPr lang="zh-CN" altLang="en-US" sz="2000"/>
              <a:t>等库进行数据可视化。</a:t>
            </a:r>
            <a:endParaRPr lang="zh-CN" altLang="en-US" sz="2000"/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000" b="1" dirty="0">
                <a:solidFill>
                  <a:srgbClr val="0000CC"/>
                </a:solidFill>
              </a:rPr>
              <a:t>‌模型选择与构建‌</a:t>
            </a:r>
            <a:r>
              <a:rPr lang="zh-CN" altLang="en-US" sz="2000"/>
              <a:t>：使用Python的</a:t>
            </a:r>
            <a:r>
              <a:rPr lang="zh-CN" altLang="en-US" sz="2000" b="1" dirty="0" smtClean="0">
                <a:solidFill>
                  <a:srgbClr val="FF0000"/>
                </a:solidFill>
              </a:rPr>
              <a:t>Scikit-learn</a:t>
            </a:r>
            <a:r>
              <a:rPr lang="zh-CN" altLang="en-US" sz="2000"/>
              <a:t>库进行模型选择与构建。</a:t>
            </a:r>
            <a:endParaRPr lang="zh-CN" altLang="en-US" sz="2000"/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000" b="1" dirty="0">
                <a:solidFill>
                  <a:srgbClr val="0000CC"/>
                </a:solidFill>
              </a:rPr>
              <a:t>‌模型评估与优化‌</a:t>
            </a:r>
            <a:r>
              <a:rPr lang="zh-CN" altLang="en-US" sz="2000"/>
              <a:t>：使用交叉验证等方法评估模型性能，并进行优化。</a:t>
            </a:r>
            <a:endParaRPr lang="zh-CN" altLang="en-US" sz="2000"/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000" b="1" dirty="0">
                <a:solidFill>
                  <a:srgbClr val="0000CC"/>
                </a:solidFill>
              </a:rPr>
              <a:t>‌结果呈现与决策支持</a:t>
            </a:r>
            <a:r>
              <a:rPr lang="zh-CN" altLang="en-US" sz="2000"/>
              <a:t>‌：使用</a:t>
            </a:r>
            <a:r>
              <a:rPr lang="zh-CN" altLang="en-US" sz="2000" b="1" dirty="0" smtClean="0">
                <a:solidFill>
                  <a:srgbClr val="FF0000"/>
                </a:solidFill>
              </a:rPr>
              <a:t>Excel、PPT</a:t>
            </a:r>
            <a:r>
              <a:rPr lang="zh-CN" altLang="en-US" sz="2000"/>
              <a:t>等工具制作报告，并使用</a:t>
            </a:r>
            <a:r>
              <a:rPr lang="zh-CN" altLang="en-US" sz="2000" b="1" dirty="0" smtClean="0">
                <a:solidFill>
                  <a:srgbClr val="FF0000"/>
                </a:solidFill>
              </a:rPr>
              <a:t>Power BI、Tableau</a:t>
            </a:r>
            <a:r>
              <a:rPr lang="zh-CN" altLang="en-US" sz="2000"/>
              <a:t>等专业工具进行数据可视化。</a:t>
            </a:r>
            <a:endParaRPr lang="zh-CN" altLang="en-US" sz="20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altLang="zh-CN" dirty="0" smtClean="0"/>
              <a:t>01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6"/>
          </p:nvPr>
        </p:nvSpPr>
        <p:spPr>
          <a:xfrm>
            <a:off x="3840417" y="3458136"/>
            <a:ext cx="4742986" cy="825190"/>
          </a:xfrm>
        </p:spPr>
        <p:txBody>
          <a:bodyPr/>
          <a:lstStyle/>
          <a:p>
            <a:r>
              <a:rPr lang="zh-CN" altLang="en-US" b="1" dirty="0" smtClean="0"/>
              <a:t>数组对象</a:t>
            </a:r>
            <a:r>
              <a:rPr lang="en-US" altLang="zh-CN" b="1" dirty="0" smtClean="0"/>
              <a:t>-</a:t>
            </a:r>
            <a:r>
              <a:rPr lang="en-US" altLang="zh-CN" b="1" dirty="0" err="1" smtClean="0"/>
              <a:t>ndarray</a:t>
            </a:r>
            <a:endParaRPr lang="zh-CN" alt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0" y="94028"/>
            <a:ext cx="3440086" cy="721395"/>
          </a:xfrm>
        </p:spPr>
        <p:txBody>
          <a:bodyPr/>
          <a:lstStyle/>
          <a:p>
            <a:r>
              <a:rPr kumimoji="1" lang="en-US" altLang="zh-CN" dirty="0" err="1" smtClean="0"/>
              <a:t>Numpy</a:t>
            </a:r>
            <a:r>
              <a:rPr kumimoji="1" lang="zh-CN" altLang="en-US" dirty="0"/>
              <a:t>入门与实践</a:t>
            </a:r>
            <a:endParaRPr kumimoji="1" lang="zh-CN" altLang="en-US" dirty="0"/>
          </a:p>
        </p:txBody>
      </p:sp>
      <p:sp>
        <p:nvSpPr>
          <p:cNvPr id="3" name="矩形 2"/>
          <p:cNvSpPr/>
          <p:nvPr/>
        </p:nvSpPr>
        <p:spPr>
          <a:xfrm flipV="1">
            <a:off x="6678230" y="1179054"/>
            <a:ext cx="1083168" cy="646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6047057" y="516462"/>
            <a:ext cx="2345514" cy="5979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en-US" altLang="zh-CN" sz="2800" b="1" dirty="0" err="1" smtClean="0">
                <a:solidFill>
                  <a:schemeClr val="accent1"/>
                </a:solidFill>
              </a:rPr>
              <a:t>Numpy</a:t>
            </a:r>
            <a:r>
              <a:rPr lang="en-US" altLang="zh-CN" sz="2800" b="1" dirty="0" smtClean="0">
                <a:solidFill>
                  <a:schemeClr val="accent1"/>
                </a:solidFill>
              </a:rPr>
              <a:t> </a:t>
            </a:r>
            <a:r>
              <a:rPr lang="zh-CN" altLang="en-US" sz="2800" b="1" dirty="0" smtClean="0">
                <a:solidFill>
                  <a:schemeClr val="accent1"/>
                </a:solidFill>
              </a:rPr>
              <a:t>介绍</a:t>
            </a:r>
            <a:endParaRPr lang="en-US" altLang="zh-CN" sz="2800" b="1" dirty="0">
              <a:solidFill>
                <a:schemeClr val="accent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456626" y="4464723"/>
            <a:ext cx="986681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CC0000"/>
              </a:buClr>
              <a:buSzPct val="90000"/>
            </a:pPr>
            <a:r>
              <a:rPr lang="en-US" altLang="zh-CN" sz="2000" dirty="0" smtClean="0">
                <a:solidFill>
                  <a:srgbClr val="000000"/>
                </a:solidFill>
                <a:latin typeface="+mn-ea"/>
              </a:rPr>
              <a:t>Python</a:t>
            </a:r>
            <a:r>
              <a:rPr lang="zh-CN" altLang="en-US" sz="2000" dirty="0" smtClean="0">
                <a:solidFill>
                  <a:srgbClr val="000000"/>
                </a:solidFill>
                <a:latin typeface="+mn-ea"/>
              </a:rPr>
              <a:t>标准库中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默认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不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包含 </a:t>
            </a:r>
            <a:r>
              <a:rPr lang="en-US" altLang="zh-CN" sz="2000" b="1" dirty="0" err="1" smtClean="0">
                <a:solidFill>
                  <a:srgbClr val="0000CC"/>
                </a:solidFill>
                <a:latin typeface="+mn-ea"/>
              </a:rPr>
              <a:t>Numpy</a:t>
            </a:r>
            <a:r>
              <a:rPr lang="zh-CN" altLang="en-US" sz="2000" dirty="0" smtClean="0">
                <a:solidFill>
                  <a:srgbClr val="000000"/>
                </a:solidFill>
                <a:latin typeface="+mn-ea"/>
              </a:rPr>
              <a:t>，推荐两种安装方式：</a:t>
            </a:r>
            <a:endParaRPr lang="en-US" altLang="zh-CN" sz="2000" dirty="0" smtClean="0">
              <a:solidFill>
                <a:srgbClr val="000000"/>
              </a:solidFill>
              <a:latin typeface="+mn-ea"/>
            </a:endParaRPr>
          </a:p>
          <a:p>
            <a:pPr marL="800100" lvl="1" indent="-342900">
              <a:lnSpc>
                <a:spcPct val="150000"/>
              </a:lnSpc>
              <a:buClr>
                <a:srgbClr val="CC0000"/>
              </a:buClr>
              <a:buSzPct val="90000"/>
              <a:buFont typeface="Wingdings" panose="05000000000000000000" pitchFamily="2" charset="2"/>
              <a:buChar char="p"/>
            </a:pPr>
            <a:r>
              <a:rPr lang="zh-CN" altLang="en-US" sz="2000" b="1" dirty="0" smtClean="0">
                <a:solidFill>
                  <a:srgbClr val="E73A1C"/>
                </a:solidFill>
                <a:latin typeface="+mn-ea"/>
              </a:rPr>
              <a:t>使用</a:t>
            </a:r>
            <a:r>
              <a:rPr lang="en-US" altLang="zh-CN" sz="2000" b="1" dirty="0" smtClean="0">
                <a:solidFill>
                  <a:srgbClr val="E73A1C"/>
                </a:solidFill>
                <a:latin typeface="+mn-ea"/>
              </a:rPr>
              <a:t>Anaconda</a:t>
            </a:r>
            <a:r>
              <a:rPr lang="zh-CN" altLang="en-US" sz="2000" b="1" dirty="0" smtClean="0">
                <a:solidFill>
                  <a:srgbClr val="E73A1C"/>
                </a:solidFill>
                <a:latin typeface="+mn-ea"/>
              </a:rPr>
              <a:t>软件</a:t>
            </a:r>
            <a:r>
              <a:rPr lang="zh-CN" altLang="en-US" sz="2000" dirty="0" smtClean="0">
                <a:solidFill>
                  <a:srgbClr val="000000"/>
                </a:solidFill>
                <a:latin typeface="+mn-ea"/>
              </a:rPr>
              <a:t>，简化包的管理，自带</a:t>
            </a:r>
            <a:r>
              <a:rPr lang="en-US" altLang="zh-CN" sz="2000" dirty="0" err="1" smtClean="0">
                <a:solidFill>
                  <a:srgbClr val="000000"/>
                </a:solidFill>
                <a:latin typeface="+mn-ea"/>
              </a:rPr>
              <a:t>Numpy</a:t>
            </a:r>
            <a:r>
              <a:rPr lang="zh-CN" altLang="en-US" sz="2000" dirty="0" smtClean="0">
                <a:solidFill>
                  <a:srgbClr val="000000"/>
                </a:solidFill>
                <a:latin typeface="+mn-ea"/>
              </a:rPr>
              <a:t>、</a:t>
            </a:r>
            <a:r>
              <a:rPr lang="en-US" altLang="zh-CN" sz="2000" dirty="0" err="1" smtClean="0">
                <a:solidFill>
                  <a:srgbClr val="000000"/>
                </a:solidFill>
                <a:latin typeface="+mn-ea"/>
              </a:rPr>
              <a:t>matplotlib</a:t>
            </a:r>
            <a:r>
              <a:rPr lang="zh-CN" altLang="en-US" sz="2000" dirty="0" smtClean="0">
                <a:solidFill>
                  <a:srgbClr val="000000"/>
                </a:solidFill>
                <a:latin typeface="+mn-ea"/>
              </a:rPr>
              <a:t>等数据处理包；</a:t>
            </a:r>
            <a:endParaRPr lang="en-US" altLang="zh-CN" sz="2000" dirty="0" smtClean="0">
              <a:solidFill>
                <a:srgbClr val="000000"/>
              </a:solidFill>
              <a:latin typeface="+mn-ea"/>
            </a:endParaRPr>
          </a:p>
          <a:p>
            <a:pPr marL="800100" lvl="1" indent="-342900">
              <a:lnSpc>
                <a:spcPct val="150000"/>
              </a:lnSpc>
              <a:buClr>
                <a:srgbClr val="CC0000"/>
              </a:buClr>
              <a:buSzPct val="90000"/>
              <a:buFont typeface="Wingdings" panose="05000000000000000000" pitchFamily="2" charset="2"/>
              <a:buChar char="p"/>
            </a:pPr>
            <a:r>
              <a:rPr lang="zh-CN" altLang="en-US" sz="2000" dirty="0" smtClean="0">
                <a:solidFill>
                  <a:srgbClr val="000000"/>
                </a:solidFill>
                <a:latin typeface="+mn-ea"/>
              </a:rPr>
              <a:t>使用</a:t>
            </a:r>
            <a:r>
              <a:rPr lang="en-US" altLang="zh-CN" sz="2000" dirty="0" smtClean="0">
                <a:solidFill>
                  <a:srgbClr val="000000"/>
                </a:solidFill>
                <a:latin typeface="+mn-ea"/>
              </a:rPr>
              <a:t>pip</a:t>
            </a:r>
            <a:r>
              <a:rPr lang="zh-CN" altLang="en-US" sz="2000" dirty="0" smtClean="0">
                <a:solidFill>
                  <a:srgbClr val="000000"/>
                </a:solidFill>
                <a:latin typeface="+mn-ea"/>
              </a:rPr>
              <a:t>命令安装：</a:t>
            </a:r>
            <a:r>
              <a:rPr lang="en-US" altLang="zh-CN" sz="2000" b="1" dirty="0">
                <a:solidFill>
                  <a:srgbClr val="E73A1C"/>
                </a:solidFill>
                <a:latin typeface="+mn-ea"/>
              </a:rPr>
              <a:t>pip  install  </a:t>
            </a:r>
            <a:r>
              <a:rPr lang="en-US" altLang="zh-CN" sz="2000" b="1" dirty="0" err="1" smtClean="0">
                <a:solidFill>
                  <a:srgbClr val="E73A1C"/>
                </a:solidFill>
                <a:latin typeface="+mn-ea"/>
              </a:rPr>
              <a:t>numpy</a:t>
            </a:r>
            <a:endParaRPr lang="en-US" altLang="zh-CN" sz="2000" dirty="0" smtClean="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124354" y="1435601"/>
            <a:ext cx="988211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en-US" altLang="zh-CN" sz="2000" b="1" dirty="0" smtClean="0"/>
              <a:t>      </a:t>
            </a:r>
            <a:r>
              <a:rPr lang="en-US" altLang="zh-CN" sz="2000" b="1" dirty="0" err="1" smtClean="0">
                <a:solidFill>
                  <a:srgbClr val="0000CC"/>
                </a:solidFill>
              </a:rPr>
              <a:t>NumPy</a:t>
            </a:r>
            <a:r>
              <a:rPr lang="zh-CN" altLang="en-US" sz="2000" dirty="0"/>
              <a:t>（</a:t>
            </a:r>
            <a:r>
              <a:rPr lang="en-US" altLang="zh-CN" sz="2000" b="1" dirty="0">
                <a:solidFill>
                  <a:srgbClr val="FF0000"/>
                </a:solidFill>
              </a:rPr>
              <a:t>Numerical </a:t>
            </a:r>
            <a:r>
              <a:rPr lang="en-US" altLang="zh-CN" sz="2000" b="1" dirty="0" smtClean="0">
                <a:solidFill>
                  <a:srgbClr val="FF0000"/>
                </a:solidFill>
              </a:rPr>
              <a:t>Python</a:t>
            </a:r>
            <a:r>
              <a:rPr lang="zh-CN" altLang="en-US" sz="2000" dirty="0" smtClean="0"/>
              <a:t>）</a:t>
            </a:r>
            <a:r>
              <a:rPr lang="zh-CN" altLang="en-US" sz="2000" dirty="0"/>
              <a:t>是</a:t>
            </a:r>
            <a:r>
              <a:rPr lang="zh-CN" altLang="en-US" sz="2000" b="1" dirty="0">
                <a:solidFill>
                  <a:srgbClr val="0000CC"/>
                </a:solidFill>
              </a:rPr>
              <a:t>高性能科学计算</a:t>
            </a:r>
            <a:r>
              <a:rPr lang="zh-CN" altLang="en-US" sz="2000" dirty="0"/>
              <a:t>和</a:t>
            </a:r>
            <a:r>
              <a:rPr lang="zh-CN" altLang="en-US" sz="2000" b="1" dirty="0">
                <a:solidFill>
                  <a:srgbClr val="0000CC"/>
                </a:solidFill>
              </a:rPr>
              <a:t>数据分析</a:t>
            </a:r>
            <a:r>
              <a:rPr lang="zh-CN" altLang="en-US" sz="2000" dirty="0"/>
              <a:t>的基础包</a:t>
            </a:r>
            <a:r>
              <a:rPr lang="zh-CN" altLang="en-US" sz="2000" dirty="0" smtClean="0"/>
              <a:t>。它极大的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简化了多维数组的操纵和处理</a:t>
            </a:r>
            <a:r>
              <a:rPr lang="zh-CN" altLang="en-US" sz="2000" dirty="0" smtClean="0"/>
              <a:t>，大部分数据处理软件包都</a:t>
            </a:r>
            <a:r>
              <a:rPr lang="zh-CN" altLang="en-US" sz="2000" b="1" dirty="0" smtClean="0">
                <a:solidFill>
                  <a:srgbClr val="FF0000"/>
                </a:solidFill>
              </a:rPr>
              <a:t>依赖于</a:t>
            </a:r>
            <a:r>
              <a:rPr lang="en-US" altLang="zh-CN" sz="2000" b="1" dirty="0" err="1" smtClean="0">
                <a:solidFill>
                  <a:srgbClr val="FF0000"/>
                </a:solidFill>
              </a:rPr>
              <a:t>Numpy</a:t>
            </a:r>
            <a:r>
              <a:rPr lang="zh-CN" altLang="en-US" sz="2000" dirty="0" smtClean="0"/>
              <a:t>。例如</a:t>
            </a:r>
            <a:r>
              <a:rPr lang="en-US" altLang="zh-CN" sz="2000" b="1" dirty="0" smtClean="0">
                <a:solidFill>
                  <a:srgbClr val="FF00FF"/>
                </a:solidFill>
              </a:rPr>
              <a:t>pandas</a:t>
            </a:r>
            <a:r>
              <a:rPr lang="zh-CN" altLang="en-US" sz="2000" dirty="0" smtClean="0"/>
              <a:t>、</a:t>
            </a:r>
            <a:r>
              <a:rPr lang="en-US" altLang="zh-CN" sz="2000" b="1" dirty="0" err="1">
                <a:solidFill>
                  <a:srgbClr val="FF00FF"/>
                </a:solidFill>
              </a:rPr>
              <a:t>matplotlib</a:t>
            </a:r>
            <a:r>
              <a:rPr lang="zh-CN" altLang="en-US" sz="2000" dirty="0" smtClean="0"/>
              <a:t>、</a:t>
            </a:r>
            <a:r>
              <a:rPr lang="en-US" altLang="zh-CN" sz="2000" b="1" dirty="0" err="1">
                <a:solidFill>
                  <a:srgbClr val="FF00FF"/>
                </a:solidFill>
              </a:rPr>
              <a:t>scikit</a:t>
            </a:r>
            <a:r>
              <a:rPr lang="en-US" altLang="zh-CN" sz="2000" b="1" dirty="0">
                <a:solidFill>
                  <a:srgbClr val="FF00FF"/>
                </a:solidFill>
              </a:rPr>
              <a:t>-learn</a:t>
            </a:r>
            <a:r>
              <a:rPr lang="zh-CN" altLang="en-US" sz="2000" dirty="0" smtClean="0"/>
              <a:t>等都是基于 </a:t>
            </a:r>
            <a:r>
              <a:rPr lang="en-US" altLang="zh-CN" sz="2000" dirty="0" err="1" smtClean="0"/>
              <a:t>Numpy</a:t>
            </a:r>
            <a:r>
              <a:rPr lang="en-US" altLang="zh-CN" sz="2000" dirty="0" smtClean="0"/>
              <a:t> </a:t>
            </a:r>
            <a:r>
              <a:rPr lang="zh-CN" altLang="en-US" sz="2000" dirty="0" smtClean="0"/>
              <a:t>的。</a:t>
            </a:r>
            <a:endParaRPr lang="en-US" altLang="zh-CN" sz="2000" dirty="0"/>
          </a:p>
        </p:txBody>
      </p:sp>
      <p:sp>
        <p:nvSpPr>
          <p:cNvPr id="6" name="矩形 5"/>
          <p:cNvSpPr/>
          <p:nvPr/>
        </p:nvSpPr>
        <p:spPr>
          <a:xfrm>
            <a:off x="1331269" y="2873652"/>
            <a:ext cx="1016383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000" dirty="0" err="1"/>
              <a:t>NumPy</a:t>
            </a:r>
            <a:r>
              <a:rPr lang="en-US" altLang="zh-CN" sz="2000" dirty="0"/>
              <a:t> </a:t>
            </a:r>
            <a:r>
              <a:rPr lang="zh-CN" altLang="en-US" sz="2000" dirty="0"/>
              <a:t>提供了对数组和矩阵</a:t>
            </a:r>
            <a:r>
              <a:rPr lang="zh-CN" altLang="en-US" sz="2000" b="1" dirty="0">
                <a:solidFill>
                  <a:srgbClr val="0000CC"/>
                </a:solidFill>
              </a:rPr>
              <a:t>进行快速运算的标准数学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函数</a:t>
            </a:r>
            <a:r>
              <a:rPr lang="zh-CN" altLang="en-US" sz="2000" dirty="0" smtClean="0"/>
              <a:t>；</a:t>
            </a:r>
            <a:endParaRPr lang="en-US" altLang="zh-CN" sz="2000" dirty="0" smtClean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000" dirty="0" err="1" smtClean="0"/>
              <a:t>NumPy</a:t>
            </a:r>
            <a:r>
              <a:rPr lang="en-US" altLang="zh-CN" sz="2000" dirty="0" smtClean="0"/>
              <a:t> </a:t>
            </a:r>
            <a:r>
              <a:rPr lang="zh-CN" altLang="en-US" sz="2000" dirty="0" smtClean="0"/>
              <a:t>提供了很多</a:t>
            </a:r>
            <a:r>
              <a:rPr lang="zh-CN" altLang="en-US" sz="2000" b="1" dirty="0" smtClean="0">
                <a:solidFill>
                  <a:srgbClr val="FF0000"/>
                </a:solidFill>
              </a:rPr>
              <a:t>矢量运算</a:t>
            </a:r>
            <a:r>
              <a:rPr lang="zh-CN" altLang="en-US" sz="2000" dirty="0" smtClean="0"/>
              <a:t>的</a:t>
            </a:r>
            <a:r>
              <a:rPr lang="zh-CN" altLang="en-US" sz="2000" dirty="0"/>
              <a:t>接口</a:t>
            </a:r>
            <a:r>
              <a:rPr lang="zh-CN" altLang="en-US" sz="2000" dirty="0" smtClean="0"/>
              <a:t>，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比手动用循环实现速度</a:t>
            </a:r>
            <a:r>
              <a:rPr lang="zh-CN" altLang="en-US" sz="2000" b="1" dirty="0">
                <a:solidFill>
                  <a:srgbClr val="0000CC"/>
                </a:solidFill>
              </a:rPr>
              <a:t>要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快很多</a:t>
            </a:r>
            <a:r>
              <a:rPr lang="zh-CN" altLang="en-US" sz="2000" dirty="0" smtClean="0"/>
              <a:t>；</a:t>
            </a:r>
            <a:endParaRPr lang="en-US" altLang="zh-CN" sz="2000" dirty="0" smtClean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000" dirty="0" err="1" smtClean="0"/>
              <a:t>NumPy</a:t>
            </a:r>
            <a:r>
              <a:rPr lang="en-US" altLang="zh-CN" sz="2000" dirty="0" smtClean="0"/>
              <a:t> </a:t>
            </a:r>
            <a:r>
              <a:rPr lang="zh-CN" altLang="en-US" sz="2000" b="1" dirty="0">
                <a:solidFill>
                  <a:srgbClr val="0000CC"/>
                </a:solidFill>
              </a:rPr>
              <a:t>开放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源代码</a:t>
            </a:r>
            <a:r>
              <a:rPr lang="zh-CN" altLang="en-US" sz="2000" dirty="0" smtClean="0"/>
              <a:t>，由</a:t>
            </a:r>
            <a:r>
              <a:rPr lang="zh-CN" altLang="en-US" sz="2000" dirty="0"/>
              <a:t>许多协作者共同维护开发。</a:t>
            </a:r>
            <a:endParaRPr lang="en-US" altLang="zh-CN" sz="2000" dirty="0"/>
          </a:p>
        </p:txBody>
      </p:sp>
      <p:pic>
        <p:nvPicPr>
          <p:cNvPr id="9" name="图片 8"/>
          <p:cNvPicPr/>
          <p:nvPr/>
        </p:nvPicPr>
        <p:blipFill>
          <a:blip r:embed="rId1"/>
          <a:stretch>
            <a:fillRect/>
          </a:stretch>
        </p:blipFill>
        <p:spPr>
          <a:xfrm>
            <a:off x="6201152" y="5673542"/>
            <a:ext cx="5805318" cy="104530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 flipV="1">
            <a:off x="4324350" y="711732"/>
            <a:ext cx="3838575" cy="646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5027744" y="125979"/>
            <a:ext cx="2686050" cy="650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en-US" altLang="zh-CN" sz="2800" b="1" dirty="0">
                <a:solidFill>
                  <a:schemeClr val="accent1"/>
                </a:solidFill>
              </a:rPr>
              <a:t>Anaconda</a:t>
            </a:r>
            <a:r>
              <a:rPr lang="zh-CN" altLang="en-US" sz="2800" b="1" dirty="0">
                <a:solidFill>
                  <a:schemeClr val="accent1"/>
                </a:solidFill>
              </a:rPr>
              <a:t>介绍</a:t>
            </a:r>
            <a:endParaRPr lang="zh-CN" altLang="en-US" sz="2800" b="1" dirty="0">
              <a:solidFill>
                <a:schemeClr val="accent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670560" y="977265"/>
            <a:ext cx="11165840" cy="540385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150000"/>
              </a:lnSpc>
              <a:buClr>
                <a:srgbClr val="CC0000"/>
              </a:buClr>
              <a:buSzPct val="90000"/>
            </a:pPr>
            <a:r>
              <a:rPr lang="en-US" altLang="zh-CN" sz="2000" dirty="0" smtClean="0">
                <a:solidFill>
                  <a:srgbClr val="000000"/>
                </a:solidFill>
                <a:latin typeface="+mn-ea"/>
              </a:rPr>
              <a:t>       </a:t>
            </a:r>
            <a:r>
              <a:rPr sz="2000">
                <a:latin typeface="+mn-ea"/>
              </a:rPr>
              <a:t>Anaconda 是一个开源的Python发行版本，其包含了</a:t>
            </a:r>
            <a:r>
              <a:rPr sz="2000">
                <a:solidFill>
                  <a:srgbClr val="FF0000"/>
                </a:solidFill>
                <a:latin typeface="+mn-ea"/>
              </a:rPr>
              <a:t>Conda</a:t>
            </a:r>
            <a:r>
              <a:rPr sz="2000">
                <a:latin typeface="+mn-ea"/>
              </a:rPr>
              <a:t>、</a:t>
            </a:r>
            <a:r>
              <a:rPr sz="2000">
                <a:solidFill>
                  <a:srgbClr val="FF0000"/>
                </a:solidFill>
                <a:latin typeface="+mn-ea"/>
              </a:rPr>
              <a:t>Python</a:t>
            </a:r>
            <a:r>
              <a:rPr sz="2000">
                <a:latin typeface="+mn-ea"/>
              </a:rPr>
              <a:t>等180多个科学包及其依赖项，它是专门为了方便使用 Python 进行</a:t>
            </a:r>
            <a:r>
              <a:rPr lang="zh-CN" altLang="en-US" sz="2000" b="1" dirty="0">
                <a:solidFill>
                  <a:srgbClr val="0000CC"/>
                </a:solidFill>
              </a:rPr>
              <a:t>数据科学研究</a:t>
            </a:r>
            <a:r>
              <a:rPr sz="2000">
                <a:latin typeface="+mn-ea"/>
              </a:rPr>
              <a:t>而建立的一组软件包，涵盖了数据科学领域常见的 Python 库，并且自带了专门用来解决软件环境依赖问题的 </a:t>
            </a:r>
            <a:r>
              <a:rPr lang="zh-CN" altLang="en-US" sz="2000" b="1" dirty="0">
                <a:solidFill>
                  <a:srgbClr val="0000CC"/>
                </a:solidFill>
              </a:rPr>
              <a:t>conda 包管理系统</a:t>
            </a:r>
            <a:r>
              <a:rPr sz="2000">
                <a:latin typeface="+mn-ea"/>
              </a:rPr>
              <a:t>，可以使用它创建虚拟环境，以便更轻松地处理多个项目，此外还提供了包管理与环境管理的功能，可以很方便地解决</a:t>
            </a:r>
            <a:r>
              <a:rPr lang="en-US" altLang="zh-CN" sz="2000" b="1" dirty="0" err="1">
                <a:solidFill>
                  <a:srgbClr val="FF00FF"/>
                </a:solidFill>
              </a:rPr>
              <a:t>多版本python并存</a:t>
            </a:r>
            <a:r>
              <a:rPr sz="2000">
                <a:latin typeface="+mn-ea"/>
              </a:rPr>
              <a:t>、</a:t>
            </a:r>
            <a:r>
              <a:rPr lang="en-US" altLang="zh-CN" sz="2000" b="1" dirty="0" err="1">
                <a:solidFill>
                  <a:srgbClr val="FF00FF"/>
                </a:solidFill>
              </a:rPr>
              <a:t>切换</a:t>
            </a:r>
            <a:r>
              <a:rPr sz="2000">
                <a:latin typeface="+mn-ea"/>
              </a:rPr>
              <a:t>以及</a:t>
            </a:r>
            <a:r>
              <a:rPr lang="en-US" altLang="zh-CN" sz="2000" b="1" dirty="0" err="1">
                <a:solidFill>
                  <a:srgbClr val="FF00FF"/>
                </a:solidFill>
              </a:rPr>
              <a:t>各种第三方包安装</a:t>
            </a:r>
            <a:r>
              <a:rPr sz="2000">
                <a:latin typeface="+mn-ea"/>
              </a:rPr>
              <a:t>的问题</a:t>
            </a:r>
            <a:endParaRPr sz="2000"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 flipV="1">
            <a:off x="4324350" y="711732"/>
            <a:ext cx="3838575" cy="646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922844" y="125979"/>
            <a:ext cx="5032375" cy="650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en-US" altLang="zh-CN" sz="2800" b="1" dirty="0">
                <a:solidFill>
                  <a:schemeClr val="accent1"/>
                </a:solidFill>
              </a:rPr>
              <a:t>Anaconda</a:t>
            </a:r>
            <a:r>
              <a:rPr lang="zh-CN" altLang="en-US" sz="2800" b="1" dirty="0">
                <a:solidFill>
                  <a:schemeClr val="accent1"/>
                </a:solidFill>
              </a:rPr>
              <a:t>和</a:t>
            </a:r>
            <a:r>
              <a:rPr lang="en-US" altLang="zh-CN" sz="2800" b="1" dirty="0">
                <a:solidFill>
                  <a:schemeClr val="accent1"/>
                </a:solidFill>
              </a:rPr>
              <a:t>Python</a:t>
            </a:r>
            <a:r>
              <a:rPr lang="zh-CN" altLang="en-US" sz="2800" b="1" dirty="0">
                <a:solidFill>
                  <a:schemeClr val="accent1"/>
                </a:solidFill>
              </a:rPr>
              <a:t>环境</a:t>
            </a:r>
            <a:r>
              <a:rPr lang="zh-CN" altLang="en-US" sz="2800" b="1" dirty="0">
                <a:solidFill>
                  <a:schemeClr val="accent1"/>
                </a:solidFill>
              </a:rPr>
              <a:t>区别</a:t>
            </a:r>
            <a:endParaRPr lang="zh-CN" altLang="en-US" sz="2800" b="1" dirty="0">
              <a:solidFill>
                <a:schemeClr val="accent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670560" y="977265"/>
            <a:ext cx="11165840" cy="540385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150000"/>
              </a:lnSpc>
              <a:buClr>
                <a:srgbClr val="CC0000"/>
              </a:buClr>
              <a:buSzPct val="90000"/>
            </a:pPr>
            <a:r>
              <a:rPr sz="2000">
                <a:latin typeface="+mn-ea"/>
              </a:rPr>
              <a:t>1、anaconda是包含python的。安装了anaconda后就不用再安装python了。</a:t>
            </a:r>
            <a:endParaRPr sz="2000">
              <a:latin typeface="+mn-ea"/>
            </a:endParaRPr>
          </a:p>
          <a:p>
            <a:pPr>
              <a:lnSpc>
                <a:spcPct val="150000"/>
              </a:lnSpc>
              <a:buClr>
                <a:srgbClr val="CC0000"/>
              </a:buClr>
              <a:buSzPct val="90000"/>
            </a:pPr>
            <a:r>
              <a:rPr sz="2000">
                <a:latin typeface="+mn-ea"/>
              </a:rPr>
              <a:t>2、由于python3不兼容python2，那在装了python3环境的电脑上跑python2怎么办呢？也不能每次跑的时候都重新配一下环境变量吧？（也可以但是不觉得麻烦吗？）所以anaconda就诞生了。它可以</a:t>
            </a:r>
            <a:r>
              <a:rPr lang="zh-CN" altLang="en-US" sz="2000" b="1" dirty="0">
                <a:solidFill>
                  <a:srgbClr val="0000CC"/>
                </a:solidFill>
              </a:rPr>
              <a:t>将每个开发的程序选用不同的环境</a:t>
            </a:r>
            <a:r>
              <a:rPr sz="2000">
                <a:latin typeface="+mn-ea"/>
              </a:rPr>
              <a:t>，而且开发好的程序所需要的环境（就是第三方包）独立的打包成来，这样再在另一台电脑上跑该程序时就不用再单独下载包了。也就是它有专门用来解决软件环境依赖问题的 conda 包管理系统，</a:t>
            </a:r>
            <a:r>
              <a:rPr sz="2000">
                <a:solidFill>
                  <a:srgbClr val="FF0000"/>
                </a:solidFill>
                <a:latin typeface="+mn-ea"/>
              </a:rPr>
              <a:t>解决python版本及依赖包版本的问题，方便管理</a:t>
            </a:r>
            <a:r>
              <a:rPr sz="2000">
                <a:latin typeface="+mn-ea"/>
              </a:rPr>
              <a:t>。</a:t>
            </a:r>
            <a:endParaRPr sz="2000">
              <a:latin typeface="+mn-ea"/>
            </a:endParaRPr>
          </a:p>
          <a:p>
            <a:pPr>
              <a:lnSpc>
                <a:spcPct val="150000"/>
              </a:lnSpc>
              <a:buClr>
                <a:srgbClr val="CC0000"/>
              </a:buClr>
              <a:buSzPct val="90000"/>
            </a:pPr>
            <a:r>
              <a:rPr sz="2000">
                <a:latin typeface="+mn-ea"/>
              </a:rPr>
              <a:t>3、python自身缺少numpy、matplotlib、scipy、scikit-learn....等一系列包，需要安装pip来导入这些包才能进行相应运算。而</a:t>
            </a:r>
            <a:r>
              <a:rPr lang="zh-CN" altLang="en-US" sz="2000" b="1" dirty="0">
                <a:solidFill>
                  <a:srgbClr val="0000CC"/>
                </a:solidFill>
              </a:rPr>
              <a:t>Anaconda包含了之前python环境常用但需要额外pip安装的包</a:t>
            </a:r>
            <a:r>
              <a:rPr sz="2000">
                <a:latin typeface="+mn-ea"/>
              </a:rPr>
              <a:t>，因此Anaconda无需再去额外安装这些包，当然安装Anaconda后有的其他专用领域的依赖包还是需要pip或者conda来下载并管理的，比如深度学习的TensorFlow、pyrtorch等环境。</a:t>
            </a:r>
            <a:endParaRPr sz="2000"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 flipV="1">
            <a:off x="4324350" y="711732"/>
            <a:ext cx="3838575" cy="646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786319" y="25649"/>
            <a:ext cx="4868640" cy="5979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en-US" altLang="zh-CN" sz="2800" b="1" dirty="0" err="1">
                <a:solidFill>
                  <a:schemeClr val="accent1"/>
                </a:solidFill>
              </a:rPr>
              <a:t>Numpy</a:t>
            </a:r>
            <a:r>
              <a:rPr lang="zh-CN" altLang="en-US" sz="2800" b="1" dirty="0">
                <a:solidFill>
                  <a:schemeClr val="accent1"/>
                </a:solidFill>
              </a:rPr>
              <a:t>的数组对象</a:t>
            </a:r>
            <a:r>
              <a:rPr lang="en-US" altLang="zh-CN" sz="2800" b="1" dirty="0">
                <a:solidFill>
                  <a:schemeClr val="accent1"/>
                </a:solidFill>
              </a:rPr>
              <a:t>-</a:t>
            </a:r>
            <a:r>
              <a:rPr lang="en-US" altLang="zh-CN" sz="2800" b="1" dirty="0" err="1">
                <a:solidFill>
                  <a:schemeClr val="accent1"/>
                </a:solidFill>
              </a:rPr>
              <a:t>ndarray</a:t>
            </a:r>
            <a:endParaRPr lang="en-US" altLang="zh-CN" sz="2800" b="1" dirty="0">
              <a:solidFill>
                <a:schemeClr val="accent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670331" y="977419"/>
            <a:ext cx="1116566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CC0000"/>
              </a:buClr>
              <a:buSzPct val="90000"/>
            </a:pPr>
            <a:r>
              <a:rPr lang="en-US" altLang="zh-CN" sz="2000" dirty="0" smtClean="0">
                <a:solidFill>
                  <a:srgbClr val="000000"/>
                </a:solidFill>
                <a:latin typeface="+mn-ea"/>
              </a:rPr>
              <a:t>       </a:t>
            </a:r>
            <a:r>
              <a:rPr lang="en-US" altLang="zh-CN" sz="2000" dirty="0" err="1" smtClean="0">
                <a:solidFill>
                  <a:srgbClr val="000000"/>
                </a:solidFill>
                <a:latin typeface="+mn-ea"/>
              </a:rPr>
              <a:t>NumPy</a:t>
            </a:r>
            <a:r>
              <a:rPr lang="en-US" altLang="zh-CN" sz="2000" dirty="0" smtClean="0">
                <a:solidFill>
                  <a:srgbClr val="000000"/>
                </a:solidFill>
                <a:latin typeface="+mn-ea"/>
              </a:rPr>
              <a:t> 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最重要的一个特点是其 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N 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维数组对象 </a:t>
            </a:r>
            <a:r>
              <a:rPr lang="en-US" altLang="zh-CN" sz="2000" b="1" dirty="0" err="1" smtClean="0">
                <a:solidFill>
                  <a:srgbClr val="0000CC"/>
                </a:solidFill>
                <a:latin typeface="+mn-ea"/>
              </a:rPr>
              <a:t>ndarray</a:t>
            </a:r>
            <a:r>
              <a:rPr lang="zh-CN" altLang="en-US" sz="2000" dirty="0" smtClean="0">
                <a:solidFill>
                  <a:srgbClr val="000000"/>
                </a:solidFill>
                <a:latin typeface="+mn-ea"/>
              </a:rPr>
              <a:t>，它是</a:t>
            </a:r>
            <a:r>
              <a:rPr lang="zh-CN" altLang="en-US" sz="2000" b="1" dirty="0" smtClean="0">
                <a:solidFill>
                  <a:srgbClr val="FF00FF"/>
                </a:solidFill>
                <a:latin typeface="+mn-ea"/>
              </a:rPr>
              <a:t>用于</a:t>
            </a:r>
            <a:r>
              <a:rPr lang="zh-CN" altLang="en-US" sz="2000" b="1" dirty="0">
                <a:solidFill>
                  <a:srgbClr val="FF00FF"/>
                </a:solidFill>
                <a:latin typeface="+mn-ea"/>
              </a:rPr>
              <a:t>存放同类型元素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的多维</a:t>
            </a:r>
            <a:r>
              <a:rPr lang="zh-CN" altLang="en-US" sz="2000" dirty="0" smtClean="0">
                <a:solidFill>
                  <a:srgbClr val="000000"/>
                </a:solidFill>
                <a:latin typeface="+mn-ea"/>
              </a:rPr>
              <a:t>数组，</a:t>
            </a:r>
            <a:r>
              <a:rPr lang="en-US" altLang="zh-CN" sz="2000" dirty="0" err="1" smtClean="0">
                <a:solidFill>
                  <a:srgbClr val="000000"/>
                </a:solidFill>
                <a:latin typeface="+mn-ea"/>
              </a:rPr>
              <a:t>ndarray</a:t>
            </a:r>
            <a:r>
              <a:rPr lang="en-US" altLang="zh-CN" sz="2000" dirty="0" smtClean="0">
                <a:solidFill>
                  <a:srgbClr val="000000"/>
                </a:solidFill>
                <a:latin typeface="+mn-ea"/>
              </a:rPr>
              <a:t> 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中的</a:t>
            </a:r>
            <a:r>
              <a:rPr lang="zh-CN" altLang="en-US" sz="2000" b="1" dirty="0">
                <a:solidFill>
                  <a:srgbClr val="FF00FF"/>
                </a:solidFill>
                <a:latin typeface="+mn-ea"/>
              </a:rPr>
              <a:t>每个元素在内存</a:t>
            </a:r>
            <a:r>
              <a:rPr lang="zh-CN" altLang="en-US" sz="2000" b="1" dirty="0" smtClean="0">
                <a:solidFill>
                  <a:srgbClr val="FF00FF"/>
                </a:solidFill>
                <a:latin typeface="+mn-ea"/>
              </a:rPr>
              <a:t>中占有相同大小</a:t>
            </a:r>
            <a:r>
              <a:rPr lang="zh-CN" altLang="en-US" sz="2000" b="1" dirty="0">
                <a:solidFill>
                  <a:srgbClr val="FF00FF"/>
                </a:solidFill>
                <a:latin typeface="+mn-ea"/>
              </a:rPr>
              <a:t>的区域</a:t>
            </a:r>
            <a:r>
              <a:rPr lang="zh-CN" altLang="en-US" sz="2000" dirty="0" smtClean="0">
                <a:solidFill>
                  <a:srgbClr val="000000"/>
                </a:solidFill>
                <a:latin typeface="+mn-ea"/>
              </a:rPr>
              <a:t>。创建</a:t>
            </a:r>
            <a:r>
              <a:rPr lang="en-US" altLang="zh-CN" sz="2000" dirty="0" err="1" smtClean="0">
                <a:solidFill>
                  <a:srgbClr val="000000"/>
                </a:solidFill>
                <a:latin typeface="+mn-ea"/>
              </a:rPr>
              <a:t>ndarray</a:t>
            </a:r>
            <a:r>
              <a:rPr lang="zh-CN" altLang="en-US" sz="2000" dirty="0" smtClean="0">
                <a:solidFill>
                  <a:srgbClr val="000000"/>
                </a:solidFill>
                <a:latin typeface="+mn-ea"/>
              </a:rPr>
              <a:t>对象时，可以通过</a:t>
            </a:r>
            <a:r>
              <a:rPr lang="en-US" altLang="zh-CN" sz="2000" b="1" dirty="0" err="1" smtClean="0">
                <a:solidFill>
                  <a:srgbClr val="0000CC"/>
                </a:solidFill>
                <a:latin typeface="+mn-ea"/>
              </a:rPr>
              <a:t>dtype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指定数据类型</a:t>
            </a:r>
            <a:r>
              <a:rPr lang="zh-CN" altLang="en-US" sz="2000" dirty="0" smtClean="0">
                <a:solidFill>
                  <a:srgbClr val="000000"/>
                </a:solidFill>
                <a:latin typeface="+mn-ea"/>
              </a:rPr>
              <a:t>，如果没有指定，则会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根据元素内容自动确定</a:t>
            </a:r>
            <a:r>
              <a:rPr lang="zh-CN" altLang="en-US" sz="2000" dirty="0" smtClean="0">
                <a:solidFill>
                  <a:srgbClr val="000000"/>
                </a:solidFill>
                <a:latin typeface="+mn-ea"/>
              </a:rPr>
              <a:t>。</a:t>
            </a:r>
            <a:r>
              <a:rPr lang="en-US" altLang="zh-CN" sz="2000" b="1" dirty="0" err="1">
                <a:solidFill>
                  <a:srgbClr val="0000CC"/>
                </a:solidFill>
                <a:latin typeface="+mn-ea"/>
              </a:rPr>
              <a:t>ndarray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的创建方法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如下</a:t>
            </a:r>
            <a:r>
              <a:rPr lang="zh-CN" altLang="en-US" sz="2000" dirty="0" smtClean="0">
                <a:solidFill>
                  <a:srgbClr val="000000"/>
                </a:solidFill>
                <a:latin typeface="+mn-ea"/>
              </a:rPr>
              <a:t>：</a:t>
            </a:r>
            <a:endParaRPr lang="zh-CN" altLang="en-US" sz="2000" dirty="0">
              <a:solidFill>
                <a:srgbClr val="000000"/>
              </a:solidFill>
              <a:latin typeface="+mn-ea"/>
            </a:endParaRPr>
          </a:p>
        </p:txBody>
      </p:sp>
      <p:graphicFrame>
        <p:nvGraphicFramePr>
          <p:cNvPr id="11" name="表格 10"/>
          <p:cNvGraphicFramePr>
            <a:graphicFrameLocks noGrp="1"/>
          </p:cNvGraphicFramePr>
          <p:nvPr/>
        </p:nvGraphicFramePr>
        <p:xfrm>
          <a:off x="670332" y="2808130"/>
          <a:ext cx="11165661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0603"/>
                <a:gridCol w="7895058"/>
              </a:tblGrid>
              <a:tr h="38786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2400" dirty="0" smtClean="0">
                          <a:solidFill>
                            <a:schemeClr val="tx1"/>
                          </a:solidFill>
                        </a:rPr>
                        <a:t>方法名称</a:t>
                      </a:r>
                      <a:endParaRPr lang="zh-CN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2400" dirty="0" smtClean="0">
                          <a:solidFill>
                            <a:schemeClr val="tx1"/>
                          </a:solidFill>
                        </a:rPr>
                        <a:t>说明</a:t>
                      </a:r>
                      <a:endParaRPr lang="zh-CN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05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2000" b="1" kern="1200" dirty="0" err="1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np.array</a:t>
                      </a:r>
                      <a:r>
                        <a:rPr lang="en-US" altLang="zh-CN" sz="2000" b="1" kern="1200" dirty="0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altLang="zh-CN" sz="2000" b="1" kern="1200" dirty="0" err="1" smtClean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array_like</a:t>
                      </a:r>
                      <a:r>
                        <a:rPr lang="en-US" altLang="zh-CN" sz="2000" b="1" kern="1200" dirty="0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)</a:t>
                      </a:r>
                      <a:endParaRPr lang="zh-CN" altLang="en-US" sz="2000" b="1" dirty="0">
                        <a:solidFill>
                          <a:srgbClr val="E73A1C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2000" b="1" kern="1200" dirty="0" smtClean="0">
                          <a:solidFill>
                            <a:srgbClr val="0000CC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将传递的序列类型数据</a:t>
                      </a:r>
                      <a:r>
                        <a:rPr lang="zh-CN" altLang="en-US" sz="2000" b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（如</a:t>
                      </a:r>
                      <a:r>
                        <a:rPr lang="en-US" altLang="zh-CN" sz="2000" b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list</a:t>
                      </a:r>
                      <a:r>
                        <a:rPr lang="zh-CN" altLang="en-US" sz="2000" b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、</a:t>
                      </a:r>
                      <a:r>
                        <a:rPr lang="en-US" altLang="zh-CN" sz="2000" b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tuple</a:t>
                      </a:r>
                      <a:r>
                        <a:rPr lang="zh-CN" altLang="en-US" sz="2000" b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、</a:t>
                      </a:r>
                      <a:r>
                        <a:rPr lang="en-US" altLang="zh-CN" sz="2000" b="0" kern="1200" dirty="0" err="1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ndarray</a:t>
                      </a:r>
                      <a:r>
                        <a:rPr lang="zh-CN" altLang="en-US" sz="2000" b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等）</a:t>
                      </a:r>
                      <a:r>
                        <a:rPr lang="zh-CN" altLang="en-US" sz="2000" b="1" kern="1200" dirty="0" smtClean="0">
                          <a:solidFill>
                            <a:srgbClr val="0000CC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转换为</a:t>
                      </a:r>
                      <a:r>
                        <a:rPr lang="en-US" altLang="zh-CN" sz="2000" b="1" kern="1200" dirty="0" err="1" smtClean="0">
                          <a:solidFill>
                            <a:srgbClr val="0000CC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ndarray</a:t>
                      </a:r>
                      <a:r>
                        <a:rPr lang="en-US" altLang="zh-CN" sz="2000" b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zh-CN" altLang="en-US" sz="2000" b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返回一个新的</a:t>
                      </a:r>
                      <a:r>
                        <a:rPr lang="en-US" altLang="zh-CN" sz="2000" b="0" kern="1200" dirty="0" err="1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ndarray</a:t>
                      </a:r>
                      <a:r>
                        <a:rPr lang="zh-CN" altLang="en-US" sz="2000" b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对象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000" b="1" kern="1200" dirty="0" err="1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np.asarray</a:t>
                      </a:r>
                      <a:r>
                        <a:rPr lang="en-US" altLang="zh-CN" sz="2000" b="1" kern="1200" dirty="0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altLang="zh-CN" sz="2000" b="1" kern="1200" dirty="0" err="1" smtClean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array_like</a:t>
                      </a:r>
                      <a:r>
                        <a:rPr lang="en-US" altLang="zh-CN" sz="2000" b="1" kern="1200" dirty="0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)</a:t>
                      </a:r>
                      <a:endParaRPr lang="zh-CN" altLang="zh-CN" sz="2000" b="1" kern="1200" dirty="0" smtClean="0">
                        <a:solidFill>
                          <a:srgbClr val="E73A1C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endParaRPr lang="zh-CN" altLang="en-US" sz="2000" b="1" dirty="0">
                        <a:solidFill>
                          <a:srgbClr val="E73A1C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20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将传递的序列类型数据（</a:t>
                      </a:r>
                      <a:r>
                        <a:rPr lang="en-US" altLang="zh-CN" sz="20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list</a:t>
                      </a:r>
                      <a:r>
                        <a:rPr lang="zh-CN" altLang="en-US" sz="20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、</a:t>
                      </a:r>
                      <a:r>
                        <a:rPr lang="en-US" altLang="zh-CN" sz="20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tuple</a:t>
                      </a:r>
                      <a:r>
                        <a:rPr lang="zh-CN" altLang="en-US" sz="20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等）转换为</a:t>
                      </a:r>
                      <a:r>
                        <a:rPr lang="en-US" altLang="zh-CN" sz="2000" b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ndarray</a:t>
                      </a:r>
                      <a:r>
                        <a:rPr lang="zh-CN" altLang="en-US" sz="20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，返回一个新的</a:t>
                      </a:r>
                      <a:r>
                        <a:rPr lang="en-US" altLang="zh-CN" sz="2000" b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ndarray</a:t>
                      </a:r>
                      <a:r>
                        <a:rPr lang="zh-CN" altLang="en-US" sz="20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对象，但</a:t>
                      </a:r>
                      <a:r>
                        <a:rPr lang="zh-CN" altLang="en-US" sz="2000" b="1" dirty="0" smtClean="0">
                          <a:solidFill>
                            <a:srgbClr val="0000CC"/>
                          </a:solidFill>
                          <a:latin typeface="+mn-ea"/>
                          <a:ea typeface="+mn-ea"/>
                        </a:rPr>
                        <a:t>当传递</a:t>
                      </a:r>
                      <a:r>
                        <a:rPr lang="en-US" altLang="zh-CN" sz="2000" b="1" dirty="0" err="1" smtClean="0">
                          <a:solidFill>
                            <a:srgbClr val="0000CC"/>
                          </a:solidFill>
                          <a:latin typeface="+mn-ea"/>
                          <a:ea typeface="+mn-ea"/>
                        </a:rPr>
                        <a:t>ndarray</a:t>
                      </a:r>
                      <a:r>
                        <a:rPr lang="zh-CN" altLang="en-US" sz="2000" b="1" dirty="0" smtClean="0">
                          <a:solidFill>
                            <a:srgbClr val="0000CC"/>
                          </a:solidFill>
                          <a:latin typeface="+mn-ea"/>
                          <a:ea typeface="+mn-ea"/>
                        </a:rPr>
                        <a:t>时，则不会生成新的对象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2000" b="1" kern="1200" dirty="0" err="1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np.arange</a:t>
                      </a:r>
                      <a:r>
                        <a:rPr lang="en-US" altLang="zh-CN" sz="2000" b="1" kern="1200" dirty="0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altLang="zh-CN" sz="2000" b="1" kern="1200" dirty="0" err="1" smtClean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start,stop,step</a:t>
                      </a:r>
                      <a:r>
                        <a:rPr lang="en-US" altLang="zh-CN" sz="2000" b="1" kern="1200" dirty="0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)</a:t>
                      </a:r>
                      <a:endParaRPr lang="zh-CN" altLang="en-US" sz="2000" b="1" dirty="0">
                        <a:solidFill>
                          <a:srgbClr val="E73A1C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2000" b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根据传递的参数，</a:t>
                      </a:r>
                      <a:r>
                        <a:rPr lang="zh-CN" altLang="en-US" sz="2000" b="1" kern="1200" dirty="0" smtClean="0">
                          <a:solidFill>
                            <a:srgbClr val="0000CC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返回等间隔的数据组成的</a:t>
                      </a:r>
                      <a:r>
                        <a:rPr lang="en-US" altLang="zh-CN" sz="2000" b="1" kern="1200" dirty="0" err="1" smtClean="0">
                          <a:solidFill>
                            <a:srgbClr val="0000CC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ndarray</a:t>
                      </a:r>
                      <a:r>
                        <a:rPr lang="zh-CN" altLang="en-US" sz="2000" b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，与</a:t>
                      </a:r>
                      <a:r>
                        <a:rPr lang="en-US" altLang="zh-CN" sz="2000" b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range()</a:t>
                      </a:r>
                      <a:r>
                        <a:rPr lang="zh-CN" altLang="en-US" sz="2000" b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方法类似，但这里</a:t>
                      </a:r>
                      <a:r>
                        <a:rPr lang="zh-CN" altLang="en-US" sz="2000" b="1" kern="1200" dirty="0" smtClean="0">
                          <a:solidFill>
                            <a:srgbClr val="0000CC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步长可以是小数</a:t>
                      </a:r>
                      <a:endParaRPr lang="en-US" altLang="zh-CN" sz="2000" b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 flipV="1">
            <a:off x="4324350" y="783346"/>
            <a:ext cx="3838575" cy="646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786319" y="90044"/>
            <a:ext cx="4868640" cy="5979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en-US" altLang="zh-CN" sz="2800" b="1" dirty="0" err="1">
                <a:solidFill>
                  <a:schemeClr val="accent1"/>
                </a:solidFill>
              </a:rPr>
              <a:t>Numpy</a:t>
            </a:r>
            <a:r>
              <a:rPr lang="zh-CN" altLang="en-US" sz="2800" b="1" dirty="0">
                <a:solidFill>
                  <a:schemeClr val="accent1"/>
                </a:solidFill>
              </a:rPr>
              <a:t>的数组对象</a:t>
            </a:r>
            <a:r>
              <a:rPr lang="en-US" altLang="zh-CN" sz="2800" b="1" dirty="0">
                <a:solidFill>
                  <a:schemeClr val="accent1"/>
                </a:solidFill>
              </a:rPr>
              <a:t>-</a:t>
            </a:r>
            <a:r>
              <a:rPr lang="en-US" altLang="zh-CN" sz="2800" b="1" dirty="0" err="1">
                <a:solidFill>
                  <a:schemeClr val="accent1"/>
                </a:solidFill>
              </a:rPr>
              <a:t>ndarray</a:t>
            </a:r>
            <a:endParaRPr lang="en-US" altLang="zh-CN" sz="2800" b="1" dirty="0">
              <a:solidFill>
                <a:schemeClr val="accent1"/>
              </a:solidFill>
            </a:endParaRPr>
          </a:p>
        </p:txBody>
      </p:sp>
      <p:graphicFrame>
        <p:nvGraphicFramePr>
          <p:cNvPr id="11" name="表格 10"/>
          <p:cNvGraphicFramePr>
            <a:graphicFrameLocks noGrp="1"/>
          </p:cNvGraphicFramePr>
          <p:nvPr/>
        </p:nvGraphicFramePr>
        <p:xfrm>
          <a:off x="580179" y="1094703"/>
          <a:ext cx="11165661" cy="54147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57725"/>
                <a:gridCol w="7907936"/>
              </a:tblGrid>
              <a:tr h="48939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2400" dirty="0" smtClean="0">
                          <a:solidFill>
                            <a:schemeClr val="tx1"/>
                          </a:solidFill>
                        </a:rPr>
                        <a:t>方法名称</a:t>
                      </a:r>
                      <a:endParaRPr lang="zh-CN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2400" dirty="0" smtClean="0">
                          <a:solidFill>
                            <a:schemeClr val="tx1"/>
                          </a:solidFill>
                        </a:rPr>
                        <a:t>说明</a:t>
                      </a:r>
                      <a:endParaRPr lang="zh-CN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en-US" altLang="zh-CN" sz="2000" b="1" kern="1200" dirty="0" err="1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np.empty</a:t>
                      </a:r>
                      <a:r>
                        <a:rPr lang="en-US" altLang="zh-CN" sz="2000" b="1" kern="1200" dirty="0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altLang="zh-CN" sz="2000" b="1" kern="1200" dirty="0" smtClean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shape</a:t>
                      </a:r>
                      <a:r>
                        <a:rPr lang="en-US" altLang="zh-CN" sz="2000" b="1" kern="1200" dirty="0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)</a:t>
                      </a:r>
                      <a:endParaRPr lang="zh-CN" altLang="en-US" sz="2000" b="1" dirty="0">
                        <a:solidFill>
                          <a:srgbClr val="E73A1C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zh-CN" altLang="zh-CN" sz="2000" b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用于</a:t>
                      </a:r>
                      <a:r>
                        <a:rPr lang="zh-CN" altLang="zh-CN" sz="2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创建</a:t>
                      </a:r>
                      <a:r>
                        <a:rPr lang="zh-CN" altLang="en-US" sz="2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指定形状的</a:t>
                      </a:r>
                      <a:r>
                        <a:rPr lang="zh-CN" altLang="zh-CN" sz="2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空数组</a:t>
                      </a:r>
                      <a:r>
                        <a:rPr lang="zh-CN" altLang="zh-CN" sz="2000" b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</a:t>
                      </a:r>
                      <a:r>
                        <a:rPr lang="zh-CN" altLang="zh-CN" sz="2000" b="1" kern="1200" dirty="0" smtClean="0">
                          <a:solidFill>
                            <a:srgbClr val="0000CC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数组元素为随机值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en-US" altLang="zh-CN" sz="2000" b="1" kern="1200" dirty="0" err="1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np.zeros</a:t>
                      </a:r>
                      <a:r>
                        <a:rPr lang="en-US" altLang="zh-CN" sz="2000" b="1" kern="1200" dirty="0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altLang="zh-CN" sz="2000" b="1" kern="1200" dirty="0" smtClean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shape</a:t>
                      </a:r>
                      <a:r>
                        <a:rPr lang="en-US" altLang="zh-CN" sz="2000" b="1" kern="1200" dirty="0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)</a:t>
                      </a:r>
                      <a:endParaRPr lang="en-US" altLang="zh-CN" sz="2000" b="1" kern="1200" dirty="0" smtClean="0">
                        <a:solidFill>
                          <a:srgbClr val="E73A1C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20000"/>
                        </a:lnSpc>
                      </a:pPr>
                      <a:r>
                        <a:rPr lang="en-US" altLang="zh-CN" sz="2000" b="1" kern="1200" dirty="0" err="1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np.zeros_like</a:t>
                      </a:r>
                      <a:r>
                        <a:rPr lang="en-US" altLang="zh-CN" sz="2000" b="1" kern="1200" dirty="0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altLang="zh-CN" sz="2000" b="1" kern="1200" dirty="0" err="1" smtClean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ndarray</a:t>
                      </a:r>
                      <a:r>
                        <a:rPr lang="zh-CN" altLang="en-US" sz="2000" b="1" kern="1200" dirty="0" smtClean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对象</a:t>
                      </a:r>
                      <a:r>
                        <a:rPr lang="en-US" altLang="zh-CN" sz="2000" b="1" kern="1200" dirty="0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)</a:t>
                      </a:r>
                      <a:endParaRPr lang="zh-CN" altLang="en-US" sz="2000" b="1" dirty="0">
                        <a:solidFill>
                          <a:srgbClr val="E73A1C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zh-CN" altLang="zh-CN" sz="2000" b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用于创建</a:t>
                      </a:r>
                      <a:r>
                        <a:rPr lang="zh-CN" altLang="en-US" sz="2000" b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指定形状的数组，</a:t>
                      </a:r>
                      <a:r>
                        <a:rPr lang="zh-CN" altLang="en-US" sz="2000" b="1" kern="1200" dirty="0" smtClean="0">
                          <a:solidFill>
                            <a:srgbClr val="0000CC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数组</a:t>
                      </a:r>
                      <a:r>
                        <a:rPr lang="zh-CN" altLang="zh-CN" sz="2000" b="1" kern="1200" dirty="0" smtClean="0">
                          <a:solidFill>
                            <a:srgbClr val="0000CC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元素都为</a:t>
                      </a:r>
                      <a:r>
                        <a:rPr lang="en-US" altLang="zh-CN" sz="2000" b="1" kern="1200" dirty="0" smtClean="0">
                          <a:solidFill>
                            <a:srgbClr val="0000CC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</a:t>
                      </a:r>
                      <a:endParaRPr lang="en-US" altLang="zh-CN" sz="2000" b="1" kern="1200" dirty="0" smtClean="0">
                        <a:solidFill>
                          <a:srgbClr val="0000CC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20000"/>
                        </a:lnSpc>
                      </a:pPr>
                      <a:r>
                        <a:rPr lang="zh-CN" altLang="en-US" sz="2000" b="1" kern="1200" dirty="0" smtClean="0">
                          <a:solidFill>
                            <a:srgbClr val="0000CC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创建一个形状与</a:t>
                      </a:r>
                      <a:r>
                        <a:rPr lang="en-US" altLang="zh-CN" sz="2000" b="1" kern="1200" dirty="0" err="1" smtClean="0">
                          <a:solidFill>
                            <a:srgbClr val="0000CC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ndarray</a:t>
                      </a:r>
                      <a:r>
                        <a:rPr lang="zh-CN" altLang="en-US" sz="2000" b="1" kern="1200" dirty="0" smtClean="0">
                          <a:solidFill>
                            <a:srgbClr val="0000CC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对象相同，</a:t>
                      </a:r>
                      <a:r>
                        <a:rPr lang="zh-CN" altLang="en-US" sz="2000" b="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元素都为</a:t>
                      </a:r>
                      <a:r>
                        <a:rPr lang="en-US" altLang="zh-CN" sz="2000" b="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2000" b="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的数组</a:t>
                      </a:r>
                      <a:endParaRPr lang="zh-CN" altLang="en-US" sz="2000" b="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000" b="1" kern="1200" dirty="0" err="1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np.ones</a:t>
                      </a:r>
                      <a:r>
                        <a:rPr lang="en-US" altLang="zh-CN" sz="2000" b="1" kern="1200" dirty="0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altLang="zh-CN" sz="2000" b="1" kern="1200" dirty="0" smtClean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shape</a:t>
                      </a:r>
                      <a:r>
                        <a:rPr lang="en-US" altLang="zh-CN" sz="2000" b="1" kern="1200" dirty="0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)</a:t>
                      </a:r>
                      <a:endParaRPr lang="en-US" altLang="zh-CN" sz="2000" b="1" kern="1200" dirty="0" smtClean="0">
                        <a:solidFill>
                          <a:srgbClr val="E73A1C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000" b="1" kern="1200" dirty="0" err="1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np.ones_like</a:t>
                      </a:r>
                      <a:r>
                        <a:rPr lang="en-US" altLang="zh-CN" sz="2000" b="1" kern="1200" dirty="0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altLang="zh-CN" sz="2000" b="1" kern="1200" dirty="0" err="1" smtClean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ndarray</a:t>
                      </a:r>
                      <a:r>
                        <a:rPr lang="zh-CN" altLang="en-US" sz="2000" b="1" kern="1200" dirty="0" smtClean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对象</a:t>
                      </a:r>
                      <a:r>
                        <a:rPr lang="en-US" altLang="zh-CN" sz="2000" b="1" kern="1200" dirty="0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)</a:t>
                      </a:r>
                      <a:endParaRPr lang="zh-CN" altLang="en-US" sz="2000" b="1" dirty="0">
                        <a:solidFill>
                          <a:srgbClr val="E73A1C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zh-CN" sz="2000" b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用于创建</a:t>
                      </a:r>
                      <a:r>
                        <a:rPr lang="zh-CN" altLang="en-US" sz="2000" b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指定形状的数组，</a:t>
                      </a:r>
                      <a:r>
                        <a:rPr lang="zh-CN" altLang="en-US" sz="2000" b="1" kern="1200" dirty="0" smtClean="0">
                          <a:solidFill>
                            <a:srgbClr val="0000CC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数组</a:t>
                      </a:r>
                      <a:r>
                        <a:rPr lang="zh-CN" altLang="zh-CN" sz="2000" b="1" kern="1200" dirty="0" smtClean="0">
                          <a:solidFill>
                            <a:srgbClr val="0000CC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元素都为</a:t>
                      </a:r>
                      <a:r>
                        <a:rPr lang="en-US" altLang="zh-CN" sz="2000" b="1" kern="1200" dirty="0" smtClean="0">
                          <a:solidFill>
                            <a:srgbClr val="0000CC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endParaRPr lang="en-US" altLang="zh-CN" sz="2000" b="1" kern="1200" dirty="0" smtClean="0">
                        <a:solidFill>
                          <a:srgbClr val="0000CC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000" b="1" kern="1200" dirty="0" smtClean="0">
                          <a:solidFill>
                            <a:srgbClr val="0000CC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创建一个形状与</a:t>
                      </a:r>
                      <a:r>
                        <a:rPr lang="en-US" altLang="zh-CN" sz="2000" b="1" kern="1200" dirty="0" err="1" smtClean="0">
                          <a:solidFill>
                            <a:srgbClr val="0000CC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ndarray</a:t>
                      </a:r>
                      <a:r>
                        <a:rPr lang="zh-CN" altLang="en-US" sz="2000" b="1" kern="1200" dirty="0" smtClean="0">
                          <a:solidFill>
                            <a:srgbClr val="0000CC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对象相同，</a:t>
                      </a:r>
                      <a:r>
                        <a:rPr lang="zh-CN" altLang="en-US" sz="2000" b="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元素都为</a:t>
                      </a:r>
                      <a:r>
                        <a:rPr lang="en-US" altLang="zh-CN" sz="2000" b="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r>
                        <a:rPr lang="zh-CN" altLang="en-US" sz="2000" b="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的数组</a:t>
                      </a:r>
                      <a:endParaRPr lang="zh-CN" altLang="en-US" sz="2000" b="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en-US" altLang="zh-CN" b="1" dirty="0" err="1" smtClean="0">
                          <a:solidFill>
                            <a:srgbClr val="E73A1C"/>
                          </a:solidFill>
                        </a:rPr>
                        <a:t>np.full</a:t>
                      </a:r>
                      <a:r>
                        <a:rPr lang="en-US" altLang="zh-CN" b="1" dirty="0" smtClean="0">
                          <a:solidFill>
                            <a:srgbClr val="E73A1C"/>
                          </a:solidFill>
                        </a:rPr>
                        <a:t>(</a:t>
                      </a:r>
                      <a:r>
                        <a:rPr lang="zh-CN" altLang="en-US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形状，值</a:t>
                      </a:r>
                      <a:r>
                        <a:rPr lang="en-US" altLang="zh-CN" b="1" dirty="0" smtClean="0">
                          <a:solidFill>
                            <a:srgbClr val="E73A1C"/>
                          </a:solidFill>
                        </a:rPr>
                        <a:t>)</a:t>
                      </a:r>
                      <a:endParaRPr lang="zh-CN" altLang="en-US" b="1" dirty="0">
                        <a:solidFill>
                          <a:srgbClr val="E73A1C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altLang="en-US" b="1" dirty="0" smtClean="0">
                          <a:solidFill>
                            <a:srgbClr val="0000CC"/>
                          </a:solidFill>
                        </a:rPr>
                        <a:t>创建指定形状的数组，数组中所有元素相同，为指定值</a:t>
                      </a:r>
                      <a:endParaRPr lang="zh-CN" altLang="en-US" b="1" dirty="0">
                        <a:solidFill>
                          <a:srgbClr val="0000C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en-US" altLang="zh-CN" sz="2000" b="1" kern="1200" dirty="0" err="1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np.linspace</a:t>
                      </a:r>
                      <a:r>
                        <a:rPr lang="en-US" altLang="zh-CN" sz="2000" b="1" kern="1200" dirty="0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altLang="zh-CN" sz="2000" b="1" kern="1200" dirty="0" smtClean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start</a:t>
                      </a:r>
                      <a:r>
                        <a:rPr lang="en-US" altLang="zh-CN" sz="2000" b="1" kern="1200" dirty="0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altLang="zh-CN" sz="2000" b="1" kern="1200" dirty="0" smtClean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stop</a:t>
                      </a:r>
                      <a:r>
                        <a:rPr lang="en-US" altLang="zh-CN" sz="2000" b="1" kern="1200" dirty="0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altLang="zh-CN" sz="2000" b="1" kern="1200" dirty="0" err="1" smtClean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num</a:t>
                      </a:r>
                      <a:r>
                        <a:rPr lang="en-US" altLang="zh-CN" sz="2000" b="1" kern="1200" dirty="0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)</a:t>
                      </a:r>
                      <a:endParaRPr lang="zh-CN" altLang="en-US" sz="2000" b="1" dirty="0">
                        <a:solidFill>
                          <a:srgbClr val="E73A1C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zh-CN" altLang="en-US" sz="20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创建</a:t>
                      </a:r>
                      <a:r>
                        <a:rPr lang="zh-CN" altLang="en-US" sz="2000" b="1" kern="1200" dirty="0" smtClean="0">
                          <a:solidFill>
                            <a:srgbClr val="0000CC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等差数组</a:t>
                      </a:r>
                      <a:r>
                        <a:rPr lang="zh-CN" altLang="en-US" sz="20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，指定开始、结束以及元素个数，程序自动计算，</a:t>
                      </a:r>
                      <a:r>
                        <a:rPr lang="en-US" altLang="zh-CN" sz="2000" b="1" kern="1200" dirty="0" err="1" smtClean="0">
                          <a:solidFill>
                            <a:srgbClr val="0000CC"/>
                          </a:solidFill>
                          <a:latin typeface="+mn-ea"/>
                          <a:ea typeface="+mn-ea"/>
                          <a:cs typeface="+mn-cs"/>
                        </a:rPr>
                        <a:t>num</a:t>
                      </a:r>
                      <a:r>
                        <a:rPr lang="zh-CN" altLang="en-US" sz="2000" b="1" kern="1200" dirty="0" smtClean="0">
                          <a:solidFill>
                            <a:srgbClr val="0000CC"/>
                          </a:solidFill>
                          <a:latin typeface="+mn-ea"/>
                          <a:ea typeface="+mn-ea"/>
                          <a:cs typeface="+mn-cs"/>
                        </a:rPr>
                        <a:t>默认为</a:t>
                      </a:r>
                      <a:r>
                        <a:rPr lang="en-US" altLang="zh-CN" sz="2000" b="1" kern="1200" dirty="0" smtClean="0">
                          <a:solidFill>
                            <a:srgbClr val="0000CC"/>
                          </a:solidFill>
                          <a:latin typeface="+mn-ea"/>
                          <a:ea typeface="+mn-ea"/>
                          <a:cs typeface="+mn-cs"/>
                        </a:rPr>
                        <a:t>50</a:t>
                      </a:r>
                      <a:endParaRPr lang="zh-CN" altLang="en-US" sz="2000" b="1" kern="1200" dirty="0">
                        <a:solidFill>
                          <a:srgbClr val="0000CC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en-US" altLang="zh-CN" sz="2000" b="1" kern="1200" dirty="0" err="1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np.logspace</a:t>
                      </a:r>
                      <a:r>
                        <a:rPr lang="en-US" altLang="zh-CN" sz="2000" b="1" kern="1200" dirty="0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altLang="zh-CN" sz="2000" b="1" kern="1200" dirty="0" smtClean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start</a:t>
                      </a:r>
                      <a:r>
                        <a:rPr lang="en-US" altLang="zh-CN" sz="2000" b="1" kern="1200" dirty="0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altLang="zh-CN" sz="2000" b="1" kern="1200" dirty="0" smtClean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stop</a:t>
                      </a:r>
                      <a:r>
                        <a:rPr lang="en-US" altLang="zh-CN" sz="2000" b="1" kern="1200" dirty="0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altLang="zh-CN" sz="2000" b="1" kern="1200" dirty="0" err="1" smtClean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num</a:t>
                      </a:r>
                      <a:r>
                        <a:rPr lang="en-US" altLang="zh-CN" sz="2000" b="1" kern="1200" dirty="0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)</a:t>
                      </a:r>
                      <a:endParaRPr lang="zh-CN" altLang="en-US" sz="2000" b="1" dirty="0">
                        <a:solidFill>
                          <a:srgbClr val="E73A1C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0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创建</a:t>
                      </a:r>
                      <a:r>
                        <a:rPr lang="zh-CN" altLang="en-US" sz="2000" b="1" kern="1200" dirty="0" smtClean="0">
                          <a:solidFill>
                            <a:srgbClr val="0000CC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等比数组</a:t>
                      </a:r>
                      <a:r>
                        <a:rPr lang="zh-CN" altLang="en-US" sz="20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，指定开始、结束以及元素个数，程序自动计算，</a:t>
                      </a:r>
                      <a:r>
                        <a:rPr lang="en-US" altLang="zh-CN" sz="2000" b="1" dirty="0" err="1" smtClean="0">
                          <a:solidFill>
                            <a:srgbClr val="0000CC"/>
                          </a:solidFill>
                          <a:latin typeface="+mn-ea"/>
                          <a:ea typeface="+mn-ea"/>
                        </a:rPr>
                        <a:t>num</a:t>
                      </a:r>
                      <a:r>
                        <a:rPr lang="zh-CN" altLang="en-US" sz="2000" b="1" dirty="0" smtClean="0">
                          <a:solidFill>
                            <a:srgbClr val="0000CC"/>
                          </a:solidFill>
                          <a:latin typeface="+mn-ea"/>
                          <a:ea typeface="+mn-ea"/>
                        </a:rPr>
                        <a:t>默认为</a:t>
                      </a:r>
                      <a:r>
                        <a:rPr lang="en-US" altLang="zh-CN" sz="2000" b="1" dirty="0" smtClean="0">
                          <a:solidFill>
                            <a:srgbClr val="0000CC"/>
                          </a:solidFill>
                          <a:latin typeface="+mn-ea"/>
                          <a:ea typeface="+mn-ea"/>
                        </a:rPr>
                        <a:t>50</a:t>
                      </a:r>
                      <a:endParaRPr lang="zh-CN" altLang="en-US" sz="2000" b="1" dirty="0">
                        <a:solidFill>
                          <a:srgbClr val="0000CC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en-US" altLang="zh-CN" sz="2000" b="1" kern="1200" dirty="0" err="1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np.</a:t>
                      </a:r>
                      <a:r>
                        <a:rPr lang="en-US" altLang="zh-CN" sz="2000" b="1" dirty="0" err="1" smtClean="0">
                          <a:solidFill>
                            <a:srgbClr val="E73A1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eye</a:t>
                      </a:r>
                      <a:r>
                        <a:rPr lang="en-US" altLang="zh-CN" sz="2000" b="1" dirty="0" smtClean="0">
                          <a:solidFill>
                            <a:srgbClr val="E73A1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altLang="zh-CN" sz="2000" b="1" kern="1200" dirty="0" smtClean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US" altLang="zh-CN" sz="2000" b="1" dirty="0" smtClean="0">
                          <a:solidFill>
                            <a:srgbClr val="E73A1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altLang="zh-CN" sz="2000" b="1" kern="1200" dirty="0" smtClean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lang="en-US" altLang="zh-CN" sz="2000" b="1" dirty="0" smtClean="0">
                          <a:solidFill>
                            <a:srgbClr val="E73A1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zh-CN" altLang="en-US" sz="2000" b="1" dirty="0">
                        <a:solidFill>
                          <a:srgbClr val="E73A1C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zh-CN" altLang="en-US" sz="2000" dirty="0" smtClean="0">
                          <a:solidFill>
                            <a:schemeClr val="tx1"/>
                          </a:solidFill>
                        </a:rPr>
                        <a:t>创建 </a:t>
                      </a:r>
                      <a:r>
                        <a:rPr lang="en-US" altLang="zh-CN" sz="2000" b="1" kern="1200" dirty="0" smtClean="0">
                          <a:solidFill>
                            <a:srgbClr val="0000CC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n*m </a:t>
                      </a:r>
                      <a:r>
                        <a:rPr lang="zh-CN" altLang="en-US" sz="2000" b="1" kern="1200" dirty="0" smtClean="0">
                          <a:solidFill>
                            <a:srgbClr val="0000CC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的单位矩阵</a:t>
                      </a:r>
                      <a:r>
                        <a:rPr lang="zh-CN" altLang="en-US" sz="2000" dirty="0" smtClean="0">
                          <a:solidFill>
                            <a:schemeClr val="tx1"/>
                          </a:solidFill>
                        </a:rPr>
                        <a:t>，对角线为</a:t>
                      </a:r>
                      <a:r>
                        <a:rPr lang="en-US" altLang="zh-CN" sz="2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zh-CN" altLang="en-US" sz="2000" dirty="0" smtClean="0">
                          <a:solidFill>
                            <a:schemeClr val="tx1"/>
                          </a:solidFill>
                        </a:rPr>
                        <a:t>，其余为</a:t>
                      </a:r>
                      <a:r>
                        <a:rPr lang="en-US" altLang="zh-CN" sz="20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zh-CN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en-US" altLang="zh-CN" sz="2000" b="1" kern="1200" dirty="0" err="1" smtClean="0">
                          <a:solidFill>
                            <a:srgbClr val="E73A1C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np.</a:t>
                      </a:r>
                      <a:r>
                        <a:rPr lang="en-US" altLang="zh-CN" sz="2000" b="1" dirty="0" err="1" smtClean="0">
                          <a:solidFill>
                            <a:srgbClr val="E73A1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identity</a:t>
                      </a:r>
                      <a:r>
                        <a:rPr lang="en-US" altLang="zh-CN" sz="2000" b="1" dirty="0" smtClean="0">
                          <a:solidFill>
                            <a:srgbClr val="E73A1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altLang="zh-CN" sz="2000" b="1" kern="1200" dirty="0" smtClean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US" altLang="zh-CN" sz="2000" b="1" dirty="0" smtClean="0">
                          <a:solidFill>
                            <a:srgbClr val="E73A1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zh-CN" altLang="en-US" sz="2000" b="1" dirty="0">
                        <a:solidFill>
                          <a:srgbClr val="E73A1C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000" dirty="0" smtClean="0">
                          <a:solidFill>
                            <a:schemeClr val="tx1"/>
                          </a:solidFill>
                        </a:rPr>
                        <a:t>创建 </a:t>
                      </a:r>
                      <a:r>
                        <a:rPr lang="en-US" altLang="zh-CN" sz="2000" b="1" kern="1200" dirty="0" smtClean="0">
                          <a:solidFill>
                            <a:srgbClr val="0000CC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n*n </a:t>
                      </a:r>
                      <a:r>
                        <a:rPr lang="zh-CN" altLang="en-US" sz="2000" b="1" kern="1200" dirty="0" smtClean="0">
                          <a:solidFill>
                            <a:srgbClr val="0000CC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的单位方阵</a:t>
                      </a:r>
                      <a:r>
                        <a:rPr lang="zh-CN" altLang="en-US" sz="2000" dirty="0" smtClean="0">
                          <a:solidFill>
                            <a:schemeClr val="tx1"/>
                          </a:solidFill>
                        </a:rPr>
                        <a:t>，对角线为</a:t>
                      </a:r>
                      <a:r>
                        <a:rPr lang="en-US" altLang="zh-CN" sz="2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zh-CN" altLang="en-US" sz="2000" dirty="0" smtClean="0">
                          <a:solidFill>
                            <a:schemeClr val="tx1"/>
                          </a:solidFill>
                        </a:rPr>
                        <a:t>，其余为</a:t>
                      </a:r>
                      <a:r>
                        <a:rPr lang="en-US" altLang="zh-CN" sz="20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zh-CN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 flipV="1">
            <a:off x="4333875" y="737871"/>
            <a:ext cx="3838575" cy="646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786319" y="63749"/>
            <a:ext cx="4868640" cy="5979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en-US" altLang="zh-CN" sz="2800" b="1" dirty="0" err="1">
                <a:solidFill>
                  <a:schemeClr val="accent1"/>
                </a:solidFill>
              </a:rPr>
              <a:t>Numpy</a:t>
            </a:r>
            <a:r>
              <a:rPr lang="zh-CN" altLang="en-US" sz="2800" b="1" dirty="0">
                <a:solidFill>
                  <a:schemeClr val="accent1"/>
                </a:solidFill>
              </a:rPr>
              <a:t>的数组对象</a:t>
            </a:r>
            <a:r>
              <a:rPr lang="en-US" altLang="zh-CN" sz="2800" b="1" dirty="0">
                <a:solidFill>
                  <a:schemeClr val="accent1"/>
                </a:solidFill>
              </a:rPr>
              <a:t>-</a:t>
            </a:r>
            <a:r>
              <a:rPr lang="en-US" altLang="zh-CN" sz="2800" b="1" dirty="0" err="1">
                <a:solidFill>
                  <a:schemeClr val="accent1"/>
                </a:solidFill>
              </a:rPr>
              <a:t>ndarray</a:t>
            </a:r>
            <a:endParaRPr lang="en-US" altLang="zh-CN" sz="2800" b="1" dirty="0">
              <a:solidFill>
                <a:schemeClr val="accent1"/>
              </a:solidFill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95250" y="962953"/>
            <a:ext cx="3146446" cy="4481163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import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numpy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as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np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a = np.array([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1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3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6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4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9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])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b = np.array([[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1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4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8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10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]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             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[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2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6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9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10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]])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c = np.array(a)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d = np.asarray(a)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print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(a)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print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(b)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print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(c)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print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(d)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print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id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(a) ==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id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(c))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print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id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(a) ==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id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(d))</a:t>
            </a:r>
            <a:endParaRPr kumimoji="0" lang="zh-CN" altLang="zh-CN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3392449" y="962953"/>
            <a:ext cx="3736999" cy="4111831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import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numpy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as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np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a = np.arange(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10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b = np.arange(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1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10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0.5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c = np.linspace(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1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10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A4926"/>
                </a:solidFill>
                <a:effectLst/>
                <a:latin typeface="Arial Unicode MS" panose="020B0604020202020204" pitchFamily="34" charset="-122"/>
                <a:ea typeface="Fira Code"/>
              </a:rPr>
              <a:t>num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=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20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d = np.linspace(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1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10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e = np.logspace(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1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10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A4926"/>
                </a:solidFill>
                <a:effectLst/>
                <a:latin typeface="Arial Unicode MS" panose="020B0604020202020204" pitchFamily="34" charset="-122"/>
                <a:ea typeface="Fira Code"/>
              </a:rPr>
              <a:t>num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=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20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print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(a)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print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(b)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print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(c)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print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(d)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print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(e)</a:t>
            </a:r>
            <a:endParaRPr kumimoji="0" lang="zh-CN" altLang="zh-CN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7327424" y="962953"/>
            <a:ext cx="4781551" cy="4850495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import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numpy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as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np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a = np.empty(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10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 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#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创建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10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个元素的空数组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b = np.ones(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10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 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#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创建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10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个元素全为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1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的一维数组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c = np.ones([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3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3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]) 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#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创建元素全为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1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的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 3*3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矩阵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d = np.zeros(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10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 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#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创建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10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个元素全为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0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的一维数组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e = np.identity(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3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 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#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创建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 3*3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的单位方阵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f = np.eye(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3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4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 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#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创建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Fira Code"/>
              </a:rPr>
              <a:t> 3*4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  <a:t>的单位矩阵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dobe 仿宋 Std R" panose="02020400000000000000" pitchFamily="18" charset="-122"/>
                <a:ea typeface="Adobe 仿宋 Std R" panose="02020400000000000000" pitchFamily="18" charset="-122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print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(a)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print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(b)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print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(c)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print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(d)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print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(e)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print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(f)</a:t>
            </a:r>
            <a:endParaRPr kumimoji="0" lang="zh-CN" altLang="zh-CN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33013" y="6028018"/>
            <a:ext cx="944921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CC0000"/>
              </a:buClr>
              <a:buSzPct val="90000"/>
            </a:pPr>
            <a:r>
              <a:rPr lang="zh-CN" altLang="en-US" sz="2000" dirty="0" smtClean="0">
                <a:solidFill>
                  <a:srgbClr val="000000"/>
                </a:solidFill>
                <a:latin typeface="+mn-ea"/>
              </a:rPr>
              <a:t>注意：指定数组形状时，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只能是整数如</a:t>
            </a:r>
            <a:r>
              <a:rPr lang="en-US" altLang="zh-CN" sz="2000" b="1" dirty="0" smtClean="0">
                <a:solidFill>
                  <a:srgbClr val="0000CC"/>
                </a:solidFill>
                <a:latin typeface="+mn-ea"/>
              </a:rPr>
              <a:t>8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、</a:t>
            </a:r>
            <a:r>
              <a:rPr lang="en-US" altLang="zh-CN" sz="2000" b="1" dirty="0" smtClean="0">
                <a:solidFill>
                  <a:srgbClr val="0000CC"/>
                </a:solidFill>
                <a:latin typeface="+mn-ea"/>
              </a:rPr>
              <a:t>12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等，或整数序列如</a:t>
            </a:r>
            <a:r>
              <a:rPr lang="en-US" altLang="zh-CN" sz="2000" b="1" dirty="0" smtClean="0">
                <a:solidFill>
                  <a:srgbClr val="0000CC"/>
                </a:solidFill>
                <a:latin typeface="+mn-ea"/>
              </a:rPr>
              <a:t>[3, 5]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、</a:t>
            </a:r>
            <a:r>
              <a:rPr lang="en-US" altLang="zh-CN" sz="2000" b="1" dirty="0" smtClean="0">
                <a:solidFill>
                  <a:srgbClr val="0000CC"/>
                </a:solidFill>
                <a:latin typeface="+mn-ea"/>
              </a:rPr>
              <a:t>(4, 6)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等</a:t>
            </a:r>
            <a:r>
              <a:rPr lang="zh-CN" altLang="en-US" sz="2000" dirty="0" smtClean="0">
                <a:solidFill>
                  <a:srgbClr val="000000"/>
                </a:solidFill>
                <a:latin typeface="+mn-ea"/>
              </a:rPr>
              <a:t>。</a:t>
            </a:r>
            <a:endParaRPr lang="zh-CN" altLang="en-US" sz="2000" b="1" dirty="0">
              <a:solidFill>
                <a:srgbClr val="E73A1C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 flipV="1">
            <a:off x="5090071" y="723369"/>
            <a:ext cx="3838575" cy="646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5285168" y="59215"/>
            <a:ext cx="3448380" cy="6524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en-US" altLang="zh-CN" sz="2800" b="1" dirty="0" err="1" smtClean="0">
                <a:solidFill>
                  <a:schemeClr val="accent1"/>
                </a:solidFill>
              </a:rPr>
              <a:t>ndarray</a:t>
            </a:r>
            <a:r>
              <a:rPr lang="zh-CN" altLang="en-US" sz="2800" b="1" dirty="0" smtClean="0">
                <a:solidFill>
                  <a:schemeClr val="accent1"/>
                </a:solidFill>
              </a:rPr>
              <a:t>对象的属性</a:t>
            </a:r>
            <a:endParaRPr lang="en-US" altLang="zh-CN" sz="2800" b="1" dirty="0">
              <a:solidFill>
                <a:schemeClr val="accent1"/>
              </a:solidFill>
            </a:endParaRPr>
          </a:p>
        </p:txBody>
      </p:sp>
      <p:graphicFrame>
        <p:nvGraphicFramePr>
          <p:cNvPr id="9" name="表格 8"/>
          <p:cNvGraphicFramePr>
            <a:graphicFrameLocks noGrp="1"/>
          </p:cNvGraphicFramePr>
          <p:nvPr/>
        </p:nvGraphicFramePr>
        <p:xfrm>
          <a:off x="207768" y="1197504"/>
          <a:ext cx="7939634" cy="4988878"/>
        </p:xfrm>
        <a:graphic>
          <a:graphicData uri="http://schemas.openxmlformats.org/drawingml/2006/table">
            <a:tbl>
              <a:tblPr firstRow="1" firstCol="1" bandRow="1"/>
              <a:tblGrid>
                <a:gridCol w="1957934"/>
                <a:gridCol w="5981700"/>
              </a:tblGrid>
              <a:tr h="550228">
                <a:tc>
                  <a:txBody>
                    <a:bodyPr/>
                    <a:lstStyle/>
                    <a:p>
                      <a:pPr indent="6667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2000" b="1" kern="100" dirty="0" err="1" smtClean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ndarray</a:t>
                      </a:r>
                      <a:r>
                        <a:rPr lang="zh-CN" altLang="en-US" sz="2000" b="1" kern="100" dirty="0" smtClean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的</a:t>
                      </a:r>
                      <a:r>
                        <a:rPr lang="zh-CN" sz="2000" b="1" kern="100" dirty="0" smtClean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属性</a:t>
                      </a:r>
                      <a:endParaRPr lang="zh-CN" sz="2000" b="1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6667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000" b="1" kern="1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说明</a:t>
                      </a:r>
                      <a:endParaRPr lang="zh-CN" sz="2000" b="1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57325">
                <a:tc>
                  <a:txBody>
                    <a:bodyPr/>
                    <a:lstStyle/>
                    <a:p>
                      <a:pPr indent="6667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b="1" kern="100" dirty="0">
                          <a:solidFill>
                            <a:srgbClr val="E73A1C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shape</a:t>
                      </a:r>
                      <a:endParaRPr lang="zh-CN" sz="2000" b="1" kern="100" dirty="0">
                        <a:solidFill>
                          <a:srgbClr val="E73A1C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6667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000" kern="1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返回一个元组</a:t>
                      </a:r>
                      <a:r>
                        <a:rPr lang="zh-CN" sz="2000" kern="100" dirty="0" smtClean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，表示</a:t>
                      </a:r>
                      <a:r>
                        <a:rPr lang="zh-CN" altLang="en-US" sz="2000" kern="100" dirty="0" smtClean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数组</a:t>
                      </a:r>
                      <a:r>
                        <a:rPr lang="zh-CN" sz="2000" b="1" kern="100" dirty="0" smtClean="0">
                          <a:solidFill>
                            <a:srgbClr val="0000CC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各个</a:t>
                      </a:r>
                      <a:r>
                        <a:rPr lang="zh-CN" sz="2000" b="1" kern="100" dirty="0">
                          <a:solidFill>
                            <a:srgbClr val="0000CC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维度的长度</a:t>
                      </a:r>
                      <a:r>
                        <a:rPr lang="zh-CN" sz="2000" kern="1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，元组的长度为</a:t>
                      </a:r>
                      <a:r>
                        <a:rPr lang="zh-CN" sz="2000" b="1" kern="100" dirty="0">
                          <a:solidFill>
                            <a:srgbClr val="0000CC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数组的维度</a:t>
                      </a:r>
                      <a:r>
                        <a:rPr lang="zh-CN" sz="2000" kern="1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（与</a:t>
                      </a:r>
                      <a:r>
                        <a:rPr lang="en-US" sz="2000" kern="100" dirty="0" err="1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ndim</a:t>
                      </a:r>
                      <a:r>
                        <a:rPr lang="zh-CN" sz="2000" kern="1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相同），元组的</a:t>
                      </a:r>
                      <a:r>
                        <a:rPr lang="zh-CN" sz="2000" b="1" kern="100" dirty="0">
                          <a:solidFill>
                            <a:srgbClr val="0000CC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每个元素的值代表</a:t>
                      </a:r>
                      <a:r>
                        <a:rPr lang="zh-CN" sz="2000" b="1" kern="100" dirty="0" smtClean="0">
                          <a:solidFill>
                            <a:srgbClr val="0000CC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了</a:t>
                      </a:r>
                      <a:r>
                        <a:rPr lang="zh-CN" altLang="en-US" sz="2000" b="1" kern="100" dirty="0" smtClean="0">
                          <a:solidFill>
                            <a:srgbClr val="0000CC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数组</a:t>
                      </a:r>
                      <a:r>
                        <a:rPr lang="zh-CN" sz="2000" b="1" kern="100" dirty="0" smtClean="0">
                          <a:solidFill>
                            <a:srgbClr val="0000CC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每个</a:t>
                      </a:r>
                      <a:r>
                        <a:rPr lang="zh-CN" sz="2000" b="1" kern="100" dirty="0">
                          <a:solidFill>
                            <a:srgbClr val="0000CC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维度的长度</a:t>
                      </a:r>
                      <a:endParaRPr lang="zh-CN" sz="2000" b="1" kern="100" dirty="0">
                        <a:solidFill>
                          <a:srgbClr val="0000CC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61975">
                <a:tc>
                  <a:txBody>
                    <a:bodyPr/>
                    <a:lstStyle/>
                    <a:p>
                      <a:pPr indent="6667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b="1" kern="100" dirty="0" err="1">
                          <a:solidFill>
                            <a:srgbClr val="E73A1C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ndim</a:t>
                      </a:r>
                      <a:endParaRPr lang="zh-CN" sz="2000" b="1" kern="100" dirty="0">
                        <a:solidFill>
                          <a:srgbClr val="E73A1C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6667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 err="1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ndarray</a:t>
                      </a:r>
                      <a:r>
                        <a:rPr lang="zh-CN" sz="2000" b="1" kern="100" dirty="0">
                          <a:solidFill>
                            <a:srgbClr val="0000CC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对象的维度</a:t>
                      </a:r>
                      <a:endParaRPr lang="zh-CN" sz="2000" b="1" kern="100" dirty="0">
                        <a:solidFill>
                          <a:srgbClr val="0000CC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47700">
                <a:tc>
                  <a:txBody>
                    <a:bodyPr/>
                    <a:lstStyle/>
                    <a:p>
                      <a:pPr indent="6667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b="1" kern="100" dirty="0">
                          <a:solidFill>
                            <a:srgbClr val="E73A1C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size</a:t>
                      </a:r>
                      <a:endParaRPr lang="zh-CN" sz="2000" b="1" kern="100" dirty="0">
                        <a:solidFill>
                          <a:srgbClr val="E73A1C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6667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 err="1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ndarray</a:t>
                      </a:r>
                      <a:r>
                        <a:rPr lang="zh-CN" sz="2000" kern="1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中</a:t>
                      </a:r>
                      <a:r>
                        <a:rPr lang="zh-CN" sz="2000" b="1" kern="100" dirty="0">
                          <a:solidFill>
                            <a:srgbClr val="0000CC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元素的个数</a:t>
                      </a:r>
                      <a:r>
                        <a:rPr lang="zh-CN" sz="2000" kern="1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，相当于</a:t>
                      </a:r>
                      <a:r>
                        <a:rPr lang="zh-CN" sz="2000" b="1" kern="100" dirty="0">
                          <a:solidFill>
                            <a:srgbClr val="0000CC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各个维度长度的乘积</a:t>
                      </a:r>
                      <a:endParaRPr lang="zh-CN" sz="2000" b="1" kern="100" dirty="0">
                        <a:solidFill>
                          <a:srgbClr val="0000CC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90550">
                <a:tc>
                  <a:txBody>
                    <a:bodyPr/>
                    <a:lstStyle/>
                    <a:p>
                      <a:pPr indent="6667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b="1" kern="100" dirty="0" err="1">
                          <a:solidFill>
                            <a:srgbClr val="E73A1C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dtype</a:t>
                      </a:r>
                      <a:endParaRPr lang="zh-CN" sz="2000" b="1" kern="100" dirty="0">
                        <a:solidFill>
                          <a:srgbClr val="E73A1C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6667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 err="1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ndarray</a:t>
                      </a:r>
                      <a:r>
                        <a:rPr lang="zh-CN" sz="2000" kern="1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中存储的</a:t>
                      </a:r>
                      <a:r>
                        <a:rPr lang="zh-CN" sz="2000" b="1" kern="100" dirty="0">
                          <a:solidFill>
                            <a:srgbClr val="0000CC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元素的数据类型</a:t>
                      </a:r>
                      <a:endParaRPr lang="zh-CN" sz="2000" b="1" kern="100" dirty="0">
                        <a:solidFill>
                          <a:srgbClr val="0000CC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90550">
                <a:tc>
                  <a:txBody>
                    <a:bodyPr/>
                    <a:lstStyle/>
                    <a:p>
                      <a:pPr indent="6667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b="1" kern="100" dirty="0" err="1" smtClean="0">
                          <a:solidFill>
                            <a:srgbClr val="E73A1C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itemsize</a:t>
                      </a:r>
                      <a:endParaRPr lang="zh-CN" sz="2000" b="1" kern="100" dirty="0">
                        <a:solidFill>
                          <a:srgbClr val="E73A1C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6667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 err="1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ndarray</a:t>
                      </a:r>
                      <a:r>
                        <a:rPr lang="zh-CN" sz="2000" kern="1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中</a:t>
                      </a:r>
                      <a:r>
                        <a:rPr lang="zh-CN" sz="2000" b="1" kern="100" dirty="0">
                          <a:solidFill>
                            <a:srgbClr val="0000CC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每个元素的字节数</a:t>
                      </a:r>
                      <a:endParaRPr lang="zh-CN" sz="2000" b="1" kern="100" dirty="0">
                        <a:solidFill>
                          <a:srgbClr val="0000CC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90550">
                <a:tc>
                  <a:txBody>
                    <a:bodyPr/>
                    <a:lstStyle/>
                    <a:p>
                      <a:pPr indent="6667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2000" b="1" kern="100" dirty="0" err="1" smtClean="0">
                          <a:solidFill>
                            <a:srgbClr val="E73A1C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nbytes</a:t>
                      </a:r>
                      <a:endParaRPr lang="zh-CN" sz="2000" b="1" kern="100" dirty="0">
                        <a:solidFill>
                          <a:srgbClr val="E73A1C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6667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2000" kern="10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ndarray</a:t>
                      </a:r>
                      <a:r>
                        <a:rPr lang="zh-CN" altLang="en-US" sz="2000" kern="1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中</a:t>
                      </a:r>
                      <a:r>
                        <a:rPr lang="zh-CN" altLang="en-US" sz="2000" b="1" kern="100" dirty="0" smtClean="0">
                          <a:solidFill>
                            <a:srgbClr val="0000CC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所有元素所占字节数</a:t>
                      </a:r>
                      <a:endParaRPr lang="zh-CN" sz="2000" b="1" kern="100" dirty="0">
                        <a:solidFill>
                          <a:srgbClr val="0000CC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8212048" y="2409860"/>
            <a:ext cx="3780754" cy="3416320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a = np.arange(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25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).reshape((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3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4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))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(a.shape)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(a.ndim)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(a.size)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(a.dtype)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(a.itemsize)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(a.nbytes)</a:t>
            </a:r>
            <a:endParaRPr kumimoji="0" lang="zh-CN" altLang="zh-CN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0849535" y="3240857"/>
            <a:ext cx="1143267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rgbClr val="FFFF00"/>
                </a:solidFill>
              </a:rPr>
              <a:t>(2, 3, 4)</a:t>
            </a:r>
            <a:endParaRPr lang="zh-CN" altLang="en-US" b="1" dirty="0">
              <a:solidFill>
                <a:srgbClr val="FFFF00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rgbClr val="FFFF00"/>
                </a:solidFill>
              </a:rPr>
              <a:t>3</a:t>
            </a:r>
            <a:endParaRPr lang="zh-CN" altLang="en-US" b="1" dirty="0">
              <a:solidFill>
                <a:srgbClr val="FFFF00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rgbClr val="FFFF00"/>
                </a:solidFill>
              </a:rPr>
              <a:t>24</a:t>
            </a:r>
            <a:endParaRPr lang="zh-CN" altLang="en-US" b="1" dirty="0">
              <a:solidFill>
                <a:srgbClr val="FFFF00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rgbClr val="FFFF00"/>
                </a:solidFill>
              </a:rPr>
              <a:t>int32</a:t>
            </a:r>
            <a:endParaRPr lang="zh-CN" altLang="en-US" b="1" dirty="0">
              <a:solidFill>
                <a:srgbClr val="FFFF00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rgbClr val="FFFF00"/>
                </a:solidFill>
              </a:rPr>
              <a:t>4</a:t>
            </a:r>
            <a:endParaRPr lang="zh-CN" altLang="en-US" b="1" dirty="0">
              <a:solidFill>
                <a:srgbClr val="FFFF00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rgbClr val="FFFF00"/>
                </a:solidFill>
              </a:rPr>
              <a:t>96</a:t>
            </a:r>
            <a:endParaRPr lang="zh-CN" altLang="en-US" b="1" dirty="0">
              <a:solidFill>
                <a:srgbClr val="FFFF00"/>
              </a:solidFill>
            </a:endParaRPr>
          </a:p>
        </p:txBody>
      </p:sp>
      <p:sp>
        <p:nvSpPr>
          <p:cNvPr id="13" name="燕尾形箭头 12"/>
          <p:cNvSpPr/>
          <p:nvPr/>
        </p:nvSpPr>
        <p:spPr>
          <a:xfrm>
            <a:off x="10027723" y="4312814"/>
            <a:ext cx="821812" cy="389586"/>
          </a:xfrm>
          <a:prstGeom prst="notched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 flipV="1">
            <a:off x="2581275" y="690724"/>
            <a:ext cx="3838575" cy="646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2812439" y="0"/>
            <a:ext cx="3376245" cy="6524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en-US" altLang="zh-CN" sz="2800" b="1" dirty="0" err="1" smtClean="0">
                <a:solidFill>
                  <a:schemeClr val="accent1"/>
                </a:solidFill>
              </a:rPr>
              <a:t>ndarray</a:t>
            </a:r>
            <a:r>
              <a:rPr lang="zh-CN" altLang="en-US" sz="2800" b="1" dirty="0" smtClean="0">
                <a:solidFill>
                  <a:schemeClr val="accent1"/>
                </a:solidFill>
              </a:rPr>
              <a:t>对象的方法</a:t>
            </a:r>
            <a:endParaRPr lang="en-US" altLang="zh-CN" sz="2800" b="1" dirty="0">
              <a:solidFill>
                <a:schemeClr val="accent1"/>
              </a:solidFill>
            </a:endParaRPr>
          </a:p>
        </p:txBody>
      </p:sp>
      <p:graphicFrame>
        <p:nvGraphicFramePr>
          <p:cNvPr id="9" name="表格 8"/>
          <p:cNvGraphicFramePr>
            <a:graphicFrameLocks noGrp="1"/>
          </p:cNvGraphicFramePr>
          <p:nvPr/>
        </p:nvGraphicFramePr>
        <p:xfrm>
          <a:off x="325785" y="1011340"/>
          <a:ext cx="7882484" cy="5531127"/>
        </p:xfrm>
        <a:graphic>
          <a:graphicData uri="http://schemas.openxmlformats.org/drawingml/2006/table">
            <a:tbl>
              <a:tblPr firstRow="1" firstCol="1" bandRow="1"/>
              <a:tblGrid>
                <a:gridCol w="1491209"/>
                <a:gridCol w="6391275"/>
              </a:tblGrid>
              <a:tr h="550228">
                <a:tc>
                  <a:txBody>
                    <a:bodyPr/>
                    <a:lstStyle/>
                    <a:p>
                      <a:pPr indent="66675"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b="1" kern="100" dirty="0" smtClean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方法</a:t>
                      </a:r>
                      <a:endParaRPr lang="zh-CN" sz="2000" b="1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66675"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sz="2000" b="1" kern="1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说明</a:t>
                      </a:r>
                      <a:endParaRPr lang="zh-CN" sz="2000" b="1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30218">
                <a:tc>
                  <a:txBody>
                    <a:bodyPr/>
                    <a:lstStyle/>
                    <a:p>
                      <a:pPr indent="66675" algn="l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2000" b="1" kern="100" dirty="0" smtClean="0">
                          <a:solidFill>
                            <a:srgbClr val="E73A1C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reshape()</a:t>
                      </a:r>
                      <a:endParaRPr lang="zh-CN" sz="2000" b="1" kern="100" dirty="0">
                        <a:solidFill>
                          <a:srgbClr val="E73A1C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66675" algn="l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kern="100" dirty="0" smtClean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用于</a:t>
                      </a:r>
                      <a:r>
                        <a:rPr lang="zh-CN" altLang="en-US" sz="1800" b="1" kern="100" dirty="0" smtClean="0">
                          <a:solidFill>
                            <a:srgbClr val="0000CC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将原来数组的数据重新按照维度划分</a:t>
                      </a:r>
                      <a:r>
                        <a:rPr lang="zh-CN" altLang="en-US" sz="1800" kern="100" dirty="0" smtClean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，划分后</a:t>
                      </a:r>
                      <a:r>
                        <a:rPr lang="zh-CN" altLang="en-US" sz="1800" b="1" kern="100" dirty="0" smtClean="0">
                          <a:solidFill>
                            <a:srgbClr val="0000CC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只是改变数据显示方式，并未重新创建数组</a:t>
                      </a:r>
                      <a:r>
                        <a:rPr lang="zh-CN" altLang="en-US" sz="1800" kern="100" dirty="0" smtClean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，</a:t>
                      </a:r>
                      <a:r>
                        <a:rPr lang="zh-CN" altLang="en-US" sz="1800" b="1" kern="100" dirty="0" smtClean="0">
                          <a:solidFill>
                            <a:srgbClr val="E73A1C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如果指定的维度和数组的元素数目不匹配，将抛出异常</a:t>
                      </a:r>
                      <a:endParaRPr lang="zh-CN" sz="1800" b="1" kern="100" dirty="0">
                        <a:solidFill>
                          <a:srgbClr val="E73A1C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11369">
                <a:tc>
                  <a:txBody>
                    <a:bodyPr/>
                    <a:lstStyle/>
                    <a:p>
                      <a:pPr indent="66675" algn="l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2000" b="1" kern="100" dirty="0" smtClean="0">
                          <a:solidFill>
                            <a:srgbClr val="E73A1C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flatten()</a:t>
                      </a:r>
                      <a:endParaRPr lang="zh-CN" sz="2000" b="1" kern="100" dirty="0">
                        <a:solidFill>
                          <a:srgbClr val="E73A1C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66675" algn="l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b="1" kern="100" dirty="0" smtClean="0">
                          <a:solidFill>
                            <a:srgbClr val="E73A1C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将一个多维数组转换成一维数组形式</a:t>
                      </a:r>
                      <a:r>
                        <a:rPr lang="zh-CN" altLang="en-US" sz="1800" kern="1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，可以指定转换的顺序，转化</a:t>
                      </a:r>
                      <a:r>
                        <a:rPr lang="zh-CN" altLang="en-US" sz="1800" b="1" kern="100" dirty="0" smtClean="0">
                          <a:solidFill>
                            <a:srgbClr val="0000CC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后生成了一个新的数组</a:t>
                      </a:r>
                      <a:endParaRPr lang="zh-CN" sz="1800" b="1" kern="100" dirty="0">
                        <a:solidFill>
                          <a:srgbClr val="0000CC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53791">
                <a:tc>
                  <a:txBody>
                    <a:bodyPr/>
                    <a:lstStyle/>
                    <a:p>
                      <a:pPr indent="66675" algn="l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2000" b="1" kern="100" dirty="0" err="1" smtClean="0">
                          <a:solidFill>
                            <a:srgbClr val="E73A1C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astype</a:t>
                      </a:r>
                      <a:r>
                        <a:rPr lang="en-US" altLang="zh-CN" sz="2000" b="1" kern="100" dirty="0" smtClean="0">
                          <a:solidFill>
                            <a:srgbClr val="E73A1C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()</a:t>
                      </a:r>
                      <a:endParaRPr lang="zh-CN" sz="2000" b="1" kern="100" dirty="0">
                        <a:solidFill>
                          <a:srgbClr val="E73A1C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66675" algn="l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b="1" kern="100" dirty="0" smtClean="0">
                          <a:solidFill>
                            <a:srgbClr val="0000CC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显式指定数组中元素的类型，将会创建一个新的数组</a:t>
                      </a:r>
                      <a:endParaRPr lang="zh-CN" sz="1800" b="1" kern="100" dirty="0">
                        <a:solidFill>
                          <a:srgbClr val="0000CC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76518">
                <a:tc>
                  <a:txBody>
                    <a:bodyPr/>
                    <a:lstStyle/>
                    <a:p>
                      <a:pPr indent="66675" algn="l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2000" b="1" kern="100" dirty="0" smtClean="0">
                          <a:solidFill>
                            <a:srgbClr val="E73A1C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sum()</a:t>
                      </a:r>
                      <a:endParaRPr lang="zh-CN" sz="2000" b="1" kern="100" dirty="0">
                        <a:solidFill>
                          <a:srgbClr val="E73A1C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66675" algn="l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b="1" kern="100" dirty="0" smtClean="0">
                          <a:solidFill>
                            <a:srgbClr val="0000CC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对所有元素求和</a:t>
                      </a:r>
                      <a:r>
                        <a:rPr lang="zh-CN" altLang="en-US" sz="1800" kern="100" dirty="0" smtClean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，指定轴时，按轴求和</a:t>
                      </a:r>
                      <a:endParaRPr lang="zh-CN" sz="1800" b="1" kern="100" dirty="0">
                        <a:solidFill>
                          <a:srgbClr val="0000CC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76518">
                <a:tc>
                  <a:txBody>
                    <a:bodyPr/>
                    <a:lstStyle/>
                    <a:p>
                      <a:pPr indent="66675" algn="l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2000" b="1" kern="100" dirty="0" err="1" smtClean="0">
                          <a:solidFill>
                            <a:srgbClr val="E73A1C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cumsum</a:t>
                      </a:r>
                      <a:r>
                        <a:rPr lang="en-US" sz="2000" b="1" kern="100" dirty="0" smtClean="0">
                          <a:solidFill>
                            <a:srgbClr val="E73A1C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()</a:t>
                      </a:r>
                      <a:endParaRPr lang="zh-CN" sz="2000" b="1" kern="100" dirty="0">
                        <a:solidFill>
                          <a:srgbClr val="E73A1C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66675" algn="l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b="1" kern="100" dirty="0" smtClean="0">
                          <a:solidFill>
                            <a:srgbClr val="0000CC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累积求和</a:t>
                      </a:r>
                      <a:r>
                        <a:rPr lang="zh-CN" altLang="en-US" sz="1800" kern="100" dirty="0" smtClean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，指定轴时，按轴累积求和</a:t>
                      </a:r>
                      <a:endParaRPr lang="zh-CN" altLang="zh-CN" sz="1800" b="1" kern="100" dirty="0">
                        <a:solidFill>
                          <a:srgbClr val="0000CC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18085">
                <a:tc>
                  <a:txBody>
                    <a:bodyPr/>
                    <a:lstStyle/>
                    <a:p>
                      <a:pPr indent="66675" algn="l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2000" b="1" kern="100" dirty="0" smtClean="0">
                          <a:solidFill>
                            <a:srgbClr val="E73A1C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max()</a:t>
                      </a:r>
                      <a:endParaRPr lang="zh-CN" sz="2000" b="1" kern="100" dirty="0">
                        <a:solidFill>
                          <a:srgbClr val="E73A1C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66675" algn="l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b="1" kern="100" dirty="0" smtClean="0">
                          <a:solidFill>
                            <a:srgbClr val="0000CC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对所有元素求最大值</a:t>
                      </a:r>
                      <a:r>
                        <a:rPr lang="zh-CN" altLang="en-US" sz="1800" kern="100" dirty="0" smtClean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，指定轴时，按轴求最大值</a:t>
                      </a:r>
                      <a:endParaRPr lang="zh-CN" sz="1800" b="1" kern="100" dirty="0">
                        <a:solidFill>
                          <a:srgbClr val="0000CC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7881">
                <a:tc>
                  <a:txBody>
                    <a:bodyPr/>
                    <a:lstStyle/>
                    <a:p>
                      <a:pPr indent="66675" algn="l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2000" b="1" kern="100" dirty="0" smtClean="0">
                          <a:solidFill>
                            <a:srgbClr val="E73A1C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min()</a:t>
                      </a:r>
                      <a:endParaRPr lang="zh-CN" sz="2000" b="1" kern="100" dirty="0">
                        <a:solidFill>
                          <a:srgbClr val="E73A1C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66675" algn="l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b="1" kern="100" dirty="0" smtClean="0">
                          <a:solidFill>
                            <a:srgbClr val="0000CC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对所有元素求最小值</a:t>
                      </a:r>
                      <a:r>
                        <a:rPr lang="zh-CN" altLang="en-US" sz="1800" kern="100" dirty="0" smtClean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，指定轴时，按轴求最小值</a:t>
                      </a:r>
                      <a:endParaRPr lang="zh-CN" sz="1800" b="1" kern="100" dirty="0">
                        <a:solidFill>
                          <a:srgbClr val="0000CC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76519">
                <a:tc>
                  <a:txBody>
                    <a:bodyPr/>
                    <a:lstStyle/>
                    <a:p>
                      <a:pPr indent="66675" algn="l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2000" b="1" kern="100" dirty="0" smtClean="0">
                          <a:solidFill>
                            <a:srgbClr val="E73A1C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mean()</a:t>
                      </a:r>
                      <a:endParaRPr lang="zh-CN" sz="2000" b="1" kern="100" dirty="0">
                        <a:solidFill>
                          <a:srgbClr val="E73A1C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66675" algn="l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b="1" kern="100" dirty="0" smtClean="0">
                          <a:solidFill>
                            <a:srgbClr val="0000CC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对所有元素求平均值</a:t>
                      </a:r>
                      <a:r>
                        <a:rPr lang="zh-CN" altLang="en-US" sz="1800" kern="1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，指定轴时，按轴求平均值</a:t>
                      </a:r>
                      <a:endParaRPr lang="zh-CN" sz="1800" kern="1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8358387" y="78433"/>
            <a:ext cx="3657602" cy="6715172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a = np.arange(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24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</a:t>
            </a:r>
            <a:b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b = a.reshape(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6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4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</a:t>
            </a:r>
            <a:b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a[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8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 =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100</a:t>
            </a:r>
            <a:b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(a)</a:t>
            </a:r>
            <a:b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(b)</a:t>
            </a:r>
            <a:b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c = b.flatten(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A4926"/>
                </a:solidFill>
                <a:effectLst/>
                <a:latin typeface="Consolas" panose="020B0609020204030204" pitchFamily="49" charset="0"/>
              </a:rPr>
              <a:t>order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"F"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</a:t>
            </a:r>
            <a:b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(c)</a:t>
            </a:r>
            <a:b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d = c.astype(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float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</a:t>
            </a:r>
            <a:b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(d)</a:t>
            </a:r>
            <a:b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(b.sum())</a:t>
            </a:r>
            <a:b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(b.sum(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A4926"/>
                </a:solidFill>
                <a:effectLst/>
                <a:latin typeface="Consolas" panose="020B0609020204030204" pitchFamily="49" charset="0"/>
              </a:rPr>
              <a:t>axis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))</a:t>
            </a:r>
            <a:b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(b.sum(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A4926"/>
                </a:solidFill>
                <a:effectLst/>
                <a:latin typeface="Consolas" panose="020B0609020204030204" pitchFamily="49" charset="0"/>
              </a:rPr>
              <a:t>axis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))</a:t>
            </a:r>
            <a:b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(b.cumsum())</a:t>
            </a:r>
            <a:b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(b.cumsum(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A4926"/>
                </a:solidFill>
                <a:effectLst/>
                <a:latin typeface="Consolas" panose="020B0609020204030204" pitchFamily="49" charset="0"/>
              </a:rPr>
              <a:t>axis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))</a:t>
            </a:r>
            <a:b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(b.max())</a:t>
            </a:r>
            <a:b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(b.max(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A4926"/>
                </a:solidFill>
                <a:effectLst/>
                <a:latin typeface="Consolas" panose="020B0609020204030204" pitchFamily="49" charset="0"/>
              </a:rPr>
              <a:t>axis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))</a:t>
            </a:r>
            <a:b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(b.min())</a:t>
            </a:r>
            <a:b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(b.min(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A4926"/>
                </a:solidFill>
                <a:effectLst/>
                <a:latin typeface="Consolas" panose="020B0609020204030204" pitchFamily="49" charset="0"/>
              </a:rPr>
              <a:t>axis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))</a:t>
            </a:r>
            <a:b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(b.mean())</a:t>
            </a:r>
            <a:b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(b.mean(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A4926"/>
                </a:solidFill>
                <a:effectLst/>
                <a:latin typeface="Consolas" panose="020B0609020204030204" pitchFamily="49" charset="0"/>
              </a:rPr>
              <a:t>axis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))</a:t>
            </a:r>
            <a:endParaRPr kumimoji="0" lang="zh-CN" altLang="zh-CN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altLang="zh-CN" dirty="0" smtClean="0"/>
              <a:t>02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6"/>
          </p:nvPr>
        </p:nvSpPr>
        <p:spPr>
          <a:xfrm>
            <a:off x="3840417" y="3458136"/>
            <a:ext cx="4742986" cy="825190"/>
          </a:xfrm>
        </p:spPr>
        <p:txBody>
          <a:bodyPr/>
          <a:lstStyle/>
          <a:p>
            <a:r>
              <a:rPr lang="zh-CN" altLang="en-US" b="1" dirty="0" smtClean="0"/>
              <a:t>索引和切片</a:t>
            </a:r>
            <a:endParaRPr lang="zh-CN" alt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0" y="94028"/>
            <a:ext cx="3440086" cy="721395"/>
          </a:xfrm>
        </p:spPr>
        <p:txBody>
          <a:bodyPr/>
          <a:lstStyle/>
          <a:p>
            <a:r>
              <a:rPr kumimoji="1" lang="en-US" altLang="zh-CN" dirty="0" err="1" smtClean="0"/>
              <a:t>Numpy</a:t>
            </a:r>
            <a:r>
              <a:rPr kumimoji="1" lang="zh-CN" altLang="en-US" dirty="0"/>
              <a:t>入门与实践</a:t>
            </a:r>
            <a:endParaRPr kumimoji="1" lang="zh-CN" altLang="en-US" dirty="0"/>
          </a:p>
        </p:txBody>
      </p:sp>
      <p:sp>
        <p:nvSpPr>
          <p:cNvPr id="3" name="矩形 2"/>
          <p:cNvSpPr/>
          <p:nvPr/>
        </p:nvSpPr>
        <p:spPr>
          <a:xfrm flipV="1">
            <a:off x="6678230" y="1114383"/>
            <a:ext cx="1083168" cy="646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6229799" y="438527"/>
            <a:ext cx="1980029" cy="6524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800" b="1" dirty="0" smtClean="0">
                <a:solidFill>
                  <a:schemeClr val="accent1"/>
                </a:solidFill>
              </a:rPr>
              <a:t>索引和切片</a:t>
            </a:r>
            <a:endParaRPr lang="en-US" altLang="zh-CN" sz="2800" b="1" dirty="0">
              <a:solidFill>
                <a:schemeClr val="accent1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134954" y="1459474"/>
            <a:ext cx="996428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en-US" altLang="zh-CN" sz="2000" dirty="0" smtClean="0">
                <a:solidFill>
                  <a:srgbClr val="333333"/>
                </a:solidFill>
                <a:latin typeface="+mn-ea"/>
              </a:rPr>
              <a:t>       </a:t>
            </a:r>
            <a:r>
              <a:rPr lang="en-US" altLang="zh-CN" sz="2000" dirty="0" err="1" smtClean="0">
                <a:solidFill>
                  <a:srgbClr val="333333"/>
                </a:solidFill>
                <a:latin typeface="+mn-ea"/>
              </a:rPr>
              <a:t>ndarray</a:t>
            </a:r>
            <a:r>
              <a:rPr lang="en-US" altLang="zh-CN" sz="2000" dirty="0" smtClean="0">
                <a:solidFill>
                  <a:srgbClr val="333333"/>
                </a:solidFill>
                <a:latin typeface="+mn-ea"/>
              </a:rPr>
              <a:t> </a:t>
            </a:r>
            <a:r>
              <a:rPr lang="zh-CN" altLang="en-US" sz="2000" dirty="0" smtClean="0">
                <a:solidFill>
                  <a:srgbClr val="333333"/>
                </a:solidFill>
                <a:latin typeface="+mn-ea"/>
              </a:rPr>
              <a:t>对象的索引和切片操作，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与序列的索引和切片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操作类似</a:t>
            </a:r>
            <a:r>
              <a:rPr lang="zh-CN" altLang="en-US" sz="2000" dirty="0" smtClean="0">
                <a:solidFill>
                  <a:srgbClr val="333333"/>
                </a:solidFill>
                <a:latin typeface="+mn-ea"/>
              </a:rPr>
              <a:t>。索引支持</a:t>
            </a:r>
            <a:r>
              <a:rPr lang="zh-CN" altLang="en-US" sz="2000" b="1" dirty="0" smtClean="0">
                <a:solidFill>
                  <a:srgbClr val="E73A1C"/>
                </a:solidFill>
                <a:latin typeface="+mn-ea"/>
              </a:rPr>
              <a:t>正向索引</a:t>
            </a:r>
            <a:r>
              <a:rPr lang="zh-CN" altLang="en-US" sz="2000" dirty="0" smtClean="0">
                <a:solidFill>
                  <a:srgbClr val="333333"/>
                </a:solidFill>
                <a:latin typeface="+mn-ea"/>
              </a:rPr>
              <a:t>（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从左到右，下标从</a:t>
            </a:r>
            <a:r>
              <a:rPr lang="en-US" altLang="zh-CN" sz="2000" b="1" dirty="0" smtClean="0">
                <a:solidFill>
                  <a:srgbClr val="0000CC"/>
                </a:solidFill>
                <a:latin typeface="+mn-ea"/>
              </a:rPr>
              <a:t>0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开始不断增大</a:t>
            </a:r>
            <a:r>
              <a:rPr lang="zh-CN" altLang="en-US" sz="2000" dirty="0" smtClean="0">
                <a:solidFill>
                  <a:srgbClr val="333333"/>
                </a:solidFill>
                <a:latin typeface="+mn-ea"/>
              </a:rPr>
              <a:t>）和</a:t>
            </a:r>
            <a:r>
              <a:rPr lang="zh-CN" altLang="en-US" sz="2000" b="1" dirty="0">
                <a:solidFill>
                  <a:srgbClr val="E73A1C"/>
                </a:solidFill>
                <a:latin typeface="+mn-ea"/>
              </a:rPr>
              <a:t>反向索引</a:t>
            </a:r>
            <a:r>
              <a:rPr lang="zh-CN" altLang="en-US" sz="2000" dirty="0" smtClean="0">
                <a:solidFill>
                  <a:srgbClr val="333333"/>
                </a:solidFill>
                <a:latin typeface="+mn-ea"/>
              </a:rPr>
              <a:t>（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从右到左，下标从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-1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开始不断减小</a:t>
            </a:r>
            <a:r>
              <a:rPr lang="zh-CN" altLang="en-US" sz="2000" dirty="0" smtClean="0">
                <a:solidFill>
                  <a:srgbClr val="333333"/>
                </a:solidFill>
                <a:latin typeface="+mn-ea"/>
              </a:rPr>
              <a:t>）。切片操作可通过</a:t>
            </a:r>
            <a:r>
              <a:rPr lang="en-US" altLang="zh-CN" sz="2000" b="1" dirty="0" smtClean="0">
                <a:solidFill>
                  <a:srgbClr val="E73A1C"/>
                </a:solidFill>
                <a:latin typeface="+mn-ea"/>
              </a:rPr>
              <a:t>slice</a:t>
            </a:r>
            <a:r>
              <a:rPr lang="zh-CN" altLang="en-US" sz="2000" b="1" dirty="0" smtClean="0">
                <a:solidFill>
                  <a:srgbClr val="E73A1C"/>
                </a:solidFill>
                <a:latin typeface="+mn-ea"/>
              </a:rPr>
              <a:t>函数</a:t>
            </a:r>
            <a:r>
              <a:rPr lang="zh-CN" altLang="en-US" sz="2000" dirty="0" smtClean="0">
                <a:solidFill>
                  <a:srgbClr val="333333"/>
                </a:solidFill>
                <a:latin typeface="+mn-ea"/>
              </a:rPr>
              <a:t>，设置</a:t>
            </a:r>
            <a:r>
              <a:rPr lang="en-US" altLang="zh-CN" sz="2000" dirty="0" smtClean="0">
                <a:solidFill>
                  <a:srgbClr val="333333"/>
                </a:solidFill>
                <a:latin typeface="+mn-ea"/>
              </a:rPr>
              <a:t>start</a:t>
            </a:r>
            <a:r>
              <a:rPr lang="zh-CN" altLang="en-US" sz="2000" dirty="0" smtClean="0">
                <a:solidFill>
                  <a:srgbClr val="333333"/>
                </a:solidFill>
                <a:latin typeface="+mn-ea"/>
              </a:rPr>
              <a:t>、</a:t>
            </a:r>
            <a:r>
              <a:rPr lang="en-US" altLang="zh-CN" sz="2000" dirty="0" smtClean="0">
                <a:solidFill>
                  <a:srgbClr val="333333"/>
                </a:solidFill>
                <a:latin typeface="+mn-ea"/>
              </a:rPr>
              <a:t>stop</a:t>
            </a:r>
            <a:r>
              <a:rPr lang="zh-CN" altLang="en-US" sz="2000" dirty="0" smtClean="0">
                <a:solidFill>
                  <a:srgbClr val="333333"/>
                </a:solidFill>
                <a:latin typeface="+mn-ea"/>
              </a:rPr>
              <a:t>和</a:t>
            </a:r>
            <a:r>
              <a:rPr lang="en-US" altLang="zh-CN" sz="2000" dirty="0" smtClean="0">
                <a:solidFill>
                  <a:srgbClr val="333333"/>
                </a:solidFill>
                <a:latin typeface="+mn-ea"/>
              </a:rPr>
              <a:t>step</a:t>
            </a:r>
            <a:r>
              <a:rPr lang="zh-CN" altLang="en-US" sz="2000" dirty="0">
                <a:solidFill>
                  <a:srgbClr val="333333"/>
                </a:solidFill>
                <a:latin typeface="+mn-ea"/>
              </a:rPr>
              <a:t>参数</a:t>
            </a:r>
            <a:r>
              <a:rPr lang="zh-CN" altLang="en-US" sz="2000" dirty="0" smtClean="0">
                <a:solidFill>
                  <a:srgbClr val="333333"/>
                </a:solidFill>
                <a:latin typeface="+mn-ea"/>
              </a:rPr>
              <a:t>进行；</a:t>
            </a:r>
            <a:r>
              <a:rPr lang="zh-CN" altLang="en-US" sz="2000" dirty="0">
                <a:solidFill>
                  <a:srgbClr val="333333"/>
                </a:solidFill>
                <a:latin typeface="+mn-ea"/>
              </a:rPr>
              <a:t>也可以通过</a:t>
            </a:r>
            <a:r>
              <a:rPr lang="zh-CN" altLang="en-US" sz="2000" b="1" dirty="0">
                <a:solidFill>
                  <a:srgbClr val="E73A1C"/>
                </a:solidFill>
                <a:latin typeface="+mn-ea"/>
              </a:rPr>
              <a:t>冒号分隔切片参数 </a:t>
            </a:r>
            <a:r>
              <a:rPr lang="en-US" altLang="zh-CN" sz="2000" b="1" dirty="0" err="1">
                <a:solidFill>
                  <a:srgbClr val="0000CC"/>
                </a:solidFill>
                <a:latin typeface="+mn-ea"/>
              </a:rPr>
              <a:t>start:stop:step</a:t>
            </a:r>
            <a:r>
              <a:rPr lang="en-US" altLang="zh-CN" sz="2000" dirty="0">
                <a:solidFill>
                  <a:srgbClr val="333333"/>
                </a:solidFill>
                <a:latin typeface="+mn-ea"/>
              </a:rPr>
              <a:t> </a:t>
            </a:r>
            <a:r>
              <a:rPr lang="zh-CN" altLang="en-US" sz="2000" dirty="0" smtClean="0">
                <a:solidFill>
                  <a:srgbClr val="333333"/>
                </a:solidFill>
                <a:latin typeface="+mn-ea"/>
              </a:rPr>
              <a:t>进行。</a:t>
            </a:r>
            <a:endParaRPr lang="zh-CN" altLang="en-US" sz="2000" dirty="0">
              <a:solidFill>
                <a:srgbClr val="333333"/>
              </a:solidFill>
              <a:latin typeface="+mn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240433" y="3514872"/>
            <a:ext cx="1058050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zh-CN" altLang="en-US" sz="2000" dirty="0" smtClean="0">
                <a:solidFill>
                  <a:srgbClr val="333333"/>
                </a:solidFill>
                <a:latin typeface="+mn-ea"/>
              </a:rPr>
              <a:t>       序列进行切片操作后，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会生成一个新的序列</a:t>
            </a:r>
            <a:r>
              <a:rPr lang="zh-CN" altLang="en-US" sz="2000" dirty="0" smtClean="0">
                <a:solidFill>
                  <a:srgbClr val="333333"/>
                </a:solidFill>
                <a:latin typeface="+mn-ea"/>
              </a:rPr>
              <a:t>，相当于是</a:t>
            </a:r>
            <a:r>
              <a:rPr lang="zh-CN" altLang="en-US" sz="2000" b="1" dirty="0" smtClean="0">
                <a:solidFill>
                  <a:srgbClr val="E73A1C"/>
                </a:solidFill>
                <a:latin typeface="+mn-ea"/>
              </a:rPr>
              <a:t>将相应的元素复制出来组成了一个新的序列</a:t>
            </a:r>
            <a:r>
              <a:rPr lang="zh-CN" altLang="en-US" sz="2000" dirty="0" smtClean="0">
                <a:solidFill>
                  <a:srgbClr val="333333"/>
                </a:solidFill>
                <a:latin typeface="+mn-ea"/>
              </a:rPr>
              <a:t>。与此不同，</a:t>
            </a:r>
            <a:r>
              <a:rPr lang="en-US" altLang="zh-CN" sz="2000" dirty="0" err="1" smtClean="0">
                <a:solidFill>
                  <a:srgbClr val="333333"/>
                </a:solidFill>
                <a:latin typeface="+mn-ea"/>
              </a:rPr>
              <a:t>ndarray</a:t>
            </a:r>
            <a:r>
              <a:rPr lang="zh-CN" altLang="en-US" sz="2000" dirty="0" smtClean="0">
                <a:solidFill>
                  <a:srgbClr val="333333"/>
                </a:solidFill>
                <a:latin typeface="+mn-ea"/>
              </a:rPr>
              <a:t>切片结果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并不会单独生成一个新的</a:t>
            </a:r>
            <a:r>
              <a:rPr lang="en-US" altLang="zh-CN" sz="2000" b="1" dirty="0" err="1" smtClean="0">
                <a:solidFill>
                  <a:srgbClr val="0000CC"/>
                </a:solidFill>
                <a:latin typeface="+mn-ea"/>
              </a:rPr>
              <a:t>ndarray</a:t>
            </a:r>
            <a:r>
              <a:rPr lang="zh-CN" altLang="en-US" sz="2000" dirty="0" smtClean="0">
                <a:solidFill>
                  <a:srgbClr val="333333"/>
                </a:solidFill>
                <a:latin typeface="+mn-ea"/>
              </a:rPr>
              <a:t>，访问的仍然是原始的</a:t>
            </a:r>
            <a:r>
              <a:rPr lang="en-US" altLang="zh-CN" sz="2000" dirty="0" err="1" smtClean="0">
                <a:solidFill>
                  <a:srgbClr val="333333"/>
                </a:solidFill>
                <a:latin typeface="+mn-ea"/>
              </a:rPr>
              <a:t>ndarray</a:t>
            </a:r>
            <a:r>
              <a:rPr lang="zh-CN" altLang="en-US" sz="2000" dirty="0" smtClean="0">
                <a:solidFill>
                  <a:srgbClr val="333333"/>
                </a:solidFill>
                <a:latin typeface="+mn-ea"/>
              </a:rPr>
              <a:t>中的数据，因此</a:t>
            </a:r>
            <a:r>
              <a:rPr lang="zh-CN" altLang="en-US" sz="2000" b="1" dirty="0" smtClean="0">
                <a:solidFill>
                  <a:srgbClr val="E73A1C"/>
                </a:solidFill>
                <a:latin typeface="+mn-ea"/>
              </a:rPr>
              <a:t>对切片结果的修改会影响到原始数据</a:t>
            </a:r>
            <a:r>
              <a:rPr lang="zh-CN" altLang="en-US" sz="2000" dirty="0" smtClean="0">
                <a:solidFill>
                  <a:srgbClr val="333333"/>
                </a:solidFill>
                <a:latin typeface="+mn-ea"/>
              </a:rPr>
              <a:t>。</a:t>
            </a:r>
            <a:endParaRPr lang="zh-CN" altLang="en-US" sz="2000" dirty="0">
              <a:solidFill>
                <a:srgbClr val="333333"/>
              </a:solidFill>
              <a:latin typeface="+mn-ea"/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2976259" y="5246222"/>
            <a:ext cx="2742053" cy="1477328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a =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list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range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10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))</a:t>
            </a:r>
            <a:b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b = a[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: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5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</a:t>
            </a:r>
            <a:b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b[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 =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100</a:t>
            </a:r>
            <a:b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(a)</a:t>
            </a:r>
            <a:b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(b)</a:t>
            </a:r>
            <a:endParaRPr kumimoji="0" lang="zh-CN" altLang="zh-CN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7219814" y="5224814"/>
            <a:ext cx="3135975" cy="1477328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a = np.array(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range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10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))</a:t>
            </a:r>
            <a:b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b = a[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: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5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</a:t>
            </a:r>
            <a:b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b[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 =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100</a:t>
            </a:r>
            <a:b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(a)</a:t>
            </a:r>
            <a:b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(b)</a:t>
            </a:r>
            <a:endParaRPr kumimoji="0" lang="zh-CN" altLang="zh-CN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091522" y="5686904"/>
            <a:ext cx="720069" cy="6701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en-US" altLang="zh-CN" sz="3200" b="1" dirty="0" smtClean="0">
                <a:solidFill>
                  <a:srgbClr val="9900CC"/>
                </a:solidFill>
              </a:rPr>
              <a:t>VS</a:t>
            </a:r>
            <a:endParaRPr lang="en-US" altLang="zh-CN" sz="3200" b="1" dirty="0">
              <a:solidFill>
                <a:srgbClr val="9900CC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 flipV="1">
            <a:off x="4443537" y="684345"/>
            <a:ext cx="3838575" cy="646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4267890" y="86424"/>
            <a:ext cx="4189868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2800" b="1" dirty="0" err="1" smtClean="0">
                <a:solidFill>
                  <a:schemeClr val="accent1"/>
                </a:solidFill>
              </a:rPr>
              <a:t>ndarray</a:t>
            </a:r>
            <a:r>
              <a:rPr lang="zh-CN" altLang="en-US" sz="2800" b="1" dirty="0" smtClean="0">
                <a:solidFill>
                  <a:schemeClr val="accent1"/>
                </a:solidFill>
              </a:rPr>
              <a:t>中索引和切片</a:t>
            </a:r>
            <a:endParaRPr lang="en-US" altLang="zh-CN" sz="2800" b="1" dirty="0">
              <a:solidFill>
                <a:schemeClr val="accent1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591681" y="1275380"/>
            <a:ext cx="3581400" cy="1200329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import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numpy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as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np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a = np.arange(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24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).reshape(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2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3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4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</a:t>
            </a:r>
            <a:b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print</a:t>
            </a:r>
            <a:r>
              <a: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(a)</a:t>
            </a:r>
            <a:endParaRPr kumimoji="0" lang="zh-CN" altLang="zh-CN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9713" y="2878688"/>
            <a:ext cx="2190476" cy="2228571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4544556" y="1207453"/>
            <a:ext cx="7110824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srgbClr val="000000"/>
                </a:solidFill>
                <a:latin typeface="FZSSJW--GB1-0"/>
              </a:rPr>
              <a:t>    数组</a:t>
            </a:r>
            <a:r>
              <a:rPr lang="en-US" altLang="zh-CN" dirty="0" smtClean="0">
                <a:solidFill>
                  <a:srgbClr val="000000"/>
                </a:solidFill>
                <a:latin typeface="Courier"/>
              </a:rPr>
              <a:t>a</a:t>
            </a:r>
            <a:r>
              <a:rPr lang="zh-CN" altLang="en-US" dirty="0" smtClean="0">
                <a:solidFill>
                  <a:srgbClr val="000000"/>
                </a:solidFill>
                <a:latin typeface="FZSSJW--GB1-0"/>
              </a:rPr>
              <a:t>中</a:t>
            </a:r>
            <a:r>
              <a:rPr lang="zh-CN" altLang="en-US" dirty="0">
                <a:solidFill>
                  <a:srgbClr val="000000"/>
                </a:solidFill>
                <a:latin typeface="FZSSJW--GB1-0"/>
              </a:rPr>
              <a:t>有</a:t>
            </a:r>
            <a:r>
              <a:rPr lang="en-US" altLang="zh-CN" dirty="0">
                <a:solidFill>
                  <a:srgbClr val="000000"/>
                </a:solidFill>
                <a:latin typeface="Courier"/>
              </a:rPr>
              <a:t>0</a:t>
            </a:r>
            <a:r>
              <a:rPr lang="en-US" altLang="zh-CN" dirty="0">
                <a:solidFill>
                  <a:srgbClr val="000000"/>
                </a:solidFill>
                <a:latin typeface="TimesNewRoman"/>
              </a:rPr>
              <a:t>~</a:t>
            </a:r>
            <a:r>
              <a:rPr lang="en-US" altLang="zh-CN" dirty="0">
                <a:solidFill>
                  <a:srgbClr val="000000"/>
                </a:solidFill>
                <a:latin typeface="Courier"/>
              </a:rPr>
              <a:t>23</a:t>
            </a:r>
            <a:r>
              <a:rPr lang="zh-CN" altLang="en-US" dirty="0">
                <a:solidFill>
                  <a:srgbClr val="000000"/>
                </a:solidFill>
                <a:latin typeface="FZSSJW--GB1-0"/>
              </a:rPr>
              <a:t>的整数，共</a:t>
            </a:r>
            <a:r>
              <a:rPr lang="en-US" altLang="zh-CN" dirty="0">
                <a:solidFill>
                  <a:srgbClr val="000000"/>
                </a:solidFill>
                <a:latin typeface="Courier"/>
              </a:rPr>
              <a:t>24</a:t>
            </a:r>
            <a:r>
              <a:rPr lang="zh-CN" altLang="en-US" dirty="0">
                <a:solidFill>
                  <a:srgbClr val="000000"/>
                </a:solidFill>
                <a:latin typeface="FZSSJW--GB1-0"/>
              </a:rPr>
              <a:t>个元素，</a:t>
            </a:r>
            <a:r>
              <a:rPr lang="zh-CN" altLang="en-US" dirty="0" smtClean="0">
                <a:solidFill>
                  <a:srgbClr val="000000"/>
                </a:solidFill>
                <a:latin typeface="FZSSJW--GB1-0"/>
              </a:rPr>
              <a:t>是</a:t>
            </a:r>
            <a:r>
              <a:rPr lang="zh-CN" altLang="en-US" dirty="0">
                <a:solidFill>
                  <a:srgbClr val="000000"/>
                </a:solidFill>
                <a:latin typeface="FZSSJW--GB1-0"/>
              </a:rPr>
              <a:t>一个</a:t>
            </a:r>
            <a:r>
              <a:rPr lang="en-US" altLang="zh-CN" b="1" dirty="0" smtClean="0">
                <a:solidFill>
                  <a:srgbClr val="E73A1C"/>
                </a:solidFill>
                <a:latin typeface="TimesNewRoman"/>
              </a:rPr>
              <a:t>2×3×4</a:t>
            </a:r>
            <a:r>
              <a:rPr lang="zh-CN" altLang="en-US" b="1" dirty="0">
                <a:solidFill>
                  <a:srgbClr val="E73A1C"/>
                </a:solidFill>
                <a:latin typeface="FZSSJW--GB1-0"/>
              </a:rPr>
              <a:t>的三维数组</a:t>
            </a:r>
            <a:r>
              <a:rPr lang="zh-CN" altLang="en-US" dirty="0">
                <a:solidFill>
                  <a:srgbClr val="000000"/>
                </a:solidFill>
                <a:latin typeface="FZSSJW--GB1-0"/>
              </a:rPr>
              <a:t>。我们可以形象地把</a:t>
            </a:r>
            <a:r>
              <a:rPr lang="zh-CN" altLang="en-US" dirty="0" smtClean="0">
                <a:solidFill>
                  <a:srgbClr val="000000"/>
                </a:solidFill>
                <a:latin typeface="FZSSJW--GB1-0"/>
              </a:rPr>
              <a:t>它看做</a:t>
            </a:r>
            <a:r>
              <a:rPr lang="zh-CN" altLang="en-US" dirty="0">
                <a:solidFill>
                  <a:srgbClr val="000000"/>
                </a:solidFill>
                <a:latin typeface="FZSSJW--GB1-0"/>
              </a:rPr>
              <a:t>一个</a:t>
            </a:r>
            <a:r>
              <a:rPr lang="zh-CN" altLang="en-US" b="1" dirty="0">
                <a:solidFill>
                  <a:srgbClr val="0000CC"/>
                </a:solidFill>
                <a:latin typeface="FZSSJW--GB1-0"/>
              </a:rPr>
              <a:t>两层楼建筑</a:t>
            </a:r>
            <a:r>
              <a:rPr lang="zh-CN" altLang="en-US" dirty="0">
                <a:solidFill>
                  <a:srgbClr val="000000"/>
                </a:solidFill>
                <a:latin typeface="FZSSJW--GB1-0"/>
              </a:rPr>
              <a:t>，</a:t>
            </a:r>
            <a:r>
              <a:rPr lang="zh-CN" altLang="en-US" b="1" dirty="0">
                <a:solidFill>
                  <a:srgbClr val="0000CC"/>
                </a:solidFill>
                <a:latin typeface="FZSSJW--GB1-0"/>
              </a:rPr>
              <a:t>每层楼有</a:t>
            </a:r>
            <a:r>
              <a:rPr lang="en-US" altLang="zh-CN" b="1" dirty="0">
                <a:solidFill>
                  <a:srgbClr val="0000CC"/>
                </a:solidFill>
                <a:latin typeface="TimesNewRoman"/>
              </a:rPr>
              <a:t>12</a:t>
            </a:r>
            <a:r>
              <a:rPr lang="zh-CN" altLang="en-US" b="1" dirty="0">
                <a:solidFill>
                  <a:srgbClr val="0000CC"/>
                </a:solidFill>
                <a:latin typeface="FZSSJW--GB1-0"/>
              </a:rPr>
              <a:t>个房间，并排列成</a:t>
            </a:r>
            <a:r>
              <a:rPr lang="en-US" altLang="zh-CN" b="1" dirty="0">
                <a:solidFill>
                  <a:srgbClr val="0000CC"/>
                </a:solidFill>
                <a:latin typeface="TimesNewRoman"/>
              </a:rPr>
              <a:t>3</a:t>
            </a:r>
            <a:r>
              <a:rPr lang="zh-CN" altLang="en-US" b="1" dirty="0">
                <a:solidFill>
                  <a:srgbClr val="0000CC"/>
                </a:solidFill>
                <a:latin typeface="FZSSJW--GB1-0"/>
              </a:rPr>
              <a:t>行</a:t>
            </a:r>
            <a:r>
              <a:rPr lang="en-US" altLang="zh-CN" b="1" dirty="0">
                <a:solidFill>
                  <a:srgbClr val="0000CC"/>
                </a:solidFill>
                <a:latin typeface="TimesNewRoman"/>
              </a:rPr>
              <a:t>4</a:t>
            </a:r>
            <a:r>
              <a:rPr lang="zh-CN" altLang="en-US" b="1" dirty="0">
                <a:solidFill>
                  <a:srgbClr val="0000CC"/>
                </a:solidFill>
                <a:latin typeface="FZSSJW--GB1-0"/>
              </a:rPr>
              <a:t>列</a:t>
            </a:r>
            <a:r>
              <a:rPr lang="zh-CN" altLang="en-US" dirty="0">
                <a:solidFill>
                  <a:srgbClr val="000000"/>
                </a:solidFill>
                <a:latin typeface="FZSSJW--GB1-0"/>
              </a:rPr>
              <a:t>。</a:t>
            </a:r>
            <a:r>
              <a:rPr lang="zh-CN" altLang="en-US" dirty="0"/>
              <a:t> </a:t>
            </a:r>
            <a:endParaRPr lang="zh-CN" altLang="en-US" dirty="0"/>
          </a:p>
        </p:txBody>
      </p:sp>
      <p:sp>
        <p:nvSpPr>
          <p:cNvPr id="13" name="矩形 12"/>
          <p:cNvSpPr/>
          <p:nvPr/>
        </p:nvSpPr>
        <p:spPr>
          <a:xfrm>
            <a:off x="2970012" y="2901374"/>
            <a:ext cx="909816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dirty="0" smtClean="0">
                <a:solidFill>
                  <a:srgbClr val="000000"/>
                </a:solidFill>
                <a:latin typeface="FZSSJW--GB1-0"/>
              </a:rPr>
              <a:t>可以</a:t>
            </a:r>
            <a:r>
              <a:rPr lang="zh-CN" altLang="en-US" dirty="0">
                <a:solidFill>
                  <a:srgbClr val="000000"/>
                </a:solidFill>
                <a:latin typeface="FZSSJW--GB1-0"/>
              </a:rPr>
              <a:t>用三维</a:t>
            </a:r>
            <a:r>
              <a:rPr lang="zh-CN" altLang="en-US" dirty="0" smtClean="0">
                <a:solidFill>
                  <a:srgbClr val="000000"/>
                </a:solidFill>
                <a:latin typeface="FZSSJW--GB1-0"/>
              </a:rPr>
              <a:t>坐标（</a:t>
            </a:r>
            <a:r>
              <a:rPr lang="zh-CN" altLang="en-US" b="1" dirty="0" smtClean="0">
                <a:solidFill>
                  <a:srgbClr val="E73A1C"/>
                </a:solidFill>
                <a:latin typeface="FZSSJW--GB1-0"/>
              </a:rPr>
              <a:t>楼层、行号、列号</a:t>
            </a:r>
            <a:r>
              <a:rPr lang="zh-CN" altLang="en-US" dirty="0" smtClean="0">
                <a:solidFill>
                  <a:srgbClr val="000000"/>
                </a:solidFill>
                <a:latin typeface="FZSSJW--GB1-0"/>
              </a:rPr>
              <a:t>）来</a:t>
            </a:r>
            <a:r>
              <a:rPr lang="zh-CN" altLang="en-US" dirty="0">
                <a:solidFill>
                  <a:srgbClr val="000000"/>
                </a:solidFill>
                <a:latin typeface="FZSSJW--GB1-0"/>
              </a:rPr>
              <a:t>选定任意一个</a:t>
            </a:r>
            <a:r>
              <a:rPr lang="zh-CN" altLang="en-US" dirty="0" smtClean="0">
                <a:solidFill>
                  <a:srgbClr val="000000"/>
                </a:solidFill>
                <a:latin typeface="FZSSJW--GB1-0"/>
              </a:rPr>
              <a:t>房间，例如： </a:t>
            </a:r>
            <a:r>
              <a:rPr lang="en-US" altLang="zh-CN" b="1" dirty="0" smtClean="0">
                <a:solidFill>
                  <a:srgbClr val="0000CC"/>
                </a:solidFill>
                <a:latin typeface="FZSSJW--GB1-0"/>
              </a:rPr>
              <a:t>a[1,1,1]</a:t>
            </a:r>
            <a:endParaRPr lang="en-US" altLang="zh-CN" b="1" dirty="0" smtClean="0">
              <a:solidFill>
                <a:srgbClr val="0000CC"/>
              </a:solidFill>
              <a:latin typeface="FZSSJW--GB1-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dirty="0" smtClean="0">
                <a:solidFill>
                  <a:srgbClr val="000000"/>
                </a:solidFill>
                <a:latin typeface="FZSSJW--GB1-0"/>
              </a:rPr>
              <a:t>如果只</a:t>
            </a:r>
            <a:r>
              <a:rPr lang="zh-CN" altLang="en-US" dirty="0">
                <a:solidFill>
                  <a:srgbClr val="000000"/>
                </a:solidFill>
                <a:latin typeface="FZSSJW--GB1-0"/>
              </a:rPr>
              <a:t>关心</a:t>
            </a:r>
            <a:r>
              <a:rPr lang="zh-CN" altLang="en-US" dirty="0" smtClean="0">
                <a:solidFill>
                  <a:srgbClr val="000000"/>
                </a:solidFill>
                <a:latin typeface="FZSSJW--GB1-0"/>
              </a:rPr>
              <a:t>房间</a:t>
            </a:r>
            <a:r>
              <a:rPr lang="zh-CN" altLang="en-US" dirty="0">
                <a:solidFill>
                  <a:srgbClr val="000000"/>
                </a:solidFill>
                <a:latin typeface="FZSSJW--GB1-0"/>
              </a:rPr>
              <a:t>位置，</a:t>
            </a:r>
            <a:r>
              <a:rPr lang="zh-CN" altLang="en-US" dirty="0" smtClean="0">
                <a:solidFill>
                  <a:srgbClr val="000000"/>
                </a:solidFill>
                <a:latin typeface="FZSSJW--GB1-0"/>
              </a:rPr>
              <a:t>不关心楼层，</a:t>
            </a:r>
            <a:r>
              <a:rPr lang="zh-CN" altLang="en-US" b="1" dirty="0">
                <a:solidFill>
                  <a:srgbClr val="E73A1C"/>
                </a:solidFill>
                <a:latin typeface="FZSSJW--GB1-0"/>
              </a:rPr>
              <a:t>不关心部分用冒号替换</a:t>
            </a:r>
            <a:r>
              <a:rPr lang="zh-CN" altLang="en-US" dirty="0" smtClean="0">
                <a:solidFill>
                  <a:srgbClr val="000000"/>
                </a:solidFill>
                <a:latin typeface="FZSSJW--GB1-0"/>
              </a:rPr>
              <a:t>，例如：</a:t>
            </a:r>
            <a:r>
              <a:rPr lang="en-US" altLang="zh-CN" b="1" dirty="0" smtClean="0">
                <a:solidFill>
                  <a:srgbClr val="0000CC"/>
                </a:solidFill>
                <a:latin typeface="FZSSJW--GB1-0"/>
              </a:rPr>
              <a:t>a[:,1,1]</a:t>
            </a:r>
            <a:endParaRPr lang="en-US" altLang="zh-CN" b="1" dirty="0" smtClean="0">
              <a:solidFill>
                <a:srgbClr val="0000CC"/>
              </a:solidFill>
              <a:latin typeface="FZSSJW--GB1-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dirty="0">
                <a:solidFill>
                  <a:srgbClr val="000000"/>
                </a:solidFill>
                <a:latin typeface="FZSSJW--GB1-0"/>
              </a:rPr>
              <a:t>如果只关心楼层，不关心房间</a:t>
            </a:r>
            <a:r>
              <a:rPr lang="zh-CN" altLang="en-US" dirty="0" smtClean="0">
                <a:solidFill>
                  <a:srgbClr val="000000"/>
                </a:solidFill>
                <a:latin typeface="FZSSJW--GB1-0"/>
              </a:rPr>
              <a:t>，则可写成：</a:t>
            </a:r>
            <a:r>
              <a:rPr lang="en-US" altLang="zh-CN" b="1" dirty="0">
                <a:solidFill>
                  <a:srgbClr val="0000CC"/>
                </a:solidFill>
                <a:latin typeface="FZSSJW--GB1-0"/>
              </a:rPr>
              <a:t>a[1</a:t>
            </a:r>
            <a:r>
              <a:rPr lang="en-US" altLang="zh-CN" b="1" dirty="0" smtClean="0">
                <a:solidFill>
                  <a:srgbClr val="0000CC"/>
                </a:solidFill>
                <a:latin typeface="FZSSJW--GB1-0"/>
              </a:rPr>
              <a:t>,:,:]</a:t>
            </a:r>
            <a:r>
              <a:rPr lang="zh-CN" altLang="en-US" b="1" dirty="0" smtClean="0">
                <a:solidFill>
                  <a:srgbClr val="0000CC"/>
                </a:solidFill>
                <a:latin typeface="FZSSJW--GB1-0"/>
              </a:rPr>
              <a:t>，</a:t>
            </a:r>
            <a:r>
              <a:rPr lang="zh-CN" altLang="en-US" b="1" dirty="0" smtClean="0">
                <a:solidFill>
                  <a:srgbClr val="E73A1C"/>
                </a:solidFill>
                <a:latin typeface="FZSSJW--GB1-0"/>
              </a:rPr>
              <a:t>多个冒号可以用省略号替换</a:t>
            </a:r>
            <a:r>
              <a:rPr lang="zh-CN" altLang="en-US" b="1" dirty="0" smtClean="0">
                <a:solidFill>
                  <a:srgbClr val="0000CC"/>
                </a:solidFill>
                <a:latin typeface="FZSSJW--GB1-0"/>
              </a:rPr>
              <a:t>，</a:t>
            </a:r>
            <a:r>
              <a:rPr lang="zh-CN" altLang="en-US" dirty="0">
                <a:solidFill>
                  <a:srgbClr val="000000"/>
                </a:solidFill>
                <a:latin typeface="FZSSJW--GB1-0"/>
              </a:rPr>
              <a:t>即还可写成：</a:t>
            </a:r>
            <a:r>
              <a:rPr lang="en-US" altLang="zh-CN" b="1" dirty="0" smtClean="0">
                <a:solidFill>
                  <a:srgbClr val="0000CC"/>
                </a:solidFill>
                <a:latin typeface="FZSSJW--GB1-0"/>
              </a:rPr>
              <a:t>a[1,...]</a:t>
            </a:r>
            <a:endParaRPr lang="en-US" altLang="zh-CN" b="1" dirty="0">
              <a:solidFill>
                <a:srgbClr val="0000CC"/>
              </a:solidFill>
              <a:latin typeface="FZSSJW--GB1-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dirty="0">
                <a:solidFill>
                  <a:srgbClr val="000000"/>
                </a:solidFill>
                <a:latin typeface="FZSSJW--GB1-0"/>
              </a:rPr>
              <a:t>同时，还可以通过切片，间隔地选定元素，</a:t>
            </a:r>
            <a:r>
              <a:rPr lang="zh-CN" altLang="en-US" dirty="0" smtClean="0">
                <a:solidFill>
                  <a:srgbClr val="000000"/>
                </a:solidFill>
                <a:latin typeface="FZSSJW--GB1-0"/>
              </a:rPr>
              <a:t>例如：</a:t>
            </a:r>
            <a:r>
              <a:rPr lang="en-US" altLang="zh-CN" b="1" dirty="0">
                <a:solidFill>
                  <a:srgbClr val="0000CC"/>
                </a:solidFill>
                <a:latin typeface="FZSSJW--GB1-0"/>
              </a:rPr>
              <a:t>a[1,0,::2]</a:t>
            </a:r>
            <a:endParaRPr lang="en-US" altLang="zh-CN" b="1" dirty="0">
              <a:solidFill>
                <a:srgbClr val="0000CC"/>
              </a:solidFill>
              <a:latin typeface="FZSSJW--GB1-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dirty="0" smtClean="0">
                <a:solidFill>
                  <a:srgbClr val="000000"/>
                </a:solidFill>
                <a:latin typeface="FZSSJW--GB1-0"/>
              </a:rPr>
              <a:t>选取所有位于第二列的房间：</a:t>
            </a:r>
            <a:r>
              <a:rPr lang="en-US" altLang="zh-CN" b="1" dirty="0">
                <a:solidFill>
                  <a:srgbClr val="0000CC"/>
                </a:solidFill>
                <a:latin typeface="FZSSJW--GB1-0"/>
              </a:rPr>
              <a:t>a</a:t>
            </a:r>
            <a:r>
              <a:rPr lang="en-US" altLang="zh-CN" b="1" dirty="0" smtClean="0">
                <a:solidFill>
                  <a:srgbClr val="0000CC"/>
                </a:solidFill>
                <a:latin typeface="FZSSJW--GB1-0"/>
              </a:rPr>
              <a:t>[...,1]</a:t>
            </a:r>
            <a:endParaRPr lang="en-US" altLang="zh-CN" dirty="0" smtClean="0">
              <a:solidFill>
                <a:srgbClr val="000000"/>
              </a:solidFill>
              <a:latin typeface="FZSSJW--GB1-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dirty="0" smtClean="0">
                <a:solidFill>
                  <a:srgbClr val="000000"/>
                </a:solidFill>
                <a:latin typeface="FZSSJW--GB1-0"/>
              </a:rPr>
              <a:t>选取所有位于第二行的房间：</a:t>
            </a:r>
            <a:r>
              <a:rPr lang="en-US" altLang="zh-CN" b="1" dirty="0">
                <a:solidFill>
                  <a:srgbClr val="0000CC"/>
                </a:solidFill>
                <a:latin typeface="FZSSJW--GB1-0"/>
              </a:rPr>
              <a:t>a[:,</a:t>
            </a:r>
            <a:r>
              <a:rPr lang="en-US" altLang="zh-CN" b="1" dirty="0" smtClean="0">
                <a:solidFill>
                  <a:srgbClr val="0000CC"/>
                </a:solidFill>
                <a:latin typeface="FZSSJW--GB1-0"/>
              </a:rPr>
              <a:t>1,:] </a:t>
            </a:r>
            <a:r>
              <a:rPr lang="zh-CN" altLang="en-US" b="1" dirty="0" smtClean="0">
                <a:solidFill>
                  <a:srgbClr val="0000CC"/>
                </a:solidFill>
                <a:latin typeface="FZSSJW--GB1-0"/>
              </a:rPr>
              <a:t>或 </a:t>
            </a:r>
            <a:r>
              <a:rPr lang="en-US" altLang="zh-CN" b="1" dirty="0" smtClean="0">
                <a:solidFill>
                  <a:srgbClr val="0000CC"/>
                </a:solidFill>
                <a:latin typeface="FZSSJW--GB1-0"/>
              </a:rPr>
              <a:t>a</a:t>
            </a:r>
            <a:r>
              <a:rPr lang="en-US" altLang="zh-CN" b="1" dirty="0">
                <a:solidFill>
                  <a:srgbClr val="0000CC"/>
                </a:solidFill>
                <a:latin typeface="FZSSJW--GB1-0"/>
              </a:rPr>
              <a:t>[:,</a:t>
            </a:r>
            <a:r>
              <a:rPr lang="en-US" altLang="zh-CN" b="1" dirty="0" smtClean="0">
                <a:solidFill>
                  <a:srgbClr val="0000CC"/>
                </a:solidFill>
                <a:latin typeface="FZSSJW--GB1-0"/>
              </a:rPr>
              <a:t>1]</a:t>
            </a:r>
            <a:endParaRPr lang="en-US" altLang="zh-CN" b="1" dirty="0" smtClean="0">
              <a:solidFill>
                <a:srgbClr val="0000CC"/>
              </a:solidFill>
              <a:latin typeface="FZSSJW--GB1-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dirty="0">
                <a:solidFill>
                  <a:srgbClr val="000000"/>
                </a:solidFill>
                <a:latin typeface="FZSSJW--GB1-0"/>
              </a:rPr>
              <a:t>选取所有位于第二列和最后一列的房间</a:t>
            </a:r>
            <a:r>
              <a:rPr lang="zh-CN" altLang="en-US" dirty="0" smtClean="0">
                <a:solidFill>
                  <a:srgbClr val="000000"/>
                </a:solidFill>
                <a:latin typeface="FZSSJW--GB1-0"/>
              </a:rPr>
              <a:t>：</a:t>
            </a:r>
            <a:r>
              <a:rPr lang="en-US" altLang="zh-CN" b="1" dirty="0">
                <a:solidFill>
                  <a:srgbClr val="0000CC"/>
                </a:solidFill>
                <a:latin typeface="FZSSJW--GB1-0"/>
              </a:rPr>
              <a:t>a[...,[1,-1]]</a:t>
            </a:r>
            <a:endParaRPr lang="zh-CN" altLang="en-US" b="1" dirty="0">
              <a:solidFill>
                <a:srgbClr val="0000CC"/>
              </a:solidFill>
              <a:latin typeface="FZSSJW--GB1-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89151" y="5250500"/>
            <a:ext cx="226151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CC0000"/>
              </a:buClr>
              <a:buSzPct val="90000"/>
            </a:pPr>
            <a:r>
              <a:rPr lang="zh-CN" altLang="en-US" sz="2000" dirty="0" smtClean="0">
                <a:solidFill>
                  <a:srgbClr val="000000"/>
                </a:solidFill>
                <a:latin typeface="+mn-ea"/>
              </a:rPr>
              <a:t>所有维度</a:t>
            </a:r>
            <a:r>
              <a:rPr lang="zh-CN" altLang="en-US" sz="2000" b="1" dirty="0" smtClean="0">
                <a:solidFill>
                  <a:srgbClr val="E73A1C"/>
                </a:solidFill>
                <a:latin typeface="+mn-ea"/>
              </a:rPr>
              <a:t>下标从</a:t>
            </a:r>
            <a:r>
              <a:rPr lang="en-US" altLang="zh-CN" sz="2000" b="1" dirty="0" smtClean="0">
                <a:solidFill>
                  <a:srgbClr val="E73A1C"/>
                </a:solidFill>
                <a:latin typeface="+mn-ea"/>
              </a:rPr>
              <a:t>0</a:t>
            </a:r>
            <a:r>
              <a:rPr lang="zh-CN" altLang="en-US" sz="2000" b="1" dirty="0" smtClean="0">
                <a:solidFill>
                  <a:srgbClr val="E73A1C"/>
                </a:solidFill>
                <a:latin typeface="+mn-ea"/>
              </a:rPr>
              <a:t>开始</a:t>
            </a:r>
            <a:r>
              <a:rPr lang="zh-CN" altLang="en-US" sz="2000" dirty="0" smtClean="0">
                <a:solidFill>
                  <a:srgbClr val="000000"/>
                </a:solidFill>
                <a:latin typeface="+mn-ea"/>
              </a:rPr>
              <a:t>，维度之间用</a:t>
            </a:r>
            <a:r>
              <a:rPr lang="zh-CN" altLang="en-US" sz="2000" b="1" dirty="0" smtClean="0">
                <a:solidFill>
                  <a:srgbClr val="E73A1C"/>
                </a:solidFill>
                <a:latin typeface="+mn-ea"/>
              </a:rPr>
              <a:t>逗号隔开</a:t>
            </a:r>
            <a:r>
              <a:rPr lang="zh-CN" altLang="en-US" sz="2000" dirty="0" smtClean="0">
                <a:solidFill>
                  <a:srgbClr val="000000"/>
                </a:solidFill>
                <a:latin typeface="+mn-ea"/>
              </a:rPr>
              <a:t>。</a:t>
            </a:r>
            <a:endParaRPr lang="zh-CN" altLang="en-US" sz="2000" b="1" dirty="0">
              <a:solidFill>
                <a:srgbClr val="E73A1C"/>
              </a:solidFill>
              <a:latin typeface="+mn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1304824" y="3449338"/>
            <a:ext cx="76335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solidFill>
                  <a:srgbClr val="E73A1C"/>
                </a:solidFill>
              </a:rPr>
              <a:t>[ 5 17]</a:t>
            </a:r>
            <a:endParaRPr lang="zh-CN" altLang="en-US" sz="1400" b="1" dirty="0">
              <a:solidFill>
                <a:srgbClr val="E73A1C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1459514" y="2990690"/>
            <a:ext cx="43794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b="1" dirty="0">
                <a:solidFill>
                  <a:srgbClr val="E73A1C"/>
                </a:solidFill>
              </a:rPr>
              <a:t>17</a:t>
            </a:r>
            <a:endParaRPr lang="zh-CN" altLang="en-US" sz="1600" b="1" dirty="0">
              <a:solidFill>
                <a:srgbClr val="E73A1C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0469835" y="4103816"/>
            <a:ext cx="172289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b="1" dirty="0">
                <a:solidFill>
                  <a:srgbClr val="E73A1C"/>
                </a:solidFill>
              </a:rPr>
              <a:t>[[12 13 14 15]</a:t>
            </a:r>
            <a:endParaRPr lang="zh-CN" altLang="en-US" sz="1600" b="1" dirty="0">
              <a:solidFill>
                <a:srgbClr val="E73A1C"/>
              </a:solidFill>
            </a:endParaRPr>
          </a:p>
          <a:p>
            <a:r>
              <a:rPr lang="zh-CN" altLang="en-US" sz="1600" b="1" dirty="0">
                <a:solidFill>
                  <a:srgbClr val="E73A1C"/>
                </a:solidFill>
              </a:rPr>
              <a:t> [16 17 18 19]</a:t>
            </a:r>
            <a:endParaRPr lang="zh-CN" altLang="en-US" sz="1600" b="1" dirty="0">
              <a:solidFill>
                <a:srgbClr val="E73A1C"/>
              </a:solidFill>
            </a:endParaRPr>
          </a:p>
          <a:p>
            <a:r>
              <a:rPr lang="zh-CN" altLang="en-US" sz="1600" b="1" dirty="0">
                <a:solidFill>
                  <a:srgbClr val="E73A1C"/>
                </a:solidFill>
              </a:rPr>
              <a:t> [20 21 22 23]]</a:t>
            </a:r>
            <a:endParaRPr lang="zh-CN" altLang="en-US" sz="1600" b="1" dirty="0">
              <a:solidFill>
                <a:srgbClr val="E73A1C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9556055" y="4627036"/>
            <a:ext cx="91242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b="1" dirty="0">
                <a:solidFill>
                  <a:srgbClr val="E73A1C"/>
                </a:solidFill>
              </a:rPr>
              <a:t>[12 14]</a:t>
            </a:r>
            <a:endParaRPr lang="zh-CN" altLang="en-US" sz="1600" b="1" dirty="0">
              <a:solidFill>
                <a:srgbClr val="E73A1C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8549865" y="4938133"/>
            <a:ext cx="14859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b="1" dirty="0">
                <a:solidFill>
                  <a:srgbClr val="E73A1C"/>
                </a:solidFill>
              </a:rPr>
              <a:t>[[ 1  5  9]</a:t>
            </a:r>
            <a:endParaRPr lang="zh-CN" altLang="en-US" sz="1600" b="1" dirty="0">
              <a:solidFill>
                <a:srgbClr val="E73A1C"/>
              </a:solidFill>
            </a:endParaRPr>
          </a:p>
          <a:p>
            <a:r>
              <a:rPr lang="zh-CN" altLang="en-US" sz="1600" b="1" dirty="0">
                <a:solidFill>
                  <a:srgbClr val="E73A1C"/>
                </a:solidFill>
              </a:rPr>
              <a:t> [13 17 21]]</a:t>
            </a:r>
            <a:endParaRPr lang="zh-CN" altLang="en-US" sz="1600" b="1" dirty="0">
              <a:solidFill>
                <a:srgbClr val="E73A1C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8947608" y="5495451"/>
            <a:ext cx="177754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b="1" dirty="0">
                <a:solidFill>
                  <a:srgbClr val="E73A1C"/>
                </a:solidFill>
              </a:rPr>
              <a:t>[[ 4  5  6  7]</a:t>
            </a:r>
            <a:endParaRPr lang="zh-CN" altLang="en-US" sz="1600" b="1" dirty="0">
              <a:solidFill>
                <a:srgbClr val="E73A1C"/>
              </a:solidFill>
            </a:endParaRPr>
          </a:p>
          <a:p>
            <a:r>
              <a:rPr lang="zh-CN" altLang="en-US" sz="1600" b="1" dirty="0">
                <a:solidFill>
                  <a:srgbClr val="E73A1C"/>
                </a:solidFill>
              </a:rPr>
              <a:t> [16 17 18 19]]</a:t>
            </a:r>
            <a:endParaRPr lang="zh-CN" altLang="en-US" sz="1600" b="1" dirty="0">
              <a:solidFill>
                <a:srgbClr val="E73A1C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0832279" y="5055630"/>
            <a:ext cx="129817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b="1" dirty="0">
                <a:solidFill>
                  <a:srgbClr val="E73A1C"/>
                </a:solidFill>
              </a:rPr>
              <a:t>[[[ 1  3]</a:t>
            </a:r>
            <a:endParaRPr lang="zh-CN" altLang="en-US" sz="1600" b="1" dirty="0">
              <a:solidFill>
                <a:srgbClr val="E73A1C"/>
              </a:solidFill>
            </a:endParaRPr>
          </a:p>
          <a:p>
            <a:r>
              <a:rPr lang="zh-CN" altLang="en-US" sz="1600" b="1" dirty="0">
                <a:solidFill>
                  <a:srgbClr val="E73A1C"/>
                </a:solidFill>
              </a:rPr>
              <a:t>  [ 5  7]</a:t>
            </a:r>
            <a:endParaRPr lang="zh-CN" altLang="en-US" sz="1600" b="1" dirty="0">
              <a:solidFill>
                <a:srgbClr val="E73A1C"/>
              </a:solidFill>
            </a:endParaRPr>
          </a:p>
          <a:p>
            <a:r>
              <a:rPr lang="zh-CN" altLang="en-US" sz="1600" b="1" dirty="0">
                <a:solidFill>
                  <a:srgbClr val="E73A1C"/>
                </a:solidFill>
              </a:rPr>
              <a:t>  [ 9 11</a:t>
            </a:r>
            <a:r>
              <a:rPr lang="zh-CN" altLang="en-US" sz="1600" b="1" dirty="0" smtClean="0">
                <a:solidFill>
                  <a:srgbClr val="E73A1C"/>
                </a:solidFill>
              </a:rPr>
              <a:t>]]</a:t>
            </a:r>
            <a:endParaRPr lang="zh-CN" altLang="en-US" sz="1600" b="1" dirty="0">
              <a:solidFill>
                <a:srgbClr val="E73A1C"/>
              </a:solidFill>
            </a:endParaRPr>
          </a:p>
          <a:p>
            <a:r>
              <a:rPr lang="zh-CN" altLang="en-US" sz="1600" b="1" dirty="0">
                <a:solidFill>
                  <a:srgbClr val="E73A1C"/>
                </a:solidFill>
              </a:rPr>
              <a:t> [[13 15]</a:t>
            </a:r>
            <a:endParaRPr lang="zh-CN" altLang="en-US" sz="1600" b="1" dirty="0">
              <a:solidFill>
                <a:srgbClr val="E73A1C"/>
              </a:solidFill>
            </a:endParaRPr>
          </a:p>
          <a:p>
            <a:r>
              <a:rPr lang="zh-CN" altLang="en-US" sz="1600" b="1" dirty="0">
                <a:solidFill>
                  <a:srgbClr val="E73A1C"/>
                </a:solidFill>
              </a:rPr>
              <a:t>  [17 19]</a:t>
            </a:r>
            <a:endParaRPr lang="zh-CN" altLang="en-US" sz="1600" b="1" dirty="0">
              <a:solidFill>
                <a:srgbClr val="E73A1C"/>
              </a:solidFill>
            </a:endParaRPr>
          </a:p>
          <a:p>
            <a:r>
              <a:rPr lang="zh-CN" altLang="en-US" sz="1600" b="1" dirty="0">
                <a:solidFill>
                  <a:srgbClr val="E73A1C"/>
                </a:solidFill>
              </a:rPr>
              <a:t>  [21 23]]]</a:t>
            </a:r>
            <a:endParaRPr lang="zh-CN" altLang="en-US" sz="1600" b="1" dirty="0">
              <a:solidFill>
                <a:srgbClr val="E73A1C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 flipV="1">
            <a:off x="4173081" y="643376"/>
            <a:ext cx="3838575" cy="646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997434" y="45455"/>
            <a:ext cx="4189868" cy="5979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2800" b="1" dirty="0" err="1">
                <a:solidFill>
                  <a:schemeClr val="accent1"/>
                </a:solidFill>
              </a:rPr>
              <a:t>ndarray</a:t>
            </a:r>
            <a:r>
              <a:rPr lang="zh-CN" altLang="en-US" sz="2800" b="1" dirty="0">
                <a:solidFill>
                  <a:schemeClr val="accent1"/>
                </a:solidFill>
              </a:rPr>
              <a:t>中的高级索引</a:t>
            </a:r>
            <a:endParaRPr lang="en-US" altLang="zh-CN" sz="2800" b="1" dirty="0">
              <a:solidFill>
                <a:schemeClr val="accent1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569713" y="788005"/>
            <a:ext cx="1122997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zh-CN" altLang="en-US" sz="2000" dirty="0" smtClean="0">
                <a:solidFill>
                  <a:srgbClr val="333333"/>
                </a:solidFill>
                <a:latin typeface="+mn-ea"/>
              </a:rPr>
              <a:t>      除了</a:t>
            </a:r>
            <a:r>
              <a:rPr lang="zh-CN" altLang="en-US" sz="2000" dirty="0">
                <a:solidFill>
                  <a:srgbClr val="333333"/>
                </a:solidFill>
                <a:latin typeface="+mn-ea"/>
              </a:rPr>
              <a:t>之前看到的用</a:t>
            </a:r>
            <a:r>
              <a:rPr lang="zh-CN" altLang="en-US" sz="2000" dirty="0" smtClean="0">
                <a:solidFill>
                  <a:srgbClr val="333333"/>
                </a:solidFill>
                <a:latin typeface="+mn-ea"/>
              </a:rPr>
              <a:t>整数</a:t>
            </a:r>
            <a:r>
              <a:rPr lang="zh-CN" altLang="en-US" sz="2000" dirty="0">
                <a:solidFill>
                  <a:srgbClr val="333333"/>
                </a:solidFill>
                <a:latin typeface="+mn-ea"/>
              </a:rPr>
              <a:t>索引</a:t>
            </a:r>
            <a:r>
              <a:rPr lang="zh-CN" altLang="en-US" sz="2000" dirty="0" smtClean="0">
                <a:solidFill>
                  <a:srgbClr val="333333"/>
                </a:solidFill>
                <a:latin typeface="+mn-ea"/>
              </a:rPr>
              <a:t>和切片外，</a:t>
            </a:r>
            <a:r>
              <a:rPr lang="en-US" altLang="zh-CN" sz="2000" dirty="0" err="1" smtClean="0">
                <a:solidFill>
                  <a:srgbClr val="333333"/>
                </a:solidFill>
                <a:latin typeface="+mn-ea"/>
              </a:rPr>
              <a:t>ndarray</a:t>
            </a:r>
            <a:r>
              <a:rPr lang="zh-CN" altLang="en-US" sz="2000" dirty="0" smtClean="0">
                <a:solidFill>
                  <a:srgbClr val="333333"/>
                </a:solidFill>
                <a:latin typeface="+mn-ea"/>
              </a:rPr>
              <a:t>还支持</a:t>
            </a:r>
            <a:r>
              <a:rPr lang="zh-CN" altLang="en-US" sz="2000" b="1" dirty="0" smtClean="0">
                <a:solidFill>
                  <a:srgbClr val="E73A1C"/>
                </a:solidFill>
                <a:latin typeface="+mn-ea"/>
              </a:rPr>
              <a:t>整数</a:t>
            </a:r>
            <a:r>
              <a:rPr lang="zh-CN" altLang="en-US" sz="2000" b="1" dirty="0">
                <a:solidFill>
                  <a:srgbClr val="E73A1C"/>
                </a:solidFill>
                <a:latin typeface="+mn-ea"/>
              </a:rPr>
              <a:t>数组索引</a:t>
            </a:r>
            <a:r>
              <a:rPr lang="zh-CN" altLang="en-US" sz="2000" dirty="0">
                <a:solidFill>
                  <a:srgbClr val="333333"/>
                </a:solidFill>
                <a:latin typeface="+mn-ea"/>
              </a:rPr>
              <a:t>、</a:t>
            </a:r>
            <a:r>
              <a:rPr lang="zh-CN" altLang="en-US" sz="2000" b="1" dirty="0">
                <a:solidFill>
                  <a:srgbClr val="E73A1C"/>
                </a:solidFill>
                <a:latin typeface="+mn-ea"/>
              </a:rPr>
              <a:t>布尔索引</a:t>
            </a:r>
            <a:r>
              <a:rPr lang="zh-CN" altLang="en-US" sz="2000" dirty="0">
                <a:solidFill>
                  <a:srgbClr val="333333"/>
                </a:solidFill>
                <a:latin typeface="+mn-ea"/>
              </a:rPr>
              <a:t>及</a:t>
            </a:r>
            <a:r>
              <a:rPr lang="zh-CN" altLang="en-US" sz="2000" b="1" dirty="0">
                <a:solidFill>
                  <a:srgbClr val="E73A1C"/>
                </a:solidFill>
                <a:latin typeface="+mn-ea"/>
              </a:rPr>
              <a:t>花式索引</a:t>
            </a:r>
            <a:r>
              <a:rPr lang="zh-CN" altLang="en-US" sz="2000" dirty="0">
                <a:solidFill>
                  <a:srgbClr val="333333"/>
                </a:solidFill>
                <a:latin typeface="+mn-ea"/>
              </a:rPr>
              <a:t>。</a:t>
            </a:r>
            <a:endParaRPr lang="zh-CN" altLang="en-US" sz="2000" b="0" i="0" dirty="0">
              <a:solidFill>
                <a:srgbClr val="333333"/>
              </a:solidFill>
              <a:effectLst/>
              <a:latin typeface="+mn-ea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8810" y="1569556"/>
            <a:ext cx="2190476" cy="2228571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2841825" y="1483512"/>
            <a:ext cx="8873925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CC0000"/>
              </a:buClr>
              <a:buSzPct val="90000"/>
            </a:pPr>
            <a:r>
              <a:rPr lang="zh-CN" altLang="en-US" sz="2000" dirty="0" smtClean="0">
                <a:solidFill>
                  <a:srgbClr val="000000"/>
                </a:solidFill>
                <a:latin typeface="+mn-ea"/>
              </a:rPr>
              <a:t>继续以用上面的例子做说明：</a:t>
            </a:r>
            <a:endParaRPr lang="en-US" altLang="zh-CN" sz="2000" dirty="0" smtClean="0">
              <a:solidFill>
                <a:srgbClr val="000000"/>
              </a:solidFill>
              <a:latin typeface="+mn-ea"/>
            </a:endParaRPr>
          </a:p>
          <a:p>
            <a:pPr marL="342900" indent="-342900">
              <a:lnSpc>
                <a:spcPct val="150000"/>
              </a:lnSpc>
              <a:buClr>
                <a:srgbClr val="CC0000"/>
              </a:buClr>
              <a:buSzPct val="90000"/>
              <a:buFont typeface="Wingdings" panose="05000000000000000000" pitchFamily="2" charset="2"/>
              <a:buChar char="p"/>
            </a:pPr>
            <a:r>
              <a:rPr lang="zh-CN" altLang="en-US" sz="2000" dirty="0" smtClean="0">
                <a:solidFill>
                  <a:srgbClr val="000000"/>
                </a:solidFill>
                <a:latin typeface="+mn-ea"/>
              </a:rPr>
              <a:t>如果用户想同时访问第</a:t>
            </a:r>
            <a:r>
              <a:rPr lang="en-US" altLang="zh-CN" sz="2000" dirty="0" smtClean="0">
                <a:solidFill>
                  <a:srgbClr val="000000"/>
                </a:solidFill>
                <a:latin typeface="+mn-ea"/>
              </a:rPr>
              <a:t>1</a:t>
            </a:r>
            <a:r>
              <a:rPr lang="zh-CN" altLang="en-US" sz="2000" dirty="0" smtClean="0">
                <a:solidFill>
                  <a:srgbClr val="000000"/>
                </a:solidFill>
                <a:latin typeface="+mn-ea"/>
              </a:rPr>
              <a:t>层第</a:t>
            </a:r>
            <a:r>
              <a:rPr lang="en-US" altLang="zh-CN" sz="2000" dirty="0" smtClean="0">
                <a:solidFill>
                  <a:srgbClr val="000000"/>
                </a:solidFill>
                <a:latin typeface="+mn-ea"/>
              </a:rPr>
              <a:t>2</a:t>
            </a:r>
            <a:r>
              <a:rPr lang="zh-CN" altLang="en-US" sz="2000" dirty="0" smtClean="0">
                <a:solidFill>
                  <a:srgbClr val="000000"/>
                </a:solidFill>
                <a:latin typeface="+mn-ea"/>
              </a:rPr>
              <a:t>行第</a:t>
            </a:r>
            <a:r>
              <a:rPr lang="en-US" altLang="zh-CN" sz="2000" dirty="0" smtClean="0">
                <a:solidFill>
                  <a:srgbClr val="000000"/>
                </a:solidFill>
                <a:latin typeface="+mn-ea"/>
              </a:rPr>
              <a:t>2</a:t>
            </a:r>
            <a:r>
              <a:rPr lang="zh-CN" altLang="en-US" sz="2000" dirty="0" smtClean="0">
                <a:solidFill>
                  <a:srgbClr val="000000"/>
                </a:solidFill>
                <a:latin typeface="+mn-ea"/>
              </a:rPr>
              <a:t>列、第</a:t>
            </a:r>
            <a:r>
              <a:rPr lang="en-US" altLang="zh-CN" sz="2000" dirty="0" smtClean="0">
                <a:solidFill>
                  <a:srgbClr val="000000"/>
                </a:solidFill>
                <a:latin typeface="+mn-ea"/>
              </a:rPr>
              <a:t>1</a:t>
            </a:r>
            <a:r>
              <a:rPr lang="zh-CN" altLang="en-US" sz="2000" dirty="0" smtClean="0">
                <a:solidFill>
                  <a:srgbClr val="000000"/>
                </a:solidFill>
                <a:latin typeface="+mn-ea"/>
              </a:rPr>
              <a:t>层第</a:t>
            </a:r>
            <a:r>
              <a:rPr lang="en-US" altLang="zh-CN" sz="2000" dirty="0" smtClean="0">
                <a:solidFill>
                  <a:srgbClr val="000000"/>
                </a:solidFill>
                <a:latin typeface="+mn-ea"/>
              </a:rPr>
              <a:t>3</a:t>
            </a:r>
            <a:r>
              <a:rPr lang="zh-CN" altLang="en-US" sz="2000" dirty="0" smtClean="0">
                <a:solidFill>
                  <a:srgbClr val="000000"/>
                </a:solidFill>
                <a:latin typeface="+mn-ea"/>
              </a:rPr>
              <a:t>行第</a:t>
            </a:r>
            <a:r>
              <a:rPr lang="en-US" altLang="zh-CN" sz="2000" dirty="0" smtClean="0">
                <a:solidFill>
                  <a:srgbClr val="000000"/>
                </a:solidFill>
                <a:latin typeface="+mn-ea"/>
              </a:rPr>
              <a:t>1</a:t>
            </a:r>
            <a:r>
              <a:rPr lang="zh-CN" altLang="en-US" sz="2000" dirty="0" smtClean="0">
                <a:solidFill>
                  <a:srgbClr val="000000"/>
                </a:solidFill>
                <a:latin typeface="+mn-ea"/>
              </a:rPr>
              <a:t>列以及第</a:t>
            </a:r>
            <a:r>
              <a:rPr lang="en-US" altLang="zh-CN" sz="2000" dirty="0" smtClean="0">
                <a:solidFill>
                  <a:srgbClr val="000000"/>
                </a:solidFill>
                <a:latin typeface="+mn-ea"/>
              </a:rPr>
              <a:t>2</a:t>
            </a:r>
            <a:r>
              <a:rPr lang="zh-CN" altLang="en-US" sz="2000" dirty="0" smtClean="0">
                <a:solidFill>
                  <a:srgbClr val="000000"/>
                </a:solidFill>
                <a:latin typeface="+mn-ea"/>
              </a:rPr>
              <a:t>层第</a:t>
            </a:r>
            <a:r>
              <a:rPr lang="en-US" altLang="zh-CN" sz="2000" dirty="0" smtClean="0">
                <a:solidFill>
                  <a:srgbClr val="000000"/>
                </a:solidFill>
                <a:latin typeface="+mn-ea"/>
              </a:rPr>
              <a:t>1</a:t>
            </a:r>
            <a:r>
              <a:rPr lang="zh-CN" altLang="en-US" sz="2000" dirty="0" smtClean="0">
                <a:solidFill>
                  <a:srgbClr val="000000"/>
                </a:solidFill>
                <a:latin typeface="+mn-ea"/>
              </a:rPr>
              <a:t>行第</a:t>
            </a:r>
            <a:r>
              <a:rPr lang="en-US" altLang="zh-CN" sz="2000" dirty="0" smtClean="0">
                <a:solidFill>
                  <a:srgbClr val="000000"/>
                </a:solidFill>
                <a:latin typeface="+mn-ea"/>
              </a:rPr>
              <a:t>1</a:t>
            </a:r>
            <a:r>
              <a:rPr lang="zh-CN" altLang="en-US" sz="2000" dirty="0" smtClean="0">
                <a:solidFill>
                  <a:srgbClr val="000000"/>
                </a:solidFill>
                <a:latin typeface="+mn-ea"/>
              </a:rPr>
              <a:t>列、第</a:t>
            </a:r>
            <a:r>
              <a:rPr lang="en-US" altLang="zh-CN" sz="2000" dirty="0" smtClean="0">
                <a:solidFill>
                  <a:srgbClr val="000000"/>
                </a:solidFill>
                <a:latin typeface="+mn-ea"/>
              </a:rPr>
              <a:t>2</a:t>
            </a:r>
            <a:r>
              <a:rPr lang="zh-CN" altLang="en-US" sz="2000" dirty="0" smtClean="0">
                <a:solidFill>
                  <a:srgbClr val="000000"/>
                </a:solidFill>
                <a:latin typeface="+mn-ea"/>
              </a:rPr>
              <a:t>层第</a:t>
            </a:r>
            <a:r>
              <a:rPr lang="en-US" altLang="zh-CN" sz="2000" dirty="0" smtClean="0">
                <a:solidFill>
                  <a:srgbClr val="000000"/>
                </a:solidFill>
                <a:latin typeface="+mn-ea"/>
              </a:rPr>
              <a:t>3</a:t>
            </a:r>
            <a:r>
              <a:rPr lang="zh-CN" altLang="en-US" sz="2000" dirty="0" smtClean="0">
                <a:solidFill>
                  <a:srgbClr val="000000"/>
                </a:solidFill>
                <a:latin typeface="+mn-ea"/>
              </a:rPr>
              <a:t>行第</a:t>
            </a:r>
            <a:r>
              <a:rPr lang="en-US" altLang="zh-CN" sz="2000" dirty="0" smtClean="0">
                <a:solidFill>
                  <a:srgbClr val="000000"/>
                </a:solidFill>
                <a:latin typeface="+mn-ea"/>
              </a:rPr>
              <a:t>2</a:t>
            </a:r>
            <a:r>
              <a:rPr lang="zh-CN" altLang="en-US" sz="2000" dirty="0" smtClean="0">
                <a:solidFill>
                  <a:srgbClr val="000000"/>
                </a:solidFill>
                <a:latin typeface="+mn-ea"/>
              </a:rPr>
              <a:t>列的房间，可以使用</a:t>
            </a:r>
            <a:r>
              <a:rPr lang="zh-CN" altLang="en-US" sz="2000" b="1" dirty="0" smtClean="0">
                <a:solidFill>
                  <a:srgbClr val="E73A1C"/>
                </a:solidFill>
                <a:latin typeface="+mn-ea"/>
              </a:rPr>
              <a:t>整数数组索引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，分别用序列表示层的序号、行的序号、列的序号</a:t>
            </a:r>
            <a:r>
              <a:rPr lang="zh-CN" altLang="en-US" sz="2000" dirty="0" smtClean="0">
                <a:solidFill>
                  <a:srgbClr val="000000"/>
                </a:solidFill>
                <a:latin typeface="+mn-ea"/>
              </a:rPr>
              <a:t>，则可写成：</a:t>
            </a:r>
            <a:r>
              <a:rPr lang="en-US" altLang="zh-CN" sz="2000" b="1" dirty="0" smtClean="0">
                <a:solidFill>
                  <a:srgbClr val="0000CC"/>
                </a:solidFill>
                <a:latin typeface="+mn-ea"/>
              </a:rPr>
              <a:t>a[[0,0,1,1],[1,2,0,2],</a:t>
            </a:r>
            <a:endParaRPr lang="en-US" altLang="zh-CN" sz="2000" b="1" dirty="0" smtClean="0">
              <a:solidFill>
                <a:srgbClr val="0000CC"/>
              </a:solidFill>
              <a:latin typeface="+mn-ea"/>
            </a:endParaRPr>
          </a:p>
          <a:p>
            <a:pPr>
              <a:lnSpc>
                <a:spcPct val="150000"/>
              </a:lnSpc>
              <a:buClr>
                <a:srgbClr val="CC0000"/>
              </a:buClr>
              <a:buSzPct val="90000"/>
            </a:pP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 </a:t>
            </a:r>
            <a:r>
              <a:rPr lang="en-US" altLang="zh-CN" sz="2000" b="1" dirty="0" smtClean="0">
                <a:solidFill>
                  <a:srgbClr val="0000CC"/>
                </a:solidFill>
                <a:latin typeface="+mn-ea"/>
              </a:rPr>
              <a:t>    [1,0,0,1]]</a:t>
            </a:r>
            <a:r>
              <a:rPr lang="zh-CN" altLang="en-US" sz="2000" dirty="0" smtClean="0">
                <a:solidFill>
                  <a:srgbClr val="000000"/>
                </a:solidFill>
                <a:latin typeface="+mn-ea"/>
              </a:rPr>
              <a:t> 。这里每部分索引都是一个整数数组。</a:t>
            </a:r>
            <a:endParaRPr lang="en-US" altLang="zh-CN" sz="2000" b="1" dirty="0" smtClean="0">
              <a:solidFill>
                <a:srgbClr val="0000CC"/>
              </a:solidFill>
              <a:latin typeface="+mn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28154" y="4301677"/>
            <a:ext cx="7141591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Clr>
                <a:srgbClr val="CC0000"/>
              </a:buClr>
              <a:buSzPct val="90000"/>
              <a:buFont typeface="Wingdings" panose="05000000000000000000" pitchFamily="2" charset="2"/>
              <a:buChar char="p"/>
            </a:pPr>
            <a:r>
              <a:rPr lang="zh-CN" altLang="en-US" b="1" dirty="0">
                <a:solidFill>
                  <a:srgbClr val="0000CC"/>
                </a:solidFill>
                <a:latin typeface="+mn-ea"/>
              </a:rPr>
              <a:t>布尔索引通过布尔运算来获取符合指定条件的元素的数组</a:t>
            </a:r>
            <a:r>
              <a:rPr lang="zh-CN" altLang="en-US" dirty="0">
                <a:solidFill>
                  <a:srgbClr val="000000"/>
                </a:solidFill>
                <a:latin typeface="+mn-ea"/>
              </a:rPr>
              <a:t>，例如获取所有能被</a:t>
            </a:r>
            <a:r>
              <a:rPr lang="en-US" altLang="zh-CN" dirty="0">
                <a:solidFill>
                  <a:srgbClr val="000000"/>
                </a:solidFill>
                <a:latin typeface="+mn-ea"/>
              </a:rPr>
              <a:t>3</a:t>
            </a:r>
            <a:r>
              <a:rPr lang="zh-CN" altLang="en-US" dirty="0">
                <a:solidFill>
                  <a:srgbClr val="000000"/>
                </a:solidFill>
                <a:latin typeface="+mn-ea"/>
              </a:rPr>
              <a:t>整除的元素，则可写成</a:t>
            </a:r>
            <a:r>
              <a:rPr lang="zh-CN" altLang="en-US" dirty="0" smtClean="0">
                <a:solidFill>
                  <a:srgbClr val="000000"/>
                </a:solidFill>
                <a:latin typeface="+mn-ea"/>
              </a:rPr>
              <a:t>：</a:t>
            </a:r>
            <a:r>
              <a:rPr lang="en-US" altLang="zh-CN" b="1" dirty="0">
                <a:solidFill>
                  <a:srgbClr val="0000CC"/>
                </a:solidFill>
                <a:latin typeface="+mn-ea"/>
              </a:rPr>
              <a:t>a[a % 3 == 0]</a:t>
            </a:r>
            <a:r>
              <a:rPr lang="zh-CN" altLang="en-US" dirty="0" smtClean="0">
                <a:solidFill>
                  <a:srgbClr val="000000"/>
                </a:solidFill>
                <a:latin typeface="+mn-ea"/>
              </a:rPr>
              <a:t>，</a:t>
            </a:r>
            <a:r>
              <a:rPr lang="zh-CN" altLang="en-US" dirty="0">
                <a:solidFill>
                  <a:srgbClr val="000000"/>
                </a:solidFill>
                <a:latin typeface="+mn-ea"/>
              </a:rPr>
              <a:t>当有多个条件时，使用布尔运算符</a:t>
            </a:r>
            <a:r>
              <a:rPr lang="en-US" altLang="zh-CN" b="1" dirty="0">
                <a:solidFill>
                  <a:srgbClr val="E73A1C"/>
                </a:solidFill>
                <a:latin typeface="+mn-ea"/>
              </a:rPr>
              <a:t>&amp;</a:t>
            </a:r>
            <a:r>
              <a:rPr lang="zh-CN" altLang="en-US" b="1" dirty="0">
                <a:solidFill>
                  <a:srgbClr val="E73A1C"/>
                </a:solidFill>
                <a:latin typeface="+mn-ea"/>
              </a:rPr>
              <a:t>（与）</a:t>
            </a:r>
            <a:r>
              <a:rPr lang="zh-CN" altLang="en-US" dirty="0">
                <a:solidFill>
                  <a:srgbClr val="000000"/>
                </a:solidFill>
                <a:latin typeface="+mn-ea"/>
              </a:rPr>
              <a:t>、</a:t>
            </a:r>
            <a:r>
              <a:rPr lang="en-US" altLang="zh-CN" b="1" dirty="0">
                <a:solidFill>
                  <a:srgbClr val="E73A1C"/>
                </a:solidFill>
                <a:latin typeface="+mn-ea"/>
              </a:rPr>
              <a:t>|</a:t>
            </a:r>
            <a:r>
              <a:rPr lang="zh-CN" altLang="en-US" b="1" dirty="0">
                <a:solidFill>
                  <a:srgbClr val="E73A1C"/>
                </a:solidFill>
                <a:latin typeface="+mn-ea"/>
              </a:rPr>
              <a:t>（或）</a:t>
            </a:r>
            <a:r>
              <a:rPr lang="zh-CN" altLang="en-US" dirty="0">
                <a:solidFill>
                  <a:srgbClr val="000000"/>
                </a:solidFill>
                <a:latin typeface="+mn-ea"/>
              </a:rPr>
              <a:t>即可，</a:t>
            </a:r>
            <a:r>
              <a:rPr lang="en-US" altLang="zh-CN" dirty="0">
                <a:solidFill>
                  <a:srgbClr val="000000"/>
                </a:solidFill>
                <a:latin typeface="+mn-ea"/>
              </a:rPr>
              <a:t>Python</a:t>
            </a:r>
            <a:r>
              <a:rPr lang="zh-CN" altLang="en-US" dirty="0">
                <a:solidFill>
                  <a:srgbClr val="000000"/>
                </a:solidFill>
                <a:latin typeface="+mn-ea"/>
              </a:rPr>
              <a:t>中</a:t>
            </a:r>
            <a:r>
              <a:rPr lang="zh-CN" altLang="en-US" dirty="0" smtClean="0">
                <a:solidFill>
                  <a:srgbClr val="000000"/>
                </a:solidFill>
                <a:latin typeface="+mn-ea"/>
              </a:rPr>
              <a:t>的 </a:t>
            </a:r>
            <a:r>
              <a:rPr lang="en-US" altLang="zh-CN" dirty="0" smtClean="0">
                <a:solidFill>
                  <a:srgbClr val="000000"/>
                </a:solidFill>
                <a:latin typeface="+mn-ea"/>
              </a:rPr>
              <a:t>and</a:t>
            </a:r>
            <a:r>
              <a:rPr lang="zh-CN" altLang="en-US" dirty="0">
                <a:solidFill>
                  <a:srgbClr val="000000"/>
                </a:solidFill>
                <a:latin typeface="+mn-ea"/>
              </a:rPr>
              <a:t>、</a:t>
            </a:r>
            <a:r>
              <a:rPr lang="en-US" altLang="zh-CN" dirty="0" smtClean="0">
                <a:solidFill>
                  <a:srgbClr val="000000"/>
                </a:solidFill>
                <a:latin typeface="+mn-ea"/>
              </a:rPr>
              <a:t>or </a:t>
            </a:r>
            <a:r>
              <a:rPr lang="zh-CN" altLang="en-US" dirty="0" smtClean="0">
                <a:solidFill>
                  <a:srgbClr val="000000"/>
                </a:solidFill>
                <a:latin typeface="+mn-ea"/>
              </a:rPr>
              <a:t>在</a:t>
            </a:r>
            <a:r>
              <a:rPr lang="zh-CN" altLang="en-US" dirty="0">
                <a:solidFill>
                  <a:srgbClr val="000000"/>
                </a:solidFill>
                <a:latin typeface="+mn-ea"/>
              </a:rPr>
              <a:t>布尔索引中</a:t>
            </a:r>
            <a:r>
              <a:rPr lang="zh-CN" altLang="en-US" dirty="0" smtClean="0">
                <a:solidFill>
                  <a:srgbClr val="000000"/>
                </a:solidFill>
                <a:latin typeface="+mn-ea"/>
              </a:rPr>
              <a:t>无效。例如获取所有</a:t>
            </a:r>
            <a:r>
              <a:rPr lang="zh-CN" altLang="en-US" b="1" dirty="0" smtClean="0">
                <a:solidFill>
                  <a:srgbClr val="E73A1C"/>
                </a:solidFill>
                <a:latin typeface="+mn-ea"/>
              </a:rPr>
              <a:t>能被</a:t>
            </a:r>
            <a:r>
              <a:rPr lang="en-US" altLang="zh-CN" b="1" dirty="0" smtClean="0">
                <a:solidFill>
                  <a:srgbClr val="E73A1C"/>
                </a:solidFill>
                <a:latin typeface="+mn-ea"/>
              </a:rPr>
              <a:t>3</a:t>
            </a:r>
            <a:r>
              <a:rPr lang="zh-CN" altLang="en-US" b="1" dirty="0" smtClean="0">
                <a:solidFill>
                  <a:srgbClr val="E73A1C"/>
                </a:solidFill>
                <a:latin typeface="+mn-ea"/>
              </a:rPr>
              <a:t>整除或尾数为</a:t>
            </a:r>
            <a:r>
              <a:rPr lang="en-US" altLang="zh-CN" b="1" dirty="0" smtClean="0">
                <a:solidFill>
                  <a:srgbClr val="E73A1C"/>
                </a:solidFill>
                <a:latin typeface="+mn-ea"/>
              </a:rPr>
              <a:t>3</a:t>
            </a:r>
            <a:r>
              <a:rPr lang="zh-CN" altLang="en-US" b="1" dirty="0" smtClean="0">
                <a:solidFill>
                  <a:srgbClr val="E73A1C"/>
                </a:solidFill>
                <a:latin typeface="+mn-ea"/>
              </a:rPr>
              <a:t>的元素</a:t>
            </a:r>
            <a:r>
              <a:rPr lang="zh-CN" altLang="en-US" dirty="0" smtClean="0">
                <a:solidFill>
                  <a:srgbClr val="000000"/>
                </a:solidFill>
                <a:latin typeface="+mn-ea"/>
              </a:rPr>
              <a:t>，则可写成：</a:t>
            </a:r>
            <a:r>
              <a:rPr lang="pt-BR" altLang="zh-CN" b="1" dirty="0">
                <a:solidFill>
                  <a:srgbClr val="0000CC"/>
                </a:solidFill>
                <a:latin typeface="+mn-ea"/>
              </a:rPr>
              <a:t>a[(a % 3 == 0) | (a % 10 == 3)]</a:t>
            </a:r>
            <a:r>
              <a:rPr lang="zh-CN" altLang="en-US" dirty="0" smtClean="0">
                <a:solidFill>
                  <a:srgbClr val="000000"/>
                </a:solidFill>
                <a:latin typeface="+mn-ea"/>
              </a:rPr>
              <a:t>。</a:t>
            </a:r>
            <a:endParaRPr lang="en-US" altLang="zh-CN" dirty="0">
              <a:solidFill>
                <a:srgbClr val="000000"/>
              </a:solidFill>
              <a:latin typeface="+mn-ea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8098" y="5550366"/>
            <a:ext cx="4340171" cy="79234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2340" y="4005031"/>
            <a:ext cx="4541555" cy="677067"/>
          </a:xfrm>
          <a:prstGeom prst="rect">
            <a:avLst/>
          </a:prstGeom>
        </p:spPr>
      </p:pic>
      <p:sp>
        <p:nvSpPr>
          <p:cNvPr id="12" name="燕尾形箭头 11"/>
          <p:cNvSpPr/>
          <p:nvPr/>
        </p:nvSpPr>
        <p:spPr>
          <a:xfrm rot="5400000">
            <a:off x="9522070" y="4944667"/>
            <a:ext cx="821812" cy="389586"/>
          </a:xfrm>
          <a:prstGeom prst="notched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 flipV="1">
            <a:off x="4981464" y="1238457"/>
            <a:ext cx="3838575" cy="646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4805817" y="640536"/>
            <a:ext cx="4189868" cy="5979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2800" b="1" dirty="0" err="1">
                <a:solidFill>
                  <a:schemeClr val="accent1"/>
                </a:solidFill>
              </a:rPr>
              <a:t>ndarray</a:t>
            </a:r>
            <a:r>
              <a:rPr lang="zh-CN" altLang="en-US" sz="2800" b="1" dirty="0">
                <a:solidFill>
                  <a:schemeClr val="accent1"/>
                </a:solidFill>
              </a:rPr>
              <a:t>中的高级索引</a:t>
            </a:r>
            <a:endParaRPr lang="en-US" altLang="zh-CN" sz="2800" b="1" dirty="0">
              <a:solidFill>
                <a:schemeClr val="accent1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179962" y="1686470"/>
            <a:ext cx="991927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Clr>
                <a:srgbClr val="CC0000"/>
              </a:buClr>
              <a:buSzPct val="90000"/>
              <a:buFont typeface="Wingdings" panose="05000000000000000000" pitchFamily="2" charset="2"/>
              <a:buChar char="p"/>
            </a:pP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花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式索引根据索引数组的值作为目标数组的某个轴的下标来取值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。对于使用一维整型数组作为索引，如果目标是一维数组，那么</a:t>
            </a:r>
            <a:r>
              <a:rPr lang="zh-CN" altLang="en-US" sz="2000" b="1" dirty="0">
                <a:solidFill>
                  <a:srgbClr val="E73A1C"/>
                </a:solidFill>
                <a:latin typeface="+mn-ea"/>
              </a:rPr>
              <a:t>索引的结果就是对应位置的元素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；如果目标是二维数组，那么就是</a:t>
            </a:r>
            <a:r>
              <a:rPr lang="zh-CN" altLang="en-US" sz="2000" b="1" dirty="0">
                <a:solidFill>
                  <a:srgbClr val="E73A1C"/>
                </a:solidFill>
                <a:latin typeface="+mn-ea"/>
              </a:rPr>
              <a:t>对应下标的行</a:t>
            </a:r>
            <a:r>
              <a:rPr lang="zh-CN" altLang="en-US" sz="2000" dirty="0" smtClean="0">
                <a:solidFill>
                  <a:srgbClr val="000000"/>
                </a:solidFill>
                <a:latin typeface="+mn-ea"/>
              </a:rPr>
              <a:t>。</a:t>
            </a:r>
            <a:endParaRPr lang="zh-CN" altLang="en-US" sz="2000" dirty="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62965" y="4577715"/>
            <a:ext cx="11064875" cy="1014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Clr>
                <a:srgbClr val="CC0000"/>
              </a:buClr>
              <a:buSzPct val="90000"/>
              <a:buFont typeface="Wingdings" panose="05000000000000000000" pitchFamily="2" charset="2"/>
              <a:buChar char="p"/>
            </a:pPr>
            <a:r>
              <a:rPr lang="zh-CN" altLang="en-US" sz="2000" dirty="0" smtClean="0">
                <a:solidFill>
                  <a:srgbClr val="000000"/>
                </a:solidFill>
                <a:latin typeface="+mn-ea"/>
              </a:rPr>
              <a:t>如果需要获取某些行某些列的数据，这些行和列之间没有规律时，</a:t>
            </a:r>
            <a:r>
              <a:rPr lang="zh-CN" altLang="en-US" sz="2000" dirty="0">
                <a:solidFill>
                  <a:srgbClr val="000000"/>
                </a:solidFill>
                <a:latin typeface="+mn-ea"/>
              </a:rPr>
              <a:t>可</a:t>
            </a:r>
            <a:r>
              <a:rPr lang="zh-CN" altLang="en-US" sz="2000" dirty="0" smtClean="0">
                <a:solidFill>
                  <a:srgbClr val="000000"/>
                </a:solidFill>
                <a:latin typeface="+mn-ea"/>
              </a:rPr>
              <a:t>使用</a:t>
            </a:r>
            <a:r>
              <a:rPr lang="en-US" altLang="zh-CN" sz="2000" b="1" dirty="0" err="1" smtClean="0">
                <a:solidFill>
                  <a:srgbClr val="E73A1C"/>
                </a:solidFill>
                <a:latin typeface="+mn-ea"/>
              </a:rPr>
              <a:t>np.ix</a:t>
            </a:r>
            <a:r>
              <a:rPr lang="en-US" altLang="zh-CN" sz="2000" b="1" dirty="0" smtClean="0">
                <a:solidFill>
                  <a:srgbClr val="E73A1C"/>
                </a:solidFill>
                <a:latin typeface="+mn-ea"/>
              </a:rPr>
              <a:t>_</a:t>
            </a:r>
            <a:r>
              <a:rPr lang="zh-CN" altLang="en-US" sz="2000" b="1" dirty="0" smtClean="0">
                <a:solidFill>
                  <a:srgbClr val="E73A1C"/>
                </a:solidFill>
                <a:latin typeface="+mn-ea"/>
              </a:rPr>
              <a:t>方法</a:t>
            </a:r>
            <a:r>
              <a:rPr lang="zh-CN" altLang="en-US" sz="2000" dirty="0" smtClean="0">
                <a:solidFill>
                  <a:srgbClr val="000000"/>
                </a:solidFill>
                <a:latin typeface="+mn-ea"/>
              </a:rPr>
              <a:t>，用法为：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 a[</a:t>
            </a:r>
            <a:r>
              <a:rPr lang="en-US" altLang="zh-CN" sz="2000" b="1" dirty="0" err="1">
                <a:solidFill>
                  <a:srgbClr val="0000CC"/>
                </a:solidFill>
                <a:latin typeface="+mn-ea"/>
              </a:rPr>
              <a:t>np.ix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_([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行序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],[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列序</a:t>
            </a:r>
            <a:r>
              <a:rPr lang="en-US" altLang="zh-CN" sz="2000" b="1" dirty="0" smtClean="0">
                <a:solidFill>
                  <a:srgbClr val="0000CC"/>
                </a:solidFill>
                <a:latin typeface="+mn-ea"/>
              </a:rPr>
              <a:t>])]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。</a:t>
            </a:r>
            <a:endParaRPr lang="zh-CN" altLang="en-US" sz="2000" dirty="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627218" y="3363115"/>
            <a:ext cx="3443642" cy="1015663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a = np.arange(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24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</a:t>
            </a:r>
            <a:b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(a[[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5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]])</a:t>
            </a:r>
            <a:endParaRPr kumimoji="0" lang="zh-CN" altLang="zh-CN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6487087" y="3337595"/>
            <a:ext cx="4662152" cy="1015663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a = np.arange(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24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).reshape(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6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4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</a:t>
            </a:r>
            <a:b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(a[[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5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]])</a:t>
            </a:r>
            <a:endParaRPr kumimoji="0" lang="zh-CN" altLang="zh-CN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418938" y="3535886"/>
            <a:ext cx="720069" cy="6701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en-US" altLang="zh-CN" sz="3200" b="1" dirty="0" smtClean="0">
                <a:solidFill>
                  <a:srgbClr val="9900CC"/>
                </a:solidFill>
              </a:rPr>
              <a:t>VS</a:t>
            </a:r>
            <a:endParaRPr lang="en-US" altLang="zh-CN" sz="3200" b="1" dirty="0">
              <a:solidFill>
                <a:srgbClr val="9900CC"/>
              </a:solidFill>
            </a:endParaRP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523523" y="5661056"/>
            <a:ext cx="4649273" cy="1015663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a = np.arange(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24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).reshape(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6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4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</a:t>
            </a:r>
            <a:b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(a[[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5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[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3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]])</a:t>
            </a:r>
            <a:endParaRPr kumimoji="0" lang="zh-CN" altLang="zh-CN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6338629" y="5699174"/>
            <a:ext cx="5589431" cy="1015663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a = np.arange(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24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).reshape(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6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4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</a:t>
            </a:r>
            <a:b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(a[np.ix_([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5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[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3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])])</a:t>
            </a:r>
            <a:endParaRPr kumimoji="0" lang="zh-CN" altLang="zh-CN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387000" y="5833827"/>
            <a:ext cx="720069" cy="6701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en-US" altLang="zh-CN" sz="3200" b="1" dirty="0" smtClean="0">
                <a:solidFill>
                  <a:srgbClr val="9900CC"/>
                </a:solidFill>
              </a:rPr>
              <a:t>VS</a:t>
            </a:r>
            <a:endParaRPr lang="en-US" altLang="zh-CN" sz="3200" b="1" dirty="0">
              <a:solidFill>
                <a:srgbClr val="9900CC"/>
              </a:solidFill>
            </a:endParaRP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0"/>
          </p:nvPr>
        </p:nvSpPr>
        <p:spPr>
          <a:xfrm>
            <a:off x="65580" y="180394"/>
            <a:ext cx="3123276" cy="527653"/>
          </a:xfrm>
        </p:spPr>
        <p:txBody>
          <a:bodyPr/>
          <a:lstStyle/>
          <a:p>
            <a:r>
              <a:rPr kumimoji="1" lang="en-US" altLang="zh-CN" dirty="0" err="1"/>
              <a:t>Numpy</a:t>
            </a:r>
            <a:r>
              <a:rPr kumimoji="1" lang="zh-CN" altLang="en-US" dirty="0"/>
              <a:t>入门与</a:t>
            </a:r>
            <a:r>
              <a:rPr kumimoji="1" lang="zh-CN" altLang="en-US" dirty="0" smtClean="0"/>
              <a:t>实践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altLang="zh-CN" dirty="0" smtClean="0"/>
              <a:t>03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6"/>
          </p:nvPr>
        </p:nvSpPr>
        <p:spPr>
          <a:xfrm>
            <a:off x="3489284" y="3401282"/>
            <a:ext cx="5213431" cy="825190"/>
          </a:xfrm>
        </p:spPr>
        <p:txBody>
          <a:bodyPr/>
          <a:lstStyle/>
          <a:p>
            <a:r>
              <a:rPr lang="en-US" altLang="zh-CN" b="1" dirty="0" err="1" smtClean="0"/>
              <a:t>Numpy</a:t>
            </a:r>
            <a:r>
              <a:rPr lang="zh-CN" altLang="en-US" b="1" dirty="0" smtClean="0"/>
              <a:t>中通用函数</a:t>
            </a:r>
            <a:endParaRPr lang="zh-CN" alt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 flipV="1">
            <a:off x="4173081" y="643376"/>
            <a:ext cx="3838575" cy="646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997434" y="45455"/>
            <a:ext cx="4189868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2800" b="1" dirty="0" err="1" smtClean="0">
                <a:solidFill>
                  <a:schemeClr val="accent1"/>
                </a:solidFill>
              </a:rPr>
              <a:t>Numpy</a:t>
            </a:r>
            <a:r>
              <a:rPr lang="zh-CN" altLang="en-US" sz="2800" b="1" dirty="0" smtClean="0">
                <a:solidFill>
                  <a:schemeClr val="accent1"/>
                </a:solidFill>
              </a:rPr>
              <a:t>中的数学函数</a:t>
            </a:r>
            <a:endParaRPr lang="en-US" altLang="zh-CN" sz="2800" b="1" dirty="0">
              <a:solidFill>
                <a:schemeClr val="accent1"/>
              </a:solidFill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733131" y="1359892"/>
          <a:ext cx="11080939" cy="49305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27511"/>
                <a:gridCol w="6353428"/>
              </a:tblGrid>
              <a:tr h="450007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zh-CN" altLang="en-US" dirty="0" smtClean="0">
                          <a:solidFill>
                            <a:schemeClr val="tx1"/>
                          </a:solidFill>
                        </a:rPr>
                        <a:t>方法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zh-CN" altLang="en-US" dirty="0" smtClean="0">
                          <a:solidFill>
                            <a:schemeClr val="tx1"/>
                          </a:solidFill>
                        </a:rPr>
                        <a:t>说明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b="1" dirty="0" err="1" smtClean="0">
                          <a:solidFill>
                            <a:srgbClr val="E73A1C"/>
                          </a:solidFill>
                        </a:rPr>
                        <a:t>np.abs</a:t>
                      </a:r>
                      <a:r>
                        <a:rPr lang="en-US" altLang="zh-CN" b="1" dirty="0" smtClean="0">
                          <a:solidFill>
                            <a:srgbClr val="E73A1C"/>
                          </a:solidFill>
                        </a:rPr>
                        <a:t>()</a:t>
                      </a:r>
                      <a:r>
                        <a:rPr lang="zh-CN" altLang="en-US" b="1" dirty="0" smtClean="0">
                          <a:solidFill>
                            <a:srgbClr val="E73A1C"/>
                          </a:solidFill>
                        </a:rPr>
                        <a:t>、</a:t>
                      </a:r>
                      <a:r>
                        <a:rPr lang="en-US" altLang="zh-CN" b="1" dirty="0" err="1" smtClean="0">
                          <a:solidFill>
                            <a:srgbClr val="E73A1C"/>
                          </a:solidFill>
                        </a:rPr>
                        <a:t>np.fabs</a:t>
                      </a:r>
                      <a:r>
                        <a:rPr lang="en-US" altLang="zh-CN" b="1" dirty="0" smtClean="0">
                          <a:solidFill>
                            <a:srgbClr val="E73A1C"/>
                          </a:solidFill>
                        </a:rPr>
                        <a:t>()</a:t>
                      </a:r>
                      <a:endParaRPr lang="zh-CN" altLang="en-US" b="1" dirty="0">
                        <a:solidFill>
                          <a:srgbClr val="E73A1C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b="1" dirty="0" smtClean="0">
                          <a:solidFill>
                            <a:srgbClr val="0000CC"/>
                          </a:solidFill>
                        </a:rPr>
                        <a:t>计算整数、浮点数的</a:t>
                      </a:r>
                      <a:r>
                        <a:rPr lang="zh-CN" altLang="en-US" sz="1800" b="1" kern="1200" dirty="0" smtClean="0">
                          <a:solidFill>
                            <a:srgbClr val="FF00FF"/>
                          </a:solidFill>
                          <a:latin typeface="+mn-lt"/>
                          <a:ea typeface="+mn-ea"/>
                          <a:cs typeface="+mn-cs"/>
                        </a:rPr>
                        <a:t>绝对值</a:t>
                      </a:r>
                      <a:endParaRPr lang="zh-CN" altLang="en-US" sz="1800" b="1" kern="1200" dirty="0">
                        <a:solidFill>
                          <a:srgbClr val="FF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30000"/>
                        </a:lnSpc>
                      </a:pPr>
                      <a:r>
                        <a:rPr lang="en-US" altLang="zh-CN" b="1" dirty="0" err="1" smtClean="0">
                          <a:solidFill>
                            <a:srgbClr val="E73A1C"/>
                          </a:solidFill>
                        </a:rPr>
                        <a:t>np.sqrt</a:t>
                      </a:r>
                      <a:r>
                        <a:rPr lang="en-US" altLang="zh-CN" b="1" dirty="0" smtClean="0">
                          <a:solidFill>
                            <a:srgbClr val="E73A1C"/>
                          </a:solidFill>
                        </a:rPr>
                        <a:t>()</a:t>
                      </a:r>
                      <a:endParaRPr lang="zh-CN" altLang="en-US" b="1" dirty="0">
                        <a:solidFill>
                          <a:srgbClr val="E73A1C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30000"/>
                        </a:lnSpc>
                      </a:pPr>
                      <a:r>
                        <a:rPr lang="zh-CN" altLang="en-US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计算各元素的</a:t>
                      </a:r>
                      <a:r>
                        <a:rPr lang="zh-CN" altLang="en-US" sz="1800" b="1" kern="1200" dirty="0" smtClean="0">
                          <a:solidFill>
                            <a:srgbClr val="FF00FF"/>
                          </a:solidFill>
                          <a:latin typeface="+mn-lt"/>
                          <a:ea typeface="+mn-ea"/>
                          <a:cs typeface="+mn-cs"/>
                        </a:rPr>
                        <a:t>平方根</a:t>
                      </a:r>
                      <a:endParaRPr lang="zh-CN" altLang="en-US" sz="1800" b="1" kern="1200" dirty="0">
                        <a:solidFill>
                          <a:srgbClr val="FF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b="1" dirty="0" err="1" smtClean="0">
                          <a:solidFill>
                            <a:srgbClr val="E73A1C"/>
                          </a:solidFill>
                        </a:rPr>
                        <a:t>np.square</a:t>
                      </a:r>
                      <a:r>
                        <a:rPr lang="en-US" altLang="zh-CN" b="1" dirty="0" smtClean="0">
                          <a:solidFill>
                            <a:srgbClr val="E73A1C"/>
                          </a:solidFill>
                        </a:rPr>
                        <a:t>()</a:t>
                      </a:r>
                      <a:endParaRPr lang="zh-CN" altLang="en-US" b="1" dirty="0">
                        <a:solidFill>
                          <a:srgbClr val="E73A1C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30000"/>
                        </a:lnSpc>
                      </a:pPr>
                      <a:r>
                        <a:rPr lang="zh-CN" altLang="en-US" b="1" dirty="0" smtClean="0">
                          <a:solidFill>
                            <a:srgbClr val="0000CC"/>
                          </a:solidFill>
                        </a:rPr>
                        <a:t>计算各元素的</a:t>
                      </a:r>
                      <a:r>
                        <a:rPr lang="zh-CN" altLang="en-US" sz="1800" b="1" kern="1200" dirty="0" smtClean="0">
                          <a:solidFill>
                            <a:srgbClr val="FF00FF"/>
                          </a:solidFill>
                          <a:latin typeface="+mn-lt"/>
                          <a:ea typeface="+mn-ea"/>
                          <a:cs typeface="+mn-cs"/>
                        </a:rPr>
                        <a:t>平方</a:t>
                      </a:r>
                      <a:endParaRPr lang="zh-CN" altLang="en-US" sz="1800" b="1" kern="1200" dirty="0">
                        <a:solidFill>
                          <a:srgbClr val="FF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30000"/>
                        </a:lnSpc>
                      </a:pPr>
                      <a:r>
                        <a:rPr lang="en-US" altLang="zh-CN" b="1" dirty="0" err="1" smtClean="0">
                          <a:solidFill>
                            <a:srgbClr val="E73A1C"/>
                          </a:solidFill>
                        </a:rPr>
                        <a:t>np.exp</a:t>
                      </a:r>
                      <a:r>
                        <a:rPr lang="en-US" altLang="zh-CN" b="1" dirty="0" smtClean="0">
                          <a:solidFill>
                            <a:srgbClr val="E73A1C"/>
                          </a:solidFill>
                        </a:rPr>
                        <a:t>()</a:t>
                      </a:r>
                      <a:endParaRPr lang="zh-CN" altLang="en-US" sz="1800" b="1" kern="1200" dirty="0">
                        <a:solidFill>
                          <a:srgbClr val="E73A1C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30000"/>
                        </a:lnSpc>
                      </a:pPr>
                      <a:r>
                        <a:rPr lang="zh-CN" altLang="en-US" b="1" dirty="0" smtClean="0">
                          <a:solidFill>
                            <a:srgbClr val="0000CC"/>
                          </a:solidFill>
                        </a:rPr>
                        <a:t>计算各元素的</a:t>
                      </a:r>
                      <a:r>
                        <a:rPr lang="zh-CN" altLang="en-US" sz="1800" b="1" kern="1200" dirty="0" smtClean="0">
                          <a:solidFill>
                            <a:srgbClr val="FF00FF"/>
                          </a:solidFill>
                          <a:latin typeface="+mn-lt"/>
                          <a:ea typeface="+mn-ea"/>
                          <a:cs typeface="+mn-cs"/>
                        </a:rPr>
                        <a:t>指数</a:t>
                      </a:r>
                      <a:r>
                        <a:rPr lang="en-US" altLang="zh-CN" sz="1800" b="1" kern="1200" dirty="0" smtClean="0">
                          <a:solidFill>
                            <a:srgbClr val="FF00FF"/>
                          </a:solidFill>
                          <a:latin typeface="+mn-lt"/>
                          <a:ea typeface="+mn-ea"/>
                          <a:cs typeface="+mn-cs"/>
                        </a:rPr>
                        <a:t>ex</a:t>
                      </a:r>
                      <a:endParaRPr lang="zh-CN" altLang="en-US" sz="1800" b="1" kern="1200" dirty="0">
                        <a:solidFill>
                          <a:srgbClr val="FF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30000"/>
                        </a:lnSpc>
                      </a:pPr>
                      <a:r>
                        <a:rPr lang="en-US" altLang="zh-CN" b="1" dirty="0" smtClean="0">
                          <a:solidFill>
                            <a:srgbClr val="E73A1C"/>
                          </a:solidFill>
                        </a:rPr>
                        <a:t>np.log()</a:t>
                      </a:r>
                      <a:r>
                        <a:rPr lang="zh-CN" altLang="en-US" b="1" dirty="0" smtClean="0">
                          <a:solidFill>
                            <a:srgbClr val="E73A1C"/>
                          </a:solidFill>
                        </a:rPr>
                        <a:t>、</a:t>
                      </a:r>
                      <a:r>
                        <a:rPr lang="en-US" altLang="zh-CN" b="1" dirty="0" smtClean="0">
                          <a:solidFill>
                            <a:srgbClr val="E73A1C"/>
                          </a:solidFill>
                        </a:rPr>
                        <a:t>np.log10()</a:t>
                      </a:r>
                      <a:r>
                        <a:rPr lang="zh-CN" altLang="en-US" b="1" dirty="0" smtClean="0">
                          <a:solidFill>
                            <a:srgbClr val="E73A1C"/>
                          </a:solidFill>
                        </a:rPr>
                        <a:t>、</a:t>
                      </a:r>
                      <a:r>
                        <a:rPr lang="en-US" altLang="zh-CN" b="1" dirty="0" smtClean="0">
                          <a:solidFill>
                            <a:srgbClr val="E73A1C"/>
                          </a:solidFill>
                        </a:rPr>
                        <a:t>np.log2()</a:t>
                      </a:r>
                      <a:endParaRPr lang="zh-CN" altLang="en-US" b="1" dirty="0">
                        <a:solidFill>
                          <a:srgbClr val="E73A1C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30000"/>
                        </a:lnSpc>
                      </a:pPr>
                      <a:r>
                        <a:rPr lang="zh-CN" altLang="en-US" b="1" dirty="0" smtClean="0">
                          <a:solidFill>
                            <a:srgbClr val="0000CC"/>
                          </a:solidFill>
                        </a:rPr>
                        <a:t>计算各元素的</a:t>
                      </a:r>
                      <a:r>
                        <a:rPr lang="zh-CN" altLang="en-US" sz="1800" b="1" kern="1200" dirty="0" smtClean="0">
                          <a:solidFill>
                            <a:srgbClr val="FF00FF"/>
                          </a:solidFill>
                          <a:latin typeface="+mn-lt"/>
                          <a:ea typeface="+mn-ea"/>
                          <a:cs typeface="+mn-cs"/>
                        </a:rPr>
                        <a:t>自然对数</a:t>
                      </a:r>
                      <a:r>
                        <a:rPr lang="zh-CN" altLang="en-US" b="1" dirty="0" smtClean="0">
                          <a:solidFill>
                            <a:srgbClr val="0000CC"/>
                          </a:solidFill>
                        </a:rPr>
                        <a:t>、</a:t>
                      </a:r>
                      <a:r>
                        <a:rPr lang="zh-CN" altLang="en-US" sz="1800" b="1" kern="1200" dirty="0" smtClean="0">
                          <a:solidFill>
                            <a:srgbClr val="FF00FF"/>
                          </a:solidFill>
                          <a:latin typeface="+mn-lt"/>
                          <a:ea typeface="+mn-ea"/>
                          <a:cs typeface="+mn-cs"/>
                        </a:rPr>
                        <a:t>底数为</a:t>
                      </a:r>
                      <a:r>
                        <a:rPr lang="en-US" altLang="zh-CN" sz="1800" b="1" kern="1200" dirty="0" smtClean="0">
                          <a:solidFill>
                            <a:srgbClr val="FF00FF"/>
                          </a:solidFill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r>
                        <a:rPr lang="zh-CN" altLang="en-US" sz="1800" b="1" kern="1200" dirty="0" smtClean="0">
                          <a:solidFill>
                            <a:srgbClr val="FF00FF"/>
                          </a:solidFill>
                          <a:latin typeface="+mn-lt"/>
                          <a:ea typeface="+mn-ea"/>
                          <a:cs typeface="+mn-cs"/>
                        </a:rPr>
                        <a:t>的对数</a:t>
                      </a:r>
                      <a:r>
                        <a:rPr lang="zh-CN" altLang="en-US" b="1" dirty="0" smtClean="0">
                          <a:solidFill>
                            <a:srgbClr val="0000CC"/>
                          </a:solidFill>
                        </a:rPr>
                        <a:t>、</a:t>
                      </a:r>
                      <a:r>
                        <a:rPr lang="zh-CN" altLang="en-US" sz="1800" b="1" kern="1200" dirty="0" smtClean="0">
                          <a:solidFill>
                            <a:srgbClr val="FF00FF"/>
                          </a:solidFill>
                          <a:latin typeface="+mn-lt"/>
                          <a:ea typeface="+mn-ea"/>
                          <a:cs typeface="+mn-cs"/>
                        </a:rPr>
                        <a:t>底数为</a:t>
                      </a:r>
                      <a:r>
                        <a:rPr lang="en-US" altLang="zh-CN" sz="1800" b="1" kern="1200" dirty="0" smtClean="0">
                          <a:solidFill>
                            <a:srgbClr val="FF00FF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zh-CN" altLang="en-US" sz="1800" b="1" kern="1200" dirty="0" smtClean="0">
                          <a:solidFill>
                            <a:srgbClr val="FF00FF"/>
                          </a:solidFill>
                          <a:latin typeface="+mn-lt"/>
                          <a:ea typeface="+mn-ea"/>
                          <a:cs typeface="+mn-cs"/>
                        </a:rPr>
                        <a:t>的对数</a:t>
                      </a:r>
                      <a:endParaRPr lang="zh-CN" altLang="en-US" sz="1800" b="1" kern="1200" dirty="0">
                        <a:solidFill>
                          <a:srgbClr val="FF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30000"/>
                        </a:lnSpc>
                      </a:pPr>
                      <a:r>
                        <a:rPr lang="en-US" altLang="zh-CN" b="1" dirty="0" err="1" smtClean="0">
                          <a:solidFill>
                            <a:srgbClr val="E73A1C"/>
                          </a:solidFill>
                        </a:rPr>
                        <a:t>np.sign</a:t>
                      </a:r>
                      <a:r>
                        <a:rPr lang="en-US" altLang="zh-CN" b="1" dirty="0" smtClean="0">
                          <a:solidFill>
                            <a:srgbClr val="E73A1C"/>
                          </a:solidFill>
                        </a:rPr>
                        <a:t>()</a:t>
                      </a:r>
                      <a:endParaRPr lang="zh-CN" altLang="en-US" b="1" dirty="0">
                        <a:solidFill>
                          <a:srgbClr val="E73A1C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30000"/>
                        </a:lnSpc>
                      </a:pPr>
                      <a:r>
                        <a:rPr lang="zh-CN" alt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计算各元素的符号，</a:t>
                      </a:r>
                      <a:r>
                        <a:rPr lang="en-US" altLang="zh-CN" sz="1800" b="1" kern="1200" dirty="0" smtClean="0">
                          <a:solidFill>
                            <a:srgbClr val="FF00FF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zh-CN" altLang="en-US" sz="1800" b="1" kern="1200" dirty="0" smtClean="0">
                          <a:solidFill>
                            <a:srgbClr val="FF00FF"/>
                          </a:solidFill>
                          <a:latin typeface="+mn-lt"/>
                          <a:ea typeface="+mn-ea"/>
                          <a:cs typeface="+mn-cs"/>
                        </a:rPr>
                        <a:t>（正数）</a:t>
                      </a:r>
                      <a:r>
                        <a:rPr lang="zh-CN" alt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、</a:t>
                      </a:r>
                      <a:r>
                        <a:rPr lang="en-US" altLang="zh-CN" sz="1800" b="1" kern="1200" dirty="0" smtClean="0">
                          <a:solidFill>
                            <a:srgbClr val="FF00FF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800" b="1" kern="1200" dirty="0" smtClean="0">
                          <a:solidFill>
                            <a:srgbClr val="FF00FF"/>
                          </a:solidFill>
                          <a:latin typeface="+mn-lt"/>
                          <a:ea typeface="+mn-ea"/>
                          <a:cs typeface="+mn-cs"/>
                        </a:rPr>
                        <a:t>（零）</a:t>
                      </a:r>
                      <a:r>
                        <a:rPr lang="zh-CN" alt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、</a:t>
                      </a:r>
                      <a:r>
                        <a:rPr lang="en-US" altLang="zh-CN" sz="1800" b="1" kern="1200" dirty="0" smtClean="0">
                          <a:solidFill>
                            <a:srgbClr val="FF00FF"/>
                          </a:solidFill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  <a:r>
                        <a:rPr lang="zh-CN" altLang="en-US" sz="1800" b="1" kern="1200" dirty="0" smtClean="0">
                          <a:solidFill>
                            <a:srgbClr val="FF00FF"/>
                          </a:solidFill>
                          <a:latin typeface="+mn-lt"/>
                          <a:ea typeface="+mn-ea"/>
                          <a:cs typeface="+mn-cs"/>
                        </a:rPr>
                        <a:t>（负数）</a:t>
                      </a:r>
                      <a:endParaRPr lang="zh-CN" altLang="en-US" sz="1800" b="1" kern="1200" dirty="0">
                        <a:solidFill>
                          <a:srgbClr val="FF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30000"/>
                        </a:lnSpc>
                      </a:pPr>
                      <a:r>
                        <a:rPr lang="en-US" altLang="zh-CN" b="1" dirty="0" err="1" smtClean="0">
                          <a:solidFill>
                            <a:srgbClr val="E73A1C"/>
                          </a:solidFill>
                        </a:rPr>
                        <a:t>np.ceil</a:t>
                      </a:r>
                      <a:r>
                        <a:rPr lang="en-US" altLang="zh-CN" b="1" dirty="0" smtClean="0">
                          <a:solidFill>
                            <a:srgbClr val="E73A1C"/>
                          </a:solidFill>
                        </a:rPr>
                        <a:t>()</a:t>
                      </a:r>
                      <a:r>
                        <a:rPr lang="zh-CN" altLang="en-US" b="1" dirty="0" smtClean="0">
                          <a:solidFill>
                            <a:srgbClr val="E73A1C"/>
                          </a:solidFill>
                        </a:rPr>
                        <a:t>、</a:t>
                      </a:r>
                      <a:r>
                        <a:rPr lang="en-US" altLang="zh-CN" b="1" dirty="0" err="1" smtClean="0">
                          <a:solidFill>
                            <a:srgbClr val="E73A1C"/>
                          </a:solidFill>
                        </a:rPr>
                        <a:t>np.floor</a:t>
                      </a:r>
                      <a:r>
                        <a:rPr lang="en-US" altLang="zh-CN" b="1" dirty="0" smtClean="0">
                          <a:solidFill>
                            <a:srgbClr val="E73A1C"/>
                          </a:solidFill>
                        </a:rPr>
                        <a:t>()</a:t>
                      </a:r>
                      <a:r>
                        <a:rPr lang="zh-CN" altLang="en-US" b="1" dirty="0" smtClean="0">
                          <a:solidFill>
                            <a:srgbClr val="E73A1C"/>
                          </a:solidFill>
                        </a:rPr>
                        <a:t>、</a:t>
                      </a:r>
                      <a:r>
                        <a:rPr lang="en-US" altLang="zh-CN" b="1" dirty="0" err="1" smtClean="0">
                          <a:solidFill>
                            <a:srgbClr val="E73A1C"/>
                          </a:solidFill>
                        </a:rPr>
                        <a:t>np.rint</a:t>
                      </a:r>
                      <a:r>
                        <a:rPr lang="en-US" altLang="zh-CN" b="1" dirty="0" smtClean="0">
                          <a:solidFill>
                            <a:srgbClr val="E73A1C"/>
                          </a:solidFill>
                        </a:rPr>
                        <a:t>()</a:t>
                      </a:r>
                      <a:endParaRPr lang="zh-CN" altLang="en-US" b="1" dirty="0">
                        <a:solidFill>
                          <a:srgbClr val="E73A1C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对各元素分别</a:t>
                      </a:r>
                      <a:r>
                        <a:rPr lang="zh-CN" altLang="en-US" sz="1800" b="1" kern="1200" dirty="0" smtClean="0">
                          <a:solidFill>
                            <a:srgbClr val="FF00FF"/>
                          </a:solidFill>
                          <a:latin typeface="+mn-lt"/>
                          <a:ea typeface="+mn-ea"/>
                          <a:cs typeface="+mn-cs"/>
                        </a:rPr>
                        <a:t>向上取整</a:t>
                      </a:r>
                      <a:r>
                        <a:rPr lang="zh-CN" altLang="en-US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、</a:t>
                      </a:r>
                      <a:r>
                        <a:rPr lang="zh-CN" altLang="en-US" sz="1800" b="1" kern="1200" dirty="0" smtClean="0">
                          <a:solidFill>
                            <a:srgbClr val="FF00FF"/>
                          </a:solidFill>
                          <a:latin typeface="+mn-lt"/>
                          <a:ea typeface="+mn-ea"/>
                          <a:cs typeface="+mn-cs"/>
                        </a:rPr>
                        <a:t>向下取整</a:t>
                      </a:r>
                      <a:r>
                        <a:rPr lang="zh-CN" altLang="en-US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、</a:t>
                      </a:r>
                      <a:r>
                        <a:rPr lang="zh-CN" altLang="en-US" sz="1800" b="1" kern="1200" dirty="0" smtClean="0">
                          <a:solidFill>
                            <a:srgbClr val="FF00FF"/>
                          </a:solidFill>
                          <a:latin typeface="+mn-lt"/>
                          <a:ea typeface="+mn-ea"/>
                          <a:cs typeface="+mn-cs"/>
                        </a:rPr>
                        <a:t>四舍五入</a:t>
                      </a:r>
                      <a:endParaRPr lang="zh-CN" altLang="en-US" sz="1800" b="1" kern="1200" dirty="0">
                        <a:solidFill>
                          <a:srgbClr val="FF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30000"/>
                        </a:lnSpc>
                      </a:pPr>
                      <a:r>
                        <a:rPr lang="en-US" altLang="zh-CN" b="1" dirty="0" err="1" smtClean="0">
                          <a:solidFill>
                            <a:srgbClr val="E73A1C"/>
                          </a:solidFill>
                        </a:rPr>
                        <a:t>np.modf</a:t>
                      </a:r>
                      <a:r>
                        <a:rPr lang="en-US" altLang="zh-CN" b="1" dirty="0" smtClean="0">
                          <a:solidFill>
                            <a:srgbClr val="E73A1C"/>
                          </a:solidFill>
                        </a:rPr>
                        <a:t>()</a:t>
                      </a:r>
                      <a:endParaRPr lang="zh-CN" altLang="en-US" b="1" dirty="0">
                        <a:solidFill>
                          <a:srgbClr val="E73A1C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将各元素的</a:t>
                      </a:r>
                      <a:r>
                        <a:rPr lang="zh-CN" altLang="en-US" sz="1800" b="1" kern="1200" dirty="0" smtClean="0">
                          <a:solidFill>
                            <a:srgbClr val="FF00FF"/>
                          </a:solidFill>
                          <a:latin typeface="+mn-lt"/>
                          <a:ea typeface="+mn-ea"/>
                          <a:cs typeface="+mn-cs"/>
                        </a:rPr>
                        <a:t>小数部分</a:t>
                      </a:r>
                      <a:r>
                        <a:rPr lang="zh-CN" altLang="en-US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和</a:t>
                      </a:r>
                      <a:r>
                        <a:rPr lang="zh-CN" altLang="en-US" sz="1800" b="1" kern="1200" dirty="0" smtClean="0">
                          <a:solidFill>
                            <a:srgbClr val="FF00FF"/>
                          </a:solidFill>
                          <a:latin typeface="+mn-lt"/>
                          <a:ea typeface="+mn-ea"/>
                          <a:cs typeface="+mn-cs"/>
                        </a:rPr>
                        <a:t>整数部分</a:t>
                      </a:r>
                      <a:r>
                        <a:rPr lang="zh-CN" altLang="en-US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以</a:t>
                      </a:r>
                      <a:r>
                        <a:rPr lang="zh-CN" altLang="en-US" sz="1800" b="1" kern="1200" dirty="0" smtClean="0">
                          <a:solidFill>
                            <a:srgbClr val="FF00FF"/>
                          </a:solidFill>
                          <a:latin typeface="+mn-lt"/>
                          <a:ea typeface="+mn-ea"/>
                          <a:cs typeface="+mn-cs"/>
                        </a:rPr>
                        <a:t>两个独立的数组返回</a:t>
                      </a:r>
                      <a:endParaRPr lang="zh-CN" altLang="en-US" sz="1800" b="1" kern="1200" dirty="0">
                        <a:solidFill>
                          <a:srgbClr val="FF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30000"/>
                        </a:lnSpc>
                      </a:pPr>
                      <a:r>
                        <a:rPr lang="en-US" altLang="zh-CN" b="1" dirty="0" err="1" smtClean="0">
                          <a:solidFill>
                            <a:srgbClr val="E73A1C"/>
                          </a:solidFill>
                        </a:rPr>
                        <a:t>np.cos</a:t>
                      </a:r>
                      <a:r>
                        <a:rPr lang="en-US" altLang="zh-CN" b="1" dirty="0" smtClean="0">
                          <a:solidFill>
                            <a:srgbClr val="E73A1C"/>
                          </a:solidFill>
                        </a:rPr>
                        <a:t>()</a:t>
                      </a:r>
                      <a:r>
                        <a:rPr lang="zh-CN" altLang="en-US" b="1" dirty="0" smtClean="0">
                          <a:solidFill>
                            <a:srgbClr val="E73A1C"/>
                          </a:solidFill>
                        </a:rPr>
                        <a:t>、</a:t>
                      </a:r>
                      <a:r>
                        <a:rPr lang="en-US" altLang="zh-CN" b="1" dirty="0" err="1" smtClean="0">
                          <a:solidFill>
                            <a:srgbClr val="E73A1C"/>
                          </a:solidFill>
                        </a:rPr>
                        <a:t>np.sin</a:t>
                      </a:r>
                      <a:r>
                        <a:rPr lang="en-US" altLang="zh-CN" b="1" dirty="0" smtClean="0">
                          <a:solidFill>
                            <a:srgbClr val="E73A1C"/>
                          </a:solidFill>
                        </a:rPr>
                        <a:t>()</a:t>
                      </a:r>
                      <a:r>
                        <a:rPr lang="zh-CN" altLang="en-US" b="1" dirty="0" smtClean="0">
                          <a:solidFill>
                            <a:srgbClr val="E73A1C"/>
                          </a:solidFill>
                        </a:rPr>
                        <a:t>、</a:t>
                      </a:r>
                      <a:r>
                        <a:rPr lang="en-US" altLang="zh-CN" b="1" dirty="0" err="1" smtClean="0">
                          <a:solidFill>
                            <a:srgbClr val="E73A1C"/>
                          </a:solidFill>
                        </a:rPr>
                        <a:t>np.tan</a:t>
                      </a:r>
                      <a:r>
                        <a:rPr lang="en-US" altLang="zh-CN" b="1" dirty="0" smtClean="0">
                          <a:solidFill>
                            <a:srgbClr val="E73A1C"/>
                          </a:solidFill>
                        </a:rPr>
                        <a:t>()</a:t>
                      </a:r>
                      <a:endParaRPr lang="zh-CN" altLang="en-US" b="1" dirty="0">
                        <a:solidFill>
                          <a:srgbClr val="E73A1C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对各元素求对应的</a:t>
                      </a:r>
                      <a:r>
                        <a:rPr lang="zh-CN" altLang="en-US" sz="1800" b="1" kern="1200" dirty="0" smtClean="0">
                          <a:solidFill>
                            <a:srgbClr val="FF00FF"/>
                          </a:solidFill>
                          <a:latin typeface="+mn-lt"/>
                          <a:ea typeface="+mn-ea"/>
                          <a:cs typeface="+mn-cs"/>
                        </a:rPr>
                        <a:t>三角函数</a:t>
                      </a:r>
                      <a:endParaRPr lang="zh-CN" altLang="en-US" sz="1800" b="1" kern="1200" dirty="0">
                        <a:solidFill>
                          <a:srgbClr val="FF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30000"/>
                        </a:lnSpc>
                      </a:pPr>
                      <a:r>
                        <a:rPr lang="en-US" altLang="zh-CN" b="1" dirty="0" err="1" smtClean="0">
                          <a:solidFill>
                            <a:srgbClr val="E73A1C"/>
                          </a:solidFill>
                        </a:rPr>
                        <a:t>np.add</a:t>
                      </a:r>
                      <a:r>
                        <a:rPr lang="en-US" altLang="zh-CN" b="1" dirty="0" smtClean="0">
                          <a:solidFill>
                            <a:srgbClr val="E73A1C"/>
                          </a:solidFill>
                        </a:rPr>
                        <a:t>()</a:t>
                      </a:r>
                      <a:r>
                        <a:rPr lang="zh-CN" altLang="en-US" b="1" dirty="0" smtClean="0">
                          <a:solidFill>
                            <a:srgbClr val="E73A1C"/>
                          </a:solidFill>
                        </a:rPr>
                        <a:t>、</a:t>
                      </a:r>
                      <a:r>
                        <a:rPr lang="en-US" altLang="zh-CN" b="1" dirty="0" err="1" smtClean="0">
                          <a:solidFill>
                            <a:srgbClr val="E73A1C"/>
                          </a:solidFill>
                        </a:rPr>
                        <a:t>np.subtract</a:t>
                      </a:r>
                      <a:r>
                        <a:rPr lang="en-US" altLang="zh-CN" b="1" dirty="0" smtClean="0">
                          <a:solidFill>
                            <a:srgbClr val="E73A1C"/>
                          </a:solidFill>
                        </a:rPr>
                        <a:t>()</a:t>
                      </a:r>
                      <a:r>
                        <a:rPr lang="zh-CN" altLang="en-US" b="1" dirty="0" smtClean="0">
                          <a:solidFill>
                            <a:srgbClr val="E73A1C"/>
                          </a:solidFill>
                        </a:rPr>
                        <a:t>、</a:t>
                      </a:r>
                      <a:r>
                        <a:rPr lang="en-US" altLang="zh-CN" b="1" dirty="0" err="1" smtClean="0">
                          <a:solidFill>
                            <a:srgbClr val="E73A1C"/>
                          </a:solidFill>
                        </a:rPr>
                        <a:t>np.multiply</a:t>
                      </a:r>
                      <a:r>
                        <a:rPr lang="en-US" altLang="zh-CN" b="1" dirty="0" smtClean="0">
                          <a:solidFill>
                            <a:srgbClr val="E73A1C"/>
                          </a:solidFill>
                        </a:rPr>
                        <a:t>()</a:t>
                      </a:r>
                      <a:endParaRPr lang="zh-CN" altLang="en-US" b="1" dirty="0">
                        <a:solidFill>
                          <a:srgbClr val="E73A1C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对两个数组的各元素执行</a:t>
                      </a:r>
                      <a:r>
                        <a:rPr lang="zh-CN" altLang="en-US" sz="1800" b="1" kern="1200" dirty="0" smtClean="0">
                          <a:solidFill>
                            <a:srgbClr val="FF00FF"/>
                          </a:solidFill>
                          <a:latin typeface="+mn-lt"/>
                          <a:ea typeface="+mn-ea"/>
                          <a:cs typeface="+mn-cs"/>
                        </a:rPr>
                        <a:t>加法</a:t>
                      </a:r>
                      <a:r>
                        <a:rPr lang="zh-CN" altLang="en-US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、</a:t>
                      </a:r>
                      <a:r>
                        <a:rPr lang="zh-CN" altLang="en-US" sz="1800" b="1" kern="1200" dirty="0" smtClean="0">
                          <a:solidFill>
                            <a:srgbClr val="FF00FF"/>
                          </a:solidFill>
                          <a:latin typeface="+mn-lt"/>
                          <a:ea typeface="+mn-ea"/>
                          <a:cs typeface="+mn-cs"/>
                        </a:rPr>
                        <a:t>减法</a:t>
                      </a:r>
                      <a:r>
                        <a:rPr lang="zh-CN" altLang="en-US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、</a:t>
                      </a:r>
                      <a:r>
                        <a:rPr lang="zh-CN" altLang="en-US" sz="1800" b="1" kern="1200" dirty="0" smtClean="0">
                          <a:solidFill>
                            <a:srgbClr val="FF00FF"/>
                          </a:solidFill>
                          <a:latin typeface="+mn-lt"/>
                          <a:ea typeface="+mn-ea"/>
                          <a:cs typeface="+mn-cs"/>
                        </a:rPr>
                        <a:t>乘法</a:t>
                      </a:r>
                      <a:r>
                        <a:rPr lang="zh-CN" altLang="en-US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等操作</a:t>
                      </a:r>
                      <a:endParaRPr lang="zh-CN" altLang="en-US" sz="1800" b="1" kern="1200" dirty="0">
                        <a:solidFill>
                          <a:srgbClr val="0000CC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8" name="矩形 7"/>
          <p:cNvSpPr/>
          <p:nvPr/>
        </p:nvSpPr>
        <p:spPr>
          <a:xfrm>
            <a:off x="616927" y="790459"/>
            <a:ext cx="10950882" cy="499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Clr>
                <a:srgbClr val="CC0000"/>
              </a:buClr>
              <a:buSzPct val="90000"/>
              <a:buFont typeface="Wingdings" panose="05000000000000000000" pitchFamily="2" charset="2"/>
              <a:buChar char="p"/>
            </a:pPr>
            <a:r>
              <a:rPr lang="en-US" altLang="zh-CN" sz="2000" b="1" dirty="0" err="1" smtClean="0">
                <a:solidFill>
                  <a:srgbClr val="0000CC"/>
                </a:solidFill>
                <a:latin typeface="+mn-ea"/>
              </a:rPr>
              <a:t>Numpy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中提供了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一些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对</a:t>
            </a:r>
            <a:r>
              <a:rPr lang="en-US" altLang="zh-CN" sz="2000" b="1" dirty="0" err="1" smtClean="0">
                <a:solidFill>
                  <a:srgbClr val="0000CC"/>
                </a:solidFill>
                <a:latin typeface="+mn-ea"/>
              </a:rPr>
              <a:t>ndarray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中的数据执行元素级运算的函数，不需要用户自己写循环。</a:t>
            </a:r>
            <a:endParaRPr lang="zh-CN" altLang="en-US" sz="2000" dirty="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733131" y="6375963"/>
            <a:ext cx="399179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 smtClean="0"/>
              <a:t>注意：这里的</a:t>
            </a:r>
            <a:r>
              <a:rPr lang="en-US" altLang="zh-CN" sz="2000" b="1" dirty="0" smtClean="0">
                <a:solidFill>
                  <a:srgbClr val="0000CC"/>
                </a:solidFill>
              </a:rPr>
              <a:t>np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表示的是</a:t>
            </a:r>
            <a:r>
              <a:rPr lang="en-US" altLang="zh-CN" sz="2000" b="1" dirty="0" err="1" smtClean="0">
                <a:solidFill>
                  <a:srgbClr val="0000CC"/>
                </a:solidFill>
              </a:rPr>
              <a:t>numpy</a:t>
            </a:r>
            <a:endParaRPr lang="zh-CN" altLang="en-US" sz="2000" b="1" dirty="0">
              <a:solidFill>
                <a:srgbClr val="0000CC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 flipV="1">
            <a:off x="4173081" y="643376"/>
            <a:ext cx="3838575" cy="646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997434" y="45455"/>
            <a:ext cx="4189868" cy="5979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2800" b="1" dirty="0" err="1" smtClean="0">
                <a:solidFill>
                  <a:schemeClr val="accent1"/>
                </a:solidFill>
              </a:rPr>
              <a:t>Numpy</a:t>
            </a:r>
            <a:r>
              <a:rPr lang="zh-CN" altLang="en-US" sz="2800" b="1" dirty="0" smtClean="0">
                <a:solidFill>
                  <a:schemeClr val="accent1"/>
                </a:solidFill>
              </a:rPr>
              <a:t>生成随机数</a:t>
            </a:r>
            <a:endParaRPr lang="en-US" altLang="zh-CN" sz="2800" b="1" dirty="0">
              <a:solidFill>
                <a:schemeClr val="accent1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850309" y="823894"/>
            <a:ext cx="1095088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Clr>
                <a:srgbClr val="CC0000"/>
              </a:buClr>
              <a:buSzPct val="90000"/>
              <a:buFont typeface="Wingdings" panose="05000000000000000000" pitchFamily="2" charset="2"/>
              <a:buChar char="p"/>
            </a:pPr>
            <a:r>
              <a:rPr lang="en-US" altLang="zh-CN" sz="2000" b="1" dirty="0" err="1" smtClean="0">
                <a:solidFill>
                  <a:srgbClr val="0000CC"/>
                </a:solidFill>
                <a:latin typeface="+mn-ea"/>
              </a:rPr>
              <a:t>numpy.random</a:t>
            </a:r>
            <a:r>
              <a:rPr lang="en-US" altLang="zh-CN" sz="2000" dirty="0" smtClean="0">
                <a:solidFill>
                  <a:srgbClr val="000000"/>
                </a:solidFill>
                <a:latin typeface="+mn-ea"/>
              </a:rPr>
              <a:t> </a:t>
            </a:r>
            <a:r>
              <a:rPr lang="zh-CN" altLang="en-US" sz="2000" dirty="0" smtClean="0">
                <a:solidFill>
                  <a:srgbClr val="000000"/>
                </a:solidFill>
                <a:latin typeface="+mn-ea"/>
              </a:rPr>
              <a:t>模块对</a:t>
            </a:r>
            <a:r>
              <a:rPr lang="en-US" altLang="zh-CN" sz="2000" dirty="0" smtClean="0">
                <a:solidFill>
                  <a:srgbClr val="000000"/>
                </a:solidFill>
                <a:latin typeface="+mn-ea"/>
              </a:rPr>
              <a:t>Python</a:t>
            </a:r>
            <a:r>
              <a:rPr lang="zh-CN" altLang="en-US" sz="2000" dirty="0" smtClean="0">
                <a:solidFill>
                  <a:srgbClr val="000000"/>
                </a:solidFill>
                <a:latin typeface="+mn-ea"/>
              </a:rPr>
              <a:t>内置的</a:t>
            </a:r>
            <a:r>
              <a:rPr lang="en-US" altLang="zh-CN" sz="2000" dirty="0" smtClean="0">
                <a:solidFill>
                  <a:srgbClr val="000000"/>
                </a:solidFill>
                <a:latin typeface="+mn-ea"/>
              </a:rPr>
              <a:t>random</a:t>
            </a:r>
            <a:r>
              <a:rPr lang="zh-CN" altLang="en-US" sz="2000" dirty="0" smtClean="0">
                <a:solidFill>
                  <a:srgbClr val="000000"/>
                </a:solidFill>
                <a:latin typeface="+mn-ea"/>
              </a:rPr>
              <a:t>进行了补充，增加了一些用于</a:t>
            </a:r>
            <a:r>
              <a:rPr lang="zh-CN" altLang="en-US" sz="2000" b="1" dirty="0" smtClean="0">
                <a:solidFill>
                  <a:srgbClr val="FF0000"/>
                </a:solidFill>
                <a:latin typeface="+mn-ea"/>
              </a:rPr>
              <a:t>高效生成多种概率分布的样本值的函数</a:t>
            </a:r>
            <a:r>
              <a:rPr lang="zh-CN" altLang="en-US" sz="2000" dirty="0" smtClean="0">
                <a:solidFill>
                  <a:srgbClr val="000000"/>
                </a:solidFill>
                <a:latin typeface="+mn-ea"/>
              </a:rPr>
              <a:t>。常见的方法如下：</a:t>
            </a:r>
            <a:endParaRPr lang="zh-CN" altLang="en-US" sz="2000" dirty="0">
              <a:solidFill>
                <a:srgbClr val="000000"/>
              </a:solidFill>
              <a:latin typeface="+mn-ea"/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850309" y="2100010"/>
          <a:ext cx="11080939" cy="43774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39635"/>
                <a:gridCol w="5941304"/>
              </a:tblGrid>
              <a:tr h="450007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zh-CN" altLang="en-US" dirty="0" smtClean="0">
                          <a:solidFill>
                            <a:schemeClr val="tx1"/>
                          </a:solidFill>
                        </a:rPr>
                        <a:t>方法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zh-CN" altLang="en-US" dirty="0" smtClean="0">
                          <a:solidFill>
                            <a:schemeClr val="tx1"/>
                          </a:solidFill>
                        </a:rPr>
                        <a:t>说明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b="1" dirty="0" err="1" smtClean="0">
                          <a:solidFill>
                            <a:srgbClr val="E73A1C"/>
                          </a:solidFill>
                        </a:rPr>
                        <a:t>np.random.rand</a:t>
                      </a:r>
                      <a:r>
                        <a:rPr lang="en-US" altLang="zh-CN" b="1" dirty="0" smtClean="0">
                          <a:solidFill>
                            <a:srgbClr val="E73A1C"/>
                          </a:solidFill>
                        </a:rPr>
                        <a:t>(</a:t>
                      </a:r>
                      <a:r>
                        <a:rPr lang="en-US" altLang="zh-CN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lang="en-US" altLang="zh-CN" b="1" dirty="0" smtClean="0">
                          <a:solidFill>
                            <a:srgbClr val="0000CC"/>
                          </a:solidFill>
                        </a:rPr>
                        <a:t>, 5</a:t>
                      </a:r>
                      <a:r>
                        <a:rPr lang="en-US" altLang="zh-CN" b="1" dirty="0" smtClean="0">
                          <a:solidFill>
                            <a:srgbClr val="E73A1C"/>
                          </a:solidFill>
                        </a:rPr>
                        <a:t>)</a:t>
                      </a:r>
                      <a:endParaRPr lang="zh-CN" altLang="en-US" b="1" dirty="0">
                        <a:solidFill>
                          <a:srgbClr val="E73A1C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dirty="0" smtClean="0">
                          <a:solidFill>
                            <a:schemeClr val="tx1"/>
                          </a:solidFill>
                        </a:rPr>
                        <a:t>随机生成</a:t>
                      </a:r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zh-CN" altLang="en-US" dirty="0" smtClean="0">
                          <a:solidFill>
                            <a:schemeClr val="tx1"/>
                          </a:solidFill>
                        </a:rPr>
                        <a:t>行</a:t>
                      </a:r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r>
                        <a:rPr lang="zh-CN" altLang="en-US" dirty="0" smtClean="0">
                          <a:solidFill>
                            <a:schemeClr val="tx1"/>
                          </a:solidFill>
                        </a:rPr>
                        <a:t>列数组，每个元素都是</a:t>
                      </a:r>
                      <a:r>
                        <a:rPr lang="en-US" altLang="zh-CN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[0,1)</a:t>
                      </a:r>
                      <a:r>
                        <a:rPr lang="zh-CN" altLang="en-US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之间的小数</a:t>
                      </a:r>
                      <a:endParaRPr lang="zh-CN" altLang="en-US" b="1" dirty="0">
                        <a:solidFill>
                          <a:srgbClr val="0000C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en-US" altLang="zh-CN" b="1" dirty="0" err="1" smtClean="0">
                          <a:solidFill>
                            <a:srgbClr val="E73A1C"/>
                          </a:solidFill>
                        </a:rPr>
                        <a:t>np.random.randint</a:t>
                      </a:r>
                      <a:r>
                        <a:rPr lang="en-US" altLang="zh-CN" b="1" dirty="0" smtClean="0">
                          <a:solidFill>
                            <a:srgbClr val="E73A1C"/>
                          </a:solidFill>
                        </a:rPr>
                        <a:t>(</a:t>
                      </a:r>
                      <a:r>
                        <a:rPr lang="en-US" altLang="zh-CN" sz="1800" b="1" kern="1200" dirty="0" err="1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a,b</a:t>
                      </a:r>
                      <a:r>
                        <a:rPr lang="en-US" altLang="zh-CN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,(3</a:t>
                      </a:r>
                      <a:r>
                        <a:rPr lang="en-US" altLang="zh-CN" b="1" dirty="0" smtClean="0">
                          <a:solidFill>
                            <a:srgbClr val="E73A1C"/>
                          </a:solidFill>
                        </a:rPr>
                        <a:t>,</a:t>
                      </a:r>
                      <a:r>
                        <a:rPr lang="en-US" altLang="zh-CN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4)</a:t>
                      </a:r>
                      <a:r>
                        <a:rPr lang="en-US" altLang="zh-CN" b="1" dirty="0" smtClean="0">
                          <a:solidFill>
                            <a:srgbClr val="E73A1C"/>
                          </a:solidFill>
                        </a:rPr>
                        <a:t>)</a:t>
                      </a:r>
                      <a:endParaRPr lang="zh-CN" altLang="en-US" b="1" dirty="0">
                        <a:solidFill>
                          <a:srgbClr val="E73A1C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altLang="en-US" dirty="0" smtClean="0">
                          <a:solidFill>
                            <a:schemeClr val="tx1"/>
                          </a:solidFill>
                        </a:rPr>
                        <a:t>随机生成</a:t>
                      </a:r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zh-CN" altLang="en-US" dirty="0" smtClean="0">
                          <a:solidFill>
                            <a:schemeClr val="tx1"/>
                          </a:solidFill>
                        </a:rPr>
                        <a:t>行</a:t>
                      </a:r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zh-CN" altLang="en-US" dirty="0" smtClean="0">
                          <a:solidFill>
                            <a:schemeClr val="tx1"/>
                          </a:solidFill>
                        </a:rPr>
                        <a:t>列数组，每个元素都是</a:t>
                      </a:r>
                      <a:r>
                        <a:rPr lang="en-US" altLang="zh-CN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[</a:t>
                      </a:r>
                      <a:r>
                        <a:rPr lang="en-US" altLang="zh-CN" sz="1800" b="1" kern="1200" dirty="0" err="1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a,b</a:t>
                      </a:r>
                      <a:r>
                        <a:rPr lang="en-US" altLang="zh-CN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zh-CN" altLang="en-US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之间的整数</a:t>
                      </a:r>
                      <a:endParaRPr lang="zh-CN" altLang="en-US" sz="1800" b="1" kern="1200" dirty="0">
                        <a:solidFill>
                          <a:srgbClr val="0000CC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en-US" altLang="zh-CN" b="1" dirty="0" err="1" smtClean="0">
                          <a:solidFill>
                            <a:srgbClr val="E73A1C"/>
                          </a:solidFill>
                        </a:rPr>
                        <a:t>np.random.randn</a:t>
                      </a:r>
                      <a:r>
                        <a:rPr lang="en-US" altLang="zh-CN" b="1" dirty="0" smtClean="0">
                          <a:solidFill>
                            <a:srgbClr val="E73A1C"/>
                          </a:solidFill>
                        </a:rPr>
                        <a:t>(</a:t>
                      </a:r>
                      <a:r>
                        <a:rPr lang="en-US" altLang="zh-CN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4,5</a:t>
                      </a:r>
                      <a:r>
                        <a:rPr lang="en-US" altLang="zh-CN" b="1" dirty="0" smtClean="0">
                          <a:solidFill>
                            <a:srgbClr val="E73A1C"/>
                          </a:solidFill>
                        </a:rPr>
                        <a:t>)</a:t>
                      </a:r>
                      <a:endParaRPr lang="zh-CN" altLang="en-US" b="1" dirty="0">
                        <a:solidFill>
                          <a:srgbClr val="E73A1C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altLang="en-US" dirty="0" smtClean="0">
                          <a:solidFill>
                            <a:schemeClr val="tx1"/>
                          </a:solidFill>
                        </a:rPr>
                        <a:t>随机生成</a:t>
                      </a:r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zh-CN" altLang="en-US" dirty="0" smtClean="0">
                          <a:solidFill>
                            <a:schemeClr val="tx1"/>
                          </a:solidFill>
                        </a:rPr>
                        <a:t>行</a:t>
                      </a:r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r>
                        <a:rPr lang="zh-CN" altLang="en-US" dirty="0" smtClean="0">
                          <a:solidFill>
                            <a:schemeClr val="tx1"/>
                          </a:solidFill>
                        </a:rPr>
                        <a:t>列数组，</a:t>
                      </a:r>
                      <a:r>
                        <a:rPr lang="zh-CN" altLang="en-US" b="1" dirty="0" smtClean="0">
                          <a:solidFill>
                            <a:srgbClr val="0000CC"/>
                          </a:solidFill>
                        </a:rPr>
                        <a:t>元素的值符合标准正态分布</a:t>
                      </a:r>
                      <a:endParaRPr lang="zh-CN" altLang="en-US" b="1" dirty="0">
                        <a:solidFill>
                          <a:srgbClr val="0000C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20000"/>
                        </a:lnSpc>
                      </a:pPr>
                      <a:r>
                        <a:rPr lang="en-US" altLang="zh-CN" sz="1800" b="1" kern="1200" dirty="0" err="1" smtClean="0">
                          <a:solidFill>
                            <a:srgbClr val="E73A1C"/>
                          </a:solidFill>
                          <a:latin typeface="+mn-lt"/>
                          <a:ea typeface="+mn-ea"/>
                          <a:cs typeface="+mn-cs"/>
                        </a:rPr>
                        <a:t>np.random.shuffle</a:t>
                      </a:r>
                      <a:r>
                        <a:rPr lang="en-US" altLang="zh-CN" sz="1800" b="1" kern="1200" dirty="0" smtClean="0">
                          <a:solidFill>
                            <a:srgbClr val="E73A1C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zh-CN" altLang="en-US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数组</a:t>
                      </a:r>
                      <a:r>
                        <a:rPr lang="en-US" altLang="zh-CN" sz="1800" b="1" kern="1200" dirty="0" smtClean="0">
                          <a:solidFill>
                            <a:srgbClr val="E73A1C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zh-CN" altLang="en-US" sz="1800" b="1" kern="1200" dirty="0">
                        <a:solidFill>
                          <a:srgbClr val="E73A1C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altLang="en-US" dirty="0" smtClean="0">
                          <a:solidFill>
                            <a:schemeClr val="tx1"/>
                          </a:solidFill>
                        </a:rPr>
                        <a:t>随机</a:t>
                      </a:r>
                      <a:r>
                        <a:rPr lang="zh-CN" altLang="en-US" b="1" dirty="0" smtClean="0">
                          <a:solidFill>
                            <a:srgbClr val="0000CC"/>
                          </a:solidFill>
                        </a:rPr>
                        <a:t>打乱数组的顺序</a:t>
                      </a:r>
                      <a:endParaRPr lang="zh-CN" altLang="en-US" b="1" dirty="0">
                        <a:solidFill>
                          <a:srgbClr val="0000C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en-US" altLang="zh-CN" b="1" dirty="0" err="1" smtClean="0">
                          <a:solidFill>
                            <a:srgbClr val="E73A1C"/>
                          </a:solidFill>
                        </a:rPr>
                        <a:t>np.random.uniform</a:t>
                      </a:r>
                      <a:r>
                        <a:rPr lang="en-US" altLang="zh-CN" b="1" dirty="0" smtClean="0">
                          <a:solidFill>
                            <a:srgbClr val="E73A1C"/>
                          </a:solidFill>
                        </a:rPr>
                        <a:t>(</a:t>
                      </a:r>
                      <a:r>
                        <a:rPr lang="en-US" altLang="zh-CN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a, b, 15</a:t>
                      </a:r>
                      <a:r>
                        <a:rPr lang="en-US" altLang="zh-CN" b="1" dirty="0" smtClean="0">
                          <a:solidFill>
                            <a:srgbClr val="E73A1C"/>
                          </a:solidFill>
                        </a:rPr>
                        <a:t>)</a:t>
                      </a:r>
                      <a:endParaRPr lang="zh-CN" altLang="en-US" b="1" dirty="0">
                        <a:solidFill>
                          <a:srgbClr val="E73A1C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altLang="en-US" b="1" dirty="0" smtClean="0">
                          <a:solidFill>
                            <a:srgbClr val="0000CC"/>
                          </a:solidFill>
                        </a:rPr>
                        <a:t>均匀分布，随机生成</a:t>
                      </a:r>
                      <a:r>
                        <a:rPr lang="en-US" altLang="zh-CN" b="1" dirty="0" smtClean="0">
                          <a:solidFill>
                            <a:srgbClr val="0000CC"/>
                          </a:solidFill>
                        </a:rPr>
                        <a:t>15</a:t>
                      </a:r>
                      <a:r>
                        <a:rPr lang="zh-CN" altLang="en-US" b="1" dirty="0" smtClean="0">
                          <a:solidFill>
                            <a:srgbClr val="0000CC"/>
                          </a:solidFill>
                        </a:rPr>
                        <a:t>个在</a:t>
                      </a:r>
                      <a:r>
                        <a:rPr lang="en-US" altLang="zh-CN" b="1" dirty="0" smtClean="0">
                          <a:solidFill>
                            <a:srgbClr val="0000CC"/>
                          </a:solidFill>
                        </a:rPr>
                        <a:t>[a</a:t>
                      </a:r>
                      <a:r>
                        <a:rPr lang="zh-CN" altLang="en-US" b="1" dirty="0" smtClean="0">
                          <a:solidFill>
                            <a:srgbClr val="0000CC"/>
                          </a:solidFill>
                        </a:rPr>
                        <a:t>，</a:t>
                      </a:r>
                      <a:r>
                        <a:rPr lang="en-US" altLang="zh-CN" b="1" dirty="0" smtClean="0">
                          <a:solidFill>
                            <a:srgbClr val="0000CC"/>
                          </a:solidFill>
                        </a:rPr>
                        <a:t>b)</a:t>
                      </a:r>
                      <a:r>
                        <a:rPr lang="zh-CN" altLang="en-US" b="1" dirty="0" smtClean="0">
                          <a:solidFill>
                            <a:srgbClr val="0000CC"/>
                          </a:solidFill>
                        </a:rPr>
                        <a:t>之间的小数</a:t>
                      </a:r>
                      <a:endParaRPr lang="zh-CN" altLang="en-US" b="1" dirty="0">
                        <a:solidFill>
                          <a:srgbClr val="0000C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en-US" altLang="zh-CN" b="1" dirty="0" err="1" smtClean="0">
                          <a:solidFill>
                            <a:srgbClr val="E73A1C"/>
                          </a:solidFill>
                        </a:rPr>
                        <a:t>np.random.choice</a:t>
                      </a:r>
                      <a:r>
                        <a:rPr lang="en-US" altLang="zh-CN" sz="1800" b="1" kern="1200" dirty="0" smtClean="0">
                          <a:solidFill>
                            <a:srgbClr val="E73A1C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zh-CN" altLang="en-US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一维数组，</a:t>
                      </a:r>
                      <a:r>
                        <a:rPr lang="en-US" altLang="zh-CN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size=</a:t>
                      </a:r>
                      <a:r>
                        <a:rPr lang="zh-CN" altLang="en-US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3,4</a:t>
                      </a:r>
                      <a:r>
                        <a:rPr lang="zh-CN" altLang="en-US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  <a:r>
                        <a:rPr lang="en-US" altLang="zh-CN" sz="1800" b="1" kern="1200" dirty="0" smtClean="0">
                          <a:solidFill>
                            <a:srgbClr val="E73A1C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zh-CN" altLang="en-US" b="1" dirty="0">
                        <a:solidFill>
                          <a:srgbClr val="E73A1C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alt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随机从</a:t>
                      </a:r>
                      <a:r>
                        <a:rPr lang="zh-CN" altLang="en-US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一维数组中抽取指定数量的元素</a:t>
                      </a:r>
                      <a:endParaRPr lang="zh-CN" alt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en-US" altLang="zh-CN" b="1" dirty="0" err="1" smtClean="0">
                          <a:solidFill>
                            <a:srgbClr val="E73A1C"/>
                          </a:solidFill>
                        </a:rPr>
                        <a:t>np.random.binomial</a:t>
                      </a:r>
                      <a:r>
                        <a:rPr lang="en-US" altLang="zh-CN" b="1" dirty="0" smtClean="0">
                          <a:solidFill>
                            <a:srgbClr val="E73A1C"/>
                          </a:solidFill>
                        </a:rPr>
                        <a:t>()</a:t>
                      </a:r>
                      <a:endParaRPr lang="zh-CN" altLang="en-US" b="1" dirty="0">
                        <a:solidFill>
                          <a:srgbClr val="E73A1C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随机生成符合二项分布的样本</a:t>
                      </a:r>
                      <a:endParaRPr lang="zh-CN" altLang="en-US" sz="1800" b="1" kern="1200" dirty="0">
                        <a:solidFill>
                          <a:srgbClr val="0000CC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en-US" altLang="zh-CN" b="1" dirty="0" err="1" smtClean="0">
                          <a:solidFill>
                            <a:srgbClr val="E73A1C"/>
                          </a:solidFill>
                        </a:rPr>
                        <a:t>np.random.normal</a:t>
                      </a:r>
                      <a:r>
                        <a:rPr lang="en-US" altLang="zh-CN" b="1" dirty="0" smtClean="0">
                          <a:solidFill>
                            <a:srgbClr val="E73A1C"/>
                          </a:solidFill>
                        </a:rPr>
                        <a:t>()</a:t>
                      </a:r>
                      <a:endParaRPr lang="zh-CN" altLang="en-US" b="1" dirty="0">
                        <a:solidFill>
                          <a:srgbClr val="E73A1C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随机生成符合正态分布的样本</a:t>
                      </a:r>
                      <a:endParaRPr lang="zh-CN" altLang="en-US" sz="1800" b="1" kern="1200" dirty="0">
                        <a:solidFill>
                          <a:srgbClr val="0000CC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en-US" altLang="zh-CN" b="1" dirty="0" err="1" smtClean="0">
                          <a:solidFill>
                            <a:srgbClr val="E73A1C"/>
                          </a:solidFill>
                        </a:rPr>
                        <a:t>np.random.beta</a:t>
                      </a:r>
                      <a:r>
                        <a:rPr lang="en-US" altLang="zh-CN" b="1" dirty="0" smtClean="0">
                          <a:solidFill>
                            <a:srgbClr val="E73A1C"/>
                          </a:solidFill>
                        </a:rPr>
                        <a:t>()</a:t>
                      </a:r>
                      <a:endParaRPr lang="zh-CN" altLang="en-US" b="1" dirty="0">
                        <a:solidFill>
                          <a:srgbClr val="E73A1C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随机生成符合</a:t>
                      </a:r>
                      <a:r>
                        <a:rPr lang="en-US" altLang="zh-CN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Beta</a:t>
                      </a:r>
                      <a:r>
                        <a:rPr lang="zh-CN" altLang="en-US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分布的样本</a:t>
                      </a:r>
                      <a:endParaRPr lang="zh-CN" altLang="en-US" sz="1800" b="1" kern="1200" dirty="0">
                        <a:solidFill>
                          <a:srgbClr val="0000CC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en-US" altLang="zh-CN" b="1" dirty="0" err="1" smtClean="0">
                          <a:solidFill>
                            <a:srgbClr val="E73A1C"/>
                          </a:solidFill>
                        </a:rPr>
                        <a:t>np.random.gamma</a:t>
                      </a:r>
                      <a:r>
                        <a:rPr lang="en-US" altLang="zh-CN" b="1" dirty="0" smtClean="0">
                          <a:solidFill>
                            <a:srgbClr val="E73A1C"/>
                          </a:solidFill>
                        </a:rPr>
                        <a:t>()</a:t>
                      </a:r>
                      <a:endParaRPr lang="zh-CN" altLang="en-US" b="1" dirty="0">
                        <a:solidFill>
                          <a:srgbClr val="E73A1C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随机生成符合</a:t>
                      </a:r>
                      <a:r>
                        <a:rPr lang="en-US" altLang="zh-CN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Gamma</a:t>
                      </a:r>
                      <a:r>
                        <a:rPr lang="zh-CN" altLang="en-US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分布的样本</a:t>
                      </a:r>
                      <a:endParaRPr lang="zh-CN" altLang="en-US" sz="1800" b="1" kern="1200" dirty="0">
                        <a:solidFill>
                          <a:srgbClr val="0000CC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 flipV="1">
            <a:off x="4173081" y="643376"/>
            <a:ext cx="3838575" cy="646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997434" y="45455"/>
            <a:ext cx="4189868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2800" b="1" dirty="0" err="1" smtClean="0">
                <a:solidFill>
                  <a:schemeClr val="accent1"/>
                </a:solidFill>
              </a:rPr>
              <a:t>Numpy</a:t>
            </a:r>
            <a:r>
              <a:rPr lang="zh-CN" altLang="en-US" sz="2800" b="1" dirty="0" smtClean="0">
                <a:solidFill>
                  <a:schemeClr val="accent1"/>
                </a:solidFill>
              </a:rPr>
              <a:t>中的统计方法</a:t>
            </a:r>
            <a:endParaRPr lang="en-US" altLang="zh-CN" sz="2800" b="1" dirty="0">
              <a:solidFill>
                <a:schemeClr val="accent1"/>
              </a:solidFill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548684" y="1065077"/>
          <a:ext cx="11505942" cy="5532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19475"/>
                <a:gridCol w="8086467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dirty="0" smtClean="0">
                          <a:solidFill>
                            <a:schemeClr val="tx1"/>
                          </a:solidFill>
                        </a:rPr>
                        <a:t>方法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dirty="0" smtClean="0">
                          <a:solidFill>
                            <a:schemeClr val="tx1"/>
                          </a:solidFill>
                        </a:rPr>
                        <a:t>说明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altLang="zh-CN" b="1" dirty="0" err="1" smtClean="0">
                          <a:solidFill>
                            <a:srgbClr val="E73A1C"/>
                          </a:solidFill>
                        </a:rPr>
                        <a:t>np.sum</a:t>
                      </a:r>
                      <a:r>
                        <a:rPr lang="en-US" altLang="zh-CN" b="1" dirty="0" smtClean="0">
                          <a:solidFill>
                            <a:srgbClr val="E73A1C"/>
                          </a:solidFill>
                        </a:rPr>
                        <a:t>()</a:t>
                      </a:r>
                      <a:endParaRPr lang="zh-CN" altLang="en-US" b="1" dirty="0">
                        <a:solidFill>
                          <a:srgbClr val="E73A1C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zh-CN" altLang="en-US" b="1" dirty="0" smtClean="0">
                          <a:solidFill>
                            <a:srgbClr val="0000CC"/>
                          </a:solidFill>
                        </a:rPr>
                        <a:t>对数组中元素进行</a:t>
                      </a:r>
                      <a:r>
                        <a:rPr lang="zh-CN" altLang="en-US" sz="1800" b="1" kern="1200" dirty="0" smtClean="0">
                          <a:solidFill>
                            <a:srgbClr val="FF00FF"/>
                          </a:solidFill>
                          <a:latin typeface="+mn-lt"/>
                          <a:ea typeface="+mn-ea"/>
                          <a:cs typeface="+mn-cs"/>
                        </a:rPr>
                        <a:t>求和</a:t>
                      </a:r>
                      <a:r>
                        <a:rPr lang="zh-CN" altLang="en-US" b="1" dirty="0" smtClean="0">
                          <a:solidFill>
                            <a:srgbClr val="0000CC"/>
                          </a:solidFill>
                        </a:rPr>
                        <a:t>，空数组的和为</a:t>
                      </a:r>
                      <a:r>
                        <a:rPr lang="en-US" altLang="zh-CN" b="1" dirty="0" smtClean="0">
                          <a:solidFill>
                            <a:srgbClr val="0000CC"/>
                          </a:solidFill>
                        </a:rPr>
                        <a:t>0</a:t>
                      </a:r>
                      <a:endParaRPr lang="zh-CN" altLang="en-US" b="1" dirty="0">
                        <a:solidFill>
                          <a:srgbClr val="0000C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b="1" dirty="0" err="1" smtClean="0">
                          <a:solidFill>
                            <a:srgbClr val="E73A1C"/>
                          </a:solidFill>
                        </a:rPr>
                        <a:t>np.mean</a:t>
                      </a:r>
                      <a:r>
                        <a:rPr lang="en-US" altLang="zh-CN" b="1" dirty="0" smtClean="0">
                          <a:solidFill>
                            <a:srgbClr val="E73A1C"/>
                          </a:solidFill>
                        </a:rPr>
                        <a:t>()</a:t>
                      </a:r>
                      <a:r>
                        <a:rPr lang="zh-CN" altLang="en-US" b="1" dirty="0" smtClean="0">
                          <a:solidFill>
                            <a:srgbClr val="E73A1C"/>
                          </a:solidFill>
                        </a:rPr>
                        <a:t>、</a:t>
                      </a:r>
                      <a:r>
                        <a:rPr lang="en-US" altLang="zh-CN" b="1" dirty="0" err="1" smtClean="0">
                          <a:solidFill>
                            <a:srgbClr val="E73A1C"/>
                          </a:solidFill>
                        </a:rPr>
                        <a:t>np.median</a:t>
                      </a:r>
                      <a:r>
                        <a:rPr lang="en-US" altLang="zh-CN" b="1" dirty="0" smtClean="0">
                          <a:solidFill>
                            <a:srgbClr val="E73A1C"/>
                          </a:solidFill>
                        </a:rPr>
                        <a:t>()</a:t>
                      </a:r>
                      <a:endParaRPr lang="zh-CN" altLang="en-US" b="1" dirty="0">
                        <a:solidFill>
                          <a:srgbClr val="E73A1C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zh-CN" altLang="en-US" dirty="0" smtClean="0">
                          <a:solidFill>
                            <a:schemeClr val="tx1"/>
                          </a:solidFill>
                        </a:rPr>
                        <a:t>获取一组数据的</a:t>
                      </a:r>
                      <a:r>
                        <a:rPr lang="zh-CN" altLang="en-US" sz="1800" b="1" kern="1200" dirty="0" smtClean="0">
                          <a:solidFill>
                            <a:srgbClr val="FF00FF"/>
                          </a:solidFill>
                          <a:latin typeface="+mn-lt"/>
                          <a:ea typeface="+mn-ea"/>
                          <a:cs typeface="+mn-cs"/>
                        </a:rPr>
                        <a:t>平均数</a:t>
                      </a:r>
                      <a:r>
                        <a:rPr lang="zh-CN" altLang="en-US" dirty="0" smtClean="0">
                          <a:solidFill>
                            <a:schemeClr val="tx1"/>
                          </a:solidFill>
                        </a:rPr>
                        <a:t>、</a:t>
                      </a:r>
                      <a:r>
                        <a:rPr lang="zh-CN" altLang="en-US" sz="1800" b="1" kern="1200" dirty="0" smtClean="0">
                          <a:solidFill>
                            <a:srgbClr val="FF00FF"/>
                          </a:solidFill>
                          <a:latin typeface="+mn-lt"/>
                          <a:ea typeface="+mn-ea"/>
                          <a:cs typeface="+mn-cs"/>
                        </a:rPr>
                        <a:t>中位数</a:t>
                      </a:r>
                      <a:r>
                        <a:rPr lang="zh-CN" altLang="en-US" dirty="0" smtClean="0">
                          <a:solidFill>
                            <a:schemeClr val="tx1"/>
                          </a:solidFill>
                        </a:rPr>
                        <a:t>，</a:t>
                      </a:r>
                      <a:r>
                        <a:rPr lang="zh-CN" altLang="en-US" b="1" dirty="0" smtClean="0">
                          <a:solidFill>
                            <a:srgbClr val="0000CC"/>
                          </a:solidFill>
                        </a:rPr>
                        <a:t>空数组的平均值为</a:t>
                      </a:r>
                      <a:r>
                        <a:rPr lang="en-US" altLang="zh-CN" b="1" dirty="0" err="1" smtClean="0">
                          <a:solidFill>
                            <a:srgbClr val="0000CC"/>
                          </a:solidFill>
                        </a:rPr>
                        <a:t>NaN</a:t>
                      </a:r>
                      <a:endParaRPr lang="zh-CN" altLang="en-US" b="1" dirty="0">
                        <a:solidFill>
                          <a:srgbClr val="0000C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b="1" dirty="0" err="1" smtClean="0">
                          <a:solidFill>
                            <a:srgbClr val="E73A1C"/>
                          </a:solidFill>
                        </a:rPr>
                        <a:t>np.std</a:t>
                      </a:r>
                      <a:r>
                        <a:rPr lang="en-US" altLang="zh-CN" b="1" dirty="0" smtClean="0">
                          <a:solidFill>
                            <a:srgbClr val="E73A1C"/>
                          </a:solidFill>
                        </a:rPr>
                        <a:t>()</a:t>
                      </a:r>
                      <a:r>
                        <a:rPr lang="zh-CN" altLang="en-US" b="1" dirty="0" smtClean="0">
                          <a:solidFill>
                            <a:srgbClr val="E73A1C"/>
                          </a:solidFill>
                        </a:rPr>
                        <a:t>、</a:t>
                      </a:r>
                      <a:r>
                        <a:rPr lang="en-US" altLang="zh-CN" b="1" dirty="0" err="1" smtClean="0">
                          <a:solidFill>
                            <a:srgbClr val="E73A1C"/>
                          </a:solidFill>
                        </a:rPr>
                        <a:t>np.var</a:t>
                      </a:r>
                      <a:r>
                        <a:rPr lang="en-US" altLang="zh-CN" b="1" dirty="0" smtClean="0">
                          <a:solidFill>
                            <a:srgbClr val="E73A1C"/>
                          </a:solidFill>
                        </a:rPr>
                        <a:t>()</a:t>
                      </a:r>
                      <a:endParaRPr lang="zh-CN" altLang="en-US" sz="1800" b="1" kern="1200" dirty="0">
                        <a:solidFill>
                          <a:srgbClr val="E73A1C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zh-CN" altLang="en-US" dirty="0" smtClean="0">
                          <a:solidFill>
                            <a:schemeClr val="tx1"/>
                          </a:solidFill>
                        </a:rPr>
                        <a:t>获取一组数据的</a:t>
                      </a:r>
                      <a:r>
                        <a:rPr lang="zh-CN" altLang="en-US" b="1" dirty="0" smtClean="0">
                          <a:solidFill>
                            <a:srgbClr val="FF00FF"/>
                          </a:solidFill>
                        </a:rPr>
                        <a:t>标准差</a:t>
                      </a:r>
                      <a:r>
                        <a:rPr lang="zh-CN" altLang="en-US" dirty="0" smtClean="0">
                          <a:solidFill>
                            <a:schemeClr val="tx1"/>
                          </a:solidFill>
                        </a:rPr>
                        <a:t>和</a:t>
                      </a:r>
                      <a:r>
                        <a:rPr lang="zh-CN" altLang="en-US" sz="1800" b="1" kern="1200" dirty="0" smtClean="0">
                          <a:solidFill>
                            <a:srgbClr val="FF00FF"/>
                          </a:solidFill>
                          <a:latin typeface="+mn-lt"/>
                          <a:ea typeface="+mn-ea"/>
                          <a:cs typeface="+mn-cs"/>
                        </a:rPr>
                        <a:t>方差</a:t>
                      </a:r>
                      <a:endParaRPr lang="zh-CN" altLang="en-US" sz="1800" b="1" kern="1200" dirty="0">
                        <a:solidFill>
                          <a:srgbClr val="FF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altLang="zh-CN" b="1" dirty="0" err="1" smtClean="0">
                          <a:solidFill>
                            <a:srgbClr val="E73A1C"/>
                          </a:solidFill>
                        </a:rPr>
                        <a:t>np.min</a:t>
                      </a:r>
                      <a:r>
                        <a:rPr lang="en-US" altLang="zh-CN" b="1" dirty="0" smtClean="0">
                          <a:solidFill>
                            <a:srgbClr val="E73A1C"/>
                          </a:solidFill>
                        </a:rPr>
                        <a:t>()</a:t>
                      </a:r>
                      <a:r>
                        <a:rPr lang="zh-CN" altLang="en-US" b="1" dirty="0" smtClean="0">
                          <a:solidFill>
                            <a:srgbClr val="E73A1C"/>
                          </a:solidFill>
                        </a:rPr>
                        <a:t>、</a:t>
                      </a:r>
                      <a:r>
                        <a:rPr lang="en-US" altLang="zh-CN" b="1" dirty="0" err="1" smtClean="0">
                          <a:solidFill>
                            <a:srgbClr val="E73A1C"/>
                          </a:solidFill>
                        </a:rPr>
                        <a:t>np.max</a:t>
                      </a:r>
                      <a:r>
                        <a:rPr lang="en-US" altLang="zh-CN" b="1" dirty="0" smtClean="0">
                          <a:solidFill>
                            <a:srgbClr val="E73A1C"/>
                          </a:solidFill>
                        </a:rPr>
                        <a:t>()</a:t>
                      </a:r>
                      <a:endParaRPr lang="zh-CN" altLang="en-US" b="1" dirty="0">
                        <a:solidFill>
                          <a:srgbClr val="E73A1C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zh-CN" altLang="en-US" b="1" dirty="0" smtClean="0">
                          <a:solidFill>
                            <a:srgbClr val="0000CC"/>
                          </a:solidFill>
                        </a:rPr>
                        <a:t>获取</a:t>
                      </a:r>
                      <a:r>
                        <a:rPr lang="zh-CN" altLang="en-US" sz="1800" b="1" kern="1200" dirty="0" smtClean="0">
                          <a:solidFill>
                            <a:srgbClr val="FF00FF"/>
                          </a:solidFill>
                          <a:latin typeface="+mn-lt"/>
                          <a:ea typeface="+mn-ea"/>
                          <a:cs typeface="+mn-cs"/>
                        </a:rPr>
                        <a:t>最大值</a:t>
                      </a:r>
                      <a:r>
                        <a:rPr lang="zh-CN" altLang="en-US" b="1" dirty="0" smtClean="0">
                          <a:solidFill>
                            <a:srgbClr val="0000CC"/>
                          </a:solidFill>
                        </a:rPr>
                        <a:t>和</a:t>
                      </a:r>
                      <a:r>
                        <a:rPr lang="zh-CN" altLang="en-US" sz="1800" b="1" kern="1200" dirty="0" smtClean="0">
                          <a:solidFill>
                            <a:srgbClr val="FF00FF"/>
                          </a:solidFill>
                          <a:latin typeface="+mn-lt"/>
                          <a:ea typeface="+mn-ea"/>
                          <a:cs typeface="+mn-cs"/>
                        </a:rPr>
                        <a:t>最小值</a:t>
                      </a:r>
                      <a:r>
                        <a:rPr lang="zh-CN" altLang="en-US" b="1" dirty="0" smtClean="0">
                          <a:solidFill>
                            <a:srgbClr val="0000CC"/>
                          </a:solidFill>
                        </a:rPr>
                        <a:t>，可以指定轴</a:t>
                      </a:r>
                      <a:endParaRPr lang="zh-CN" altLang="en-US" b="1" dirty="0">
                        <a:solidFill>
                          <a:srgbClr val="0000C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altLang="zh-CN" b="1" dirty="0" err="1" smtClean="0">
                          <a:solidFill>
                            <a:srgbClr val="E73A1C"/>
                          </a:solidFill>
                        </a:rPr>
                        <a:t>np.argmin</a:t>
                      </a:r>
                      <a:r>
                        <a:rPr lang="en-US" altLang="zh-CN" b="1" dirty="0" smtClean="0">
                          <a:solidFill>
                            <a:srgbClr val="E73A1C"/>
                          </a:solidFill>
                        </a:rPr>
                        <a:t>()</a:t>
                      </a:r>
                      <a:r>
                        <a:rPr lang="zh-CN" altLang="en-US" b="1" dirty="0" smtClean="0">
                          <a:solidFill>
                            <a:srgbClr val="E73A1C"/>
                          </a:solidFill>
                        </a:rPr>
                        <a:t>、</a:t>
                      </a:r>
                      <a:r>
                        <a:rPr lang="en-US" altLang="zh-CN" b="1" dirty="0" err="1" smtClean="0">
                          <a:solidFill>
                            <a:srgbClr val="E73A1C"/>
                          </a:solidFill>
                        </a:rPr>
                        <a:t>np.argmax</a:t>
                      </a:r>
                      <a:r>
                        <a:rPr lang="en-US" altLang="zh-CN" b="1" dirty="0" smtClean="0">
                          <a:solidFill>
                            <a:srgbClr val="E73A1C"/>
                          </a:solidFill>
                        </a:rPr>
                        <a:t>()</a:t>
                      </a:r>
                      <a:endParaRPr lang="zh-CN" altLang="en-US" b="1" dirty="0">
                        <a:solidFill>
                          <a:srgbClr val="E73A1C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zh-CN" altLang="en-US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获取最大、最小元素的</a:t>
                      </a:r>
                      <a:r>
                        <a:rPr lang="zh-CN" altLang="en-US" sz="1800" b="1" kern="1200" dirty="0" smtClean="0">
                          <a:solidFill>
                            <a:srgbClr val="FF00FF"/>
                          </a:solidFill>
                          <a:latin typeface="+mn-lt"/>
                          <a:ea typeface="+mn-ea"/>
                          <a:cs typeface="+mn-cs"/>
                        </a:rPr>
                        <a:t>索引</a:t>
                      </a:r>
                      <a:endParaRPr lang="zh-CN" altLang="en-US" sz="1800" b="1" kern="1200" dirty="0">
                        <a:solidFill>
                          <a:srgbClr val="FF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altLang="zh-CN" b="1" dirty="0" err="1" smtClean="0">
                          <a:solidFill>
                            <a:srgbClr val="E73A1C"/>
                          </a:solidFill>
                        </a:rPr>
                        <a:t>np.cumsum</a:t>
                      </a:r>
                      <a:r>
                        <a:rPr lang="en-US" altLang="zh-CN" b="1" dirty="0" smtClean="0">
                          <a:solidFill>
                            <a:srgbClr val="E73A1C"/>
                          </a:solidFill>
                        </a:rPr>
                        <a:t>()</a:t>
                      </a:r>
                      <a:endParaRPr lang="zh-CN" altLang="en-US" b="1" dirty="0">
                        <a:solidFill>
                          <a:srgbClr val="E73A1C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zh-CN" altLang="en-US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对数组中元素</a:t>
                      </a:r>
                      <a:r>
                        <a:rPr lang="zh-CN" altLang="en-US" sz="1800" b="1" kern="1200" dirty="0" smtClean="0">
                          <a:solidFill>
                            <a:srgbClr val="FF00FF"/>
                          </a:solidFill>
                          <a:latin typeface="+mn-lt"/>
                          <a:ea typeface="+mn-ea"/>
                          <a:cs typeface="+mn-cs"/>
                        </a:rPr>
                        <a:t>累积求和</a:t>
                      </a:r>
                      <a:r>
                        <a:rPr lang="zh-CN" altLang="en-US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，可指定轴</a:t>
                      </a:r>
                      <a:endParaRPr lang="zh-CN" altLang="en-US" sz="1800" b="1" kern="1200" dirty="0">
                        <a:solidFill>
                          <a:srgbClr val="0000CC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b="1" dirty="0" err="1" smtClean="0">
                          <a:solidFill>
                            <a:srgbClr val="E73A1C"/>
                          </a:solidFill>
                        </a:rPr>
                        <a:t>np.cumprod</a:t>
                      </a:r>
                      <a:r>
                        <a:rPr lang="en-US" altLang="zh-CN" b="1" dirty="0" smtClean="0">
                          <a:solidFill>
                            <a:srgbClr val="E73A1C"/>
                          </a:solidFill>
                        </a:rPr>
                        <a:t>()</a:t>
                      </a:r>
                      <a:endParaRPr lang="zh-CN" altLang="en-US" b="1" dirty="0">
                        <a:solidFill>
                          <a:srgbClr val="E73A1C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对数组中元素</a:t>
                      </a:r>
                      <a:r>
                        <a:rPr lang="zh-CN" altLang="en-US" sz="1800" b="1" kern="1200" dirty="0" smtClean="0">
                          <a:solidFill>
                            <a:srgbClr val="FF00FF"/>
                          </a:solidFill>
                          <a:latin typeface="+mn-lt"/>
                          <a:ea typeface="+mn-ea"/>
                          <a:cs typeface="+mn-cs"/>
                        </a:rPr>
                        <a:t>累积求积</a:t>
                      </a:r>
                      <a:r>
                        <a:rPr lang="zh-CN" altLang="en-US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，可指定轴</a:t>
                      </a:r>
                      <a:endParaRPr lang="zh-CN" altLang="en-US" sz="1800" b="1" kern="1200" dirty="0">
                        <a:solidFill>
                          <a:srgbClr val="0000CC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altLang="zh-CN" b="1" dirty="0" err="1" smtClean="0">
                          <a:solidFill>
                            <a:srgbClr val="E73A1C"/>
                          </a:solidFill>
                        </a:rPr>
                        <a:t>np.ptp</a:t>
                      </a:r>
                      <a:r>
                        <a:rPr lang="en-US" altLang="zh-CN" b="1" dirty="0" smtClean="0">
                          <a:solidFill>
                            <a:srgbClr val="E73A1C"/>
                          </a:solidFill>
                        </a:rPr>
                        <a:t>()</a:t>
                      </a:r>
                      <a:endParaRPr lang="zh-CN" altLang="en-US" b="1" dirty="0">
                        <a:solidFill>
                          <a:srgbClr val="E73A1C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zh-CN" altLang="en-US" dirty="0" smtClean="0">
                          <a:solidFill>
                            <a:schemeClr val="tx1"/>
                          </a:solidFill>
                        </a:rPr>
                        <a:t>计算一组数中</a:t>
                      </a:r>
                      <a:r>
                        <a:rPr lang="zh-CN" altLang="en-US" sz="1800" b="1" kern="1200" dirty="0" smtClean="0">
                          <a:solidFill>
                            <a:srgbClr val="FF00FF"/>
                          </a:solidFill>
                          <a:latin typeface="+mn-lt"/>
                          <a:ea typeface="+mn-ea"/>
                          <a:cs typeface="+mn-cs"/>
                        </a:rPr>
                        <a:t>最大值与最小值的差</a:t>
                      </a:r>
                      <a:r>
                        <a:rPr lang="zh-CN" altLang="en-US" b="1" dirty="0" smtClean="0">
                          <a:solidFill>
                            <a:srgbClr val="0000CC"/>
                          </a:solidFill>
                        </a:rPr>
                        <a:t>，可指定轴</a:t>
                      </a:r>
                      <a:endParaRPr lang="zh-CN" altLang="en-US" b="1" dirty="0">
                        <a:solidFill>
                          <a:srgbClr val="0000C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altLang="zh-CN" b="1" dirty="0" err="1" smtClean="0">
                          <a:solidFill>
                            <a:srgbClr val="E73A1C"/>
                          </a:solidFill>
                        </a:rPr>
                        <a:t>np.unique</a:t>
                      </a:r>
                      <a:r>
                        <a:rPr lang="en-US" altLang="zh-CN" b="1" dirty="0" smtClean="0">
                          <a:solidFill>
                            <a:srgbClr val="E73A1C"/>
                          </a:solidFill>
                        </a:rPr>
                        <a:t>()</a:t>
                      </a:r>
                      <a:endParaRPr lang="zh-CN" altLang="en-US" b="1" dirty="0">
                        <a:solidFill>
                          <a:srgbClr val="E73A1C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zh-CN" altLang="en-US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删除数组中的重复数据，</a:t>
                      </a:r>
                      <a:r>
                        <a:rPr lang="zh-CN" altLang="en-US" sz="1800" b="1" kern="1200" dirty="0" smtClean="0">
                          <a:solidFill>
                            <a:srgbClr val="FF00FF"/>
                          </a:solidFill>
                          <a:latin typeface="+mn-lt"/>
                          <a:ea typeface="+mn-ea"/>
                          <a:cs typeface="+mn-cs"/>
                        </a:rPr>
                        <a:t>并对数据进行排序</a:t>
                      </a:r>
                      <a:endParaRPr lang="zh-CN" altLang="en-US" sz="1800" b="1" kern="1200" dirty="0">
                        <a:solidFill>
                          <a:srgbClr val="FF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altLang="zh-CN" b="1" dirty="0" err="1" smtClean="0">
                          <a:solidFill>
                            <a:srgbClr val="E73A1C"/>
                          </a:solidFill>
                        </a:rPr>
                        <a:t>np.nonzero</a:t>
                      </a:r>
                      <a:r>
                        <a:rPr lang="en-US" altLang="zh-CN" b="1" dirty="0" smtClean="0">
                          <a:solidFill>
                            <a:srgbClr val="E73A1C"/>
                          </a:solidFill>
                        </a:rPr>
                        <a:t>()</a:t>
                      </a:r>
                      <a:endParaRPr lang="zh-CN" altLang="en-US" b="1" dirty="0">
                        <a:solidFill>
                          <a:srgbClr val="E73A1C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zh-CN" altLang="en-US" dirty="0" smtClean="0">
                          <a:solidFill>
                            <a:schemeClr val="tx1"/>
                          </a:solidFill>
                        </a:rPr>
                        <a:t>返回数组</a:t>
                      </a:r>
                      <a:r>
                        <a:rPr lang="zh-CN" alt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中</a:t>
                      </a:r>
                      <a:r>
                        <a:rPr lang="zh-CN" altLang="en-US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非零元素的索引</a:t>
                      </a:r>
                      <a:endParaRPr lang="zh-CN" altLang="en-US" sz="1800" b="1" kern="1200" dirty="0">
                        <a:solidFill>
                          <a:srgbClr val="0000CC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 flipV="1">
            <a:off x="4173081" y="643376"/>
            <a:ext cx="3838575" cy="646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997434" y="45455"/>
            <a:ext cx="4189868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2800" b="1" dirty="0" err="1" smtClean="0">
                <a:solidFill>
                  <a:schemeClr val="accent1"/>
                </a:solidFill>
              </a:rPr>
              <a:t>Numpy</a:t>
            </a:r>
            <a:r>
              <a:rPr lang="zh-CN" altLang="en-US" sz="2800" b="1" dirty="0" smtClean="0">
                <a:solidFill>
                  <a:schemeClr val="accent1"/>
                </a:solidFill>
              </a:rPr>
              <a:t>其他常用方法</a:t>
            </a:r>
            <a:endParaRPr lang="en-US" altLang="zh-CN" sz="2800" b="1" dirty="0">
              <a:solidFill>
                <a:schemeClr val="accent1"/>
              </a:solidFill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548684" y="1000682"/>
          <a:ext cx="11505942" cy="54681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19475"/>
                <a:gridCol w="8086467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zh-CN" altLang="en-US" dirty="0" smtClean="0">
                          <a:solidFill>
                            <a:schemeClr val="tx1"/>
                          </a:solidFill>
                        </a:rPr>
                        <a:t>方法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zh-CN" altLang="en-US" dirty="0" smtClean="0">
                          <a:solidFill>
                            <a:schemeClr val="tx1"/>
                          </a:solidFill>
                        </a:rPr>
                        <a:t>说明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en-US" altLang="zh-CN" b="1" dirty="0" err="1" smtClean="0">
                          <a:solidFill>
                            <a:srgbClr val="E73A1C"/>
                          </a:solidFill>
                        </a:rPr>
                        <a:t>np.tile</a:t>
                      </a:r>
                      <a:r>
                        <a:rPr lang="en-US" altLang="zh-CN" b="1" dirty="0" smtClean="0">
                          <a:solidFill>
                            <a:srgbClr val="E73A1C"/>
                          </a:solidFill>
                        </a:rPr>
                        <a:t>()</a:t>
                      </a:r>
                      <a:endParaRPr lang="zh-CN" altLang="en-US" b="1" dirty="0">
                        <a:solidFill>
                          <a:srgbClr val="E73A1C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altLang="en-US" dirty="0" smtClean="0">
                          <a:solidFill>
                            <a:schemeClr val="tx1"/>
                          </a:solidFill>
                        </a:rPr>
                        <a:t>将数组的数据按照</a:t>
                      </a:r>
                      <a:r>
                        <a:rPr lang="zh-CN" altLang="en-US" b="1" dirty="0" smtClean="0">
                          <a:solidFill>
                            <a:srgbClr val="0000CC"/>
                          </a:solidFill>
                        </a:rPr>
                        <a:t>行列复制扩展</a:t>
                      </a:r>
                      <a:endParaRPr lang="zh-CN" altLang="en-US" b="1" dirty="0">
                        <a:solidFill>
                          <a:srgbClr val="0000C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en-US" altLang="zh-CN" b="1" dirty="0" err="1" smtClean="0">
                          <a:solidFill>
                            <a:srgbClr val="E73A1C"/>
                          </a:solidFill>
                        </a:rPr>
                        <a:t>np.repeat</a:t>
                      </a:r>
                      <a:r>
                        <a:rPr lang="en-US" altLang="zh-CN" b="1" dirty="0" smtClean="0">
                          <a:solidFill>
                            <a:srgbClr val="E73A1C"/>
                          </a:solidFill>
                        </a:rPr>
                        <a:t>()</a:t>
                      </a:r>
                      <a:endParaRPr lang="zh-CN" altLang="en-US" b="1" dirty="0">
                        <a:solidFill>
                          <a:srgbClr val="E73A1C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altLang="en-US" b="1" dirty="0" smtClean="0">
                          <a:solidFill>
                            <a:srgbClr val="0000CC"/>
                          </a:solidFill>
                        </a:rPr>
                        <a:t>将数组中的每个元素重复若干次</a:t>
                      </a:r>
                      <a:endParaRPr lang="zh-CN" altLang="en-US" b="1" dirty="0">
                        <a:solidFill>
                          <a:srgbClr val="0000C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b="1" dirty="0" err="1" smtClean="0">
                          <a:solidFill>
                            <a:srgbClr val="E73A1C"/>
                          </a:solidFill>
                        </a:rPr>
                        <a:t>np.savetxt</a:t>
                      </a:r>
                      <a:r>
                        <a:rPr lang="en-US" altLang="zh-CN" b="1" dirty="0" smtClean="0">
                          <a:solidFill>
                            <a:srgbClr val="E73A1C"/>
                          </a:solidFill>
                        </a:rPr>
                        <a:t>()</a:t>
                      </a:r>
                      <a:endParaRPr lang="zh-CN" altLang="en-US" b="1" dirty="0">
                        <a:solidFill>
                          <a:srgbClr val="E73A1C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altLang="en-US" b="1" dirty="0" smtClean="0">
                          <a:solidFill>
                            <a:srgbClr val="0000CC"/>
                          </a:solidFill>
                        </a:rPr>
                        <a:t>将数据保存到</a:t>
                      </a:r>
                      <a:r>
                        <a:rPr lang="en-US" altLang="zh-CN" b="1" dirty="0" smtClean="0">
                          <a:solidFill>
                            <a:srgbClr val="0000CC"/>
                          </a:solidFill>
                        </a:rPr>
                        <a:t>txt</a:t>
                      </a:r>
                      <a:r>
                        <a:rPr lang="zh-CN" altLang="en-US" b="1" dirty="0" smtClean="0">
                          <a:solidFill>
                            <a:srgbClr val="0000CC"/>
                          </a:solidFill>
                        </a:rPr>
                        <a:t>文件</a:t>
                      </a:r>
                      <a:r>
                        <a:rPr lang="zh-CN" altLang="en-US" dirty="0" smtClean="0">
                          <a:solidFill>
                            <a:schemeClr val="tx1"/>
                          </a:solidFill>
                        </a:rPr>
                        <a:t>中去</a:t>
                      </a:r>
                      <a:endParaRPr lang="zh-CN" altLang="en-US" b="1" dirty="0">
                        <a:solidFill>
                          <a:srgbClr val="0000C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en-US" altLang="zh-CN" sz="1800" b="1" kern="1200" dirty="0" err="1" smtClean="0">
                          <a:solidFill>
                            <a:srgbClr val="E73A1C"/>
                          </a:solidFill>
                          <a:latin typeface="+mn-lt"/>
                          <a:ea typeface="+mn-ea"/>
                          <a:cs typeface="+mn-cs"/>
                        </a:rPr>
                        <a:t>np.loadtxt</a:t>
                      </a:r>
                      <a:r>
                        <a:rPr lang="en-US" altLang="zh-CN" sz="1800" b="1" kern="1200" dirty="0" smtClean="0">
                          <a:solidFill>
                            <a:srgbClr val="E73A1C"/>
                          </a:solidFill>
                          <a:latin typeface="+mn-lt"/>
                          <a:ea typeface="+mn-ea"/>
                          <a:cs typeface="+mn-cs"/>
                        </a:rPr>
                        <a:t>()</a:t>
                      </a:r>
                      <a:r>
                        <a:rPr lang="en-US" altLang="zh-CN" b="1" dirty="0" smtClean="0">
                          <a:solidFill>
                            <a:srgbClr val="E73A1C"/>
                          </a:solidFill>
                        </a:rPr>
                        <a:t> </a:t>
                      </a:r>
                      <a:endParaRPr lang="zh-CN" altLang="en-US" b="1" dirty="0">
                        <a:solidFill>
                          <a:srgbClr val="E73A1C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b="1" dirty="0" smtClean="0">
                          <a:solidFill>
                            <a:srgbClr val="0000CC"/>
                          </a:solidFill>
                        </a:rPr>
                        <a:t>从文件中加载数据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b="1" dirty="0" err="1" smtClean="0">
                          <a:solidFill>
                            <a:srgbClr val="E73A1C"/>
                          </a:solidFill>
                        </a:rPr>
                        <a:t>np.genfromtxt</a:t>
                      </a:r>
                      <a:r>
                        <a:rPr lang="en-US" altLang="zh-CN" b="1" dirty="0" smtClean="0">
                          <a:solidFill>
                            <a:srgbClr val="E73A1C"/>
                          </a:solidFill>
                        </a:rPr>
                        <a:t>()</a:t>
                      </a:r>
                      <a:endParaRPr lang="zh-CN" altLang="en-US" b="1" dirty="0" smtClean="0">
                        <a:solidFill>
                          <a:srgbClr val="E73A1C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altLang="en-US" b="1" dirty="0" smtClean="0">
                          <a:solidFill>
                            <a:srgbClr val="0000CC"/>
                          </a:solidFill>
                        </a:rPr>
                        <a:t>根据文件内容中生成数据，可以指定缺失值的处理等</a:t>
                      </a:r>
                      <a:endParaRPr lang="zh-CN" altLang="en-US" b="1" dirty="0">
                        <a:solidFill>
                          <a:srgbClr val="0000C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en-US" altLang="zh-CN" b="1" dirty="0" err="1" smtClean="0">
                          <a:solidFill>
                            <a:srgbClr val="E73A1C"/>
                          </a:solidFill>
                        </a:rPr>
                        <a:t>np.any</a:t>
                      </a:r>
                      <a:r>
                        <a:rPr lang="en-US" altLang="zh-CN" b="1" dirty="0" smtClean="0">
                          <a:solidFill>
                            <a:srgbClr val="E73A1C"/>
                          </a:solidFill>
                        </a:rPr>
                        <a:t>()</a:t>
                      </a:r>
                      <a:endParaRPr lang="zh-CN" altLang="en-US" b="1" dirty="0">
                        <a:solidFill>
                          <a:srgbClr val="E73A1C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altLang="en-US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如果数组中</a:t>
                      </a:r>
                      <a:r>
                        <a:rPr lang="zh-CN" altLang="en-US" sz="1800" b="1" kern="1200" dirty="0" smtClean="0">
                          <a:solidFill>
                            <a:srgbClr val="FF00FF"/>
                          </a:solidFill>
                          <a:latin typeface="+mn-lt"/>
                          <a:ea typeface="+mn-ea"/>
                          <a:cs typeface="+mn-cs"/>
                        </a:rPr>
                        <a:t>存在一个为</a:t>
                      </a:r>
                      <a:r>
                        <a:rPr lang="en-US" altLang="zh-CN" sz="1800" b="1" kern="1200" dirty="0" smtClean="0">
                          <a:solidFill>
                            <a:srgbClr val="FF00FF"/>
                          </a:solidFill>
                          <a:latin typeface="+mn-lt"/>
                          <a:ea typeface="+mn-ea"/>
                          <a:cs typeface="+mn-cs"/>
                        </a:rPr>
                        <a:t>True</a:t>
                      </a:r>
                      <a:r>
                        <a:rPr lang="zh-CN" altLang="en-US" sz="1800" b="1" kern="1200" dirty="0" smtClean="0">
                          <a:solidFill>
                            <a:srgbClr val="FF00FF"/>
                          </a:solidFill>
                          <a:latin typeface="+mn-lt"/>
                          <a:ea typeface="+mn-ea"/>
                          <a:cs typeface="+mn-cs"/>
                        </a:rPr>
                        <a:t>的元素</a:t>
                      </a:r>
                      <a:r>
                        <a:rPr lang="zh-CN" altLang="en-US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（或者能转为</a:t>
                      </a:r>
                      <a:r>
                        <a:rPr lang="en-US" altLang="zh-CN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True</a:t>
                      </a:r>
                      <a:r>
                        <a:rPr lang="zh-CN" altLang="en-US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的元素），则返回</a:t>
                      </a:r>
                      <a:r>
                        <a:rPr lang="en-US" altLang="zh-CN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True</a:t>
                      </a:r>
                      <a:endParaRPr lang="zh-CN" altLang="en-US" sz="1800" b="1" kern="1200" dirty="0">
                        <a:solidFill>
                          <a:srgbClr val="0000CC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en-US" altLang="zh-CN" b="1" dirty="0" err="1" smtClean="0">
                          <a:solidFill>
                            <a:srgbClr val="E73A1C"/>
                          </a:solidFill>
                        </a:rPr>
                        <a:t>np.all</a:t>
                      </a:r>
                      <a:r>
                        <a:rPr lang="en-US" altLang="zh-CN" b="1" dirty="0" smtClean="0">
                          <a:solidFill>
                            <a:srgbClr val="E73A1C"/>
                          </a:solidFill>
                        </a:rPr>
                        <a:t>()</a:t>
                      </a:r>
                      <a:endParaRPr lang="zh-CN" altLang="en-US" b="1" dirty="0">
                        <a:solidFill>
                          <a:srgbClr val="E73A1C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如果数组中</a:t>
                      </a:r>
                      <a:r>
                        <a:rPr lang="zh-CN" altLang="en-US" sz="1800" b="1" kern="1200" dirty="0" smtClean="0">
                          <a:solidFill>
                            <a:srgbClr val="FF00FF"/>
                          </a:solidFill>
                          <a:latin typeface="+mn-lt"/>
                          <a:ea typeface="+mn-ea"/>
                          <a:cs typeface="+mn-cs"/>
                        </a:rPr>
                        <a:t>所有元素都为</a:t>
                      </a:r>
                      <a:r>
                        <a:rPr lang="en-US" altLang="zh-CN" sz="1800" b="1" kern="1200" dirty="0" smtClean="0">
                          <a:solidFill>
                            <a:srgbClr val="FF00FF"/>
                          </a:solidFill>
                          <a:latin typeface="+mn-lt"/>
                          <a:ea typeface="+mn-ea"/>
                          <a:cs typeface="+mn-cs"/>
                        </a:rPr>
                        <a:t>True</a:t>
                      </a:r>
                      <a:r>
                        <a:rPr lang="zh-CN" altLang="en-US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（或者能转为</a:t>
                      </a:r>
                      <a:r>
                        <a:rPr lang="en-US" altLang="zh-CN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True</a:t>
                      </a:r>
                      <a:r>
                        <a:rPr lang="zh-CN" altLang="en-US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的元素），则返回</a:t>
                      </a:r>
                      <a:r>
                        <a:rPr lang="en-US" altLang="zh-CN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True</a:t>
                      </a:r>
                      <a:endParaRPr lang="zh-CN" altLang="en-US" sz="1800" b="1" kern="1200" dirty="0">
                        <a:solidFill>
                          <a:srgbClr val="0000CC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en-US" altLang="zh-CN" b="1" dirty="0" err="1" smtClean="0">
                          <a:solidFill>
                            <a:srgbClr val="E73A1C"/>
                          </a:solidFill>
                        </a:rPr>
                        <a:t>np.where</a:t>
                      </a:r>
                      <a:r>
                        <a:rPr lang="en-US" altLang="zh-CN" b="1" dirty="0" smtClean="0">
                          <a:solidFill>
                            <a:srgbClr val="E73A1C"/>
                          </a:solidFill>
                        </a:rPr>
                        <a:t>(</a:t>
                      </a:r>
                      <a:r>
                        <a:rPr lang="zh-CN" altLang="en-US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条件</a:t>
                      </a:r>
                      <a:r>
                        <a:rPr lang="en-US" altLang="zh-CN" b="1" dirty="0" smtClean="0">
                          <a:solidFill>
                            <a:srgbClr val="E73A1C"/>
                          </a:solidFill>
                        </a:rPr>
                        <a:t>, </a:t>
                      </a:r>
                      <a:r>
                        <a:rPr lang="en-US" altLang="zh-CN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  <a:r>
                        <a:rPr lang="en-US" altLang="zh-CN" b="1" dirty="0" smtClean="0">
                          <a:solidFill>
                            <a:srgbClr val="E73A1C"/>
                          </a:solidFill>
                        </a:rPr>
                        <a:t>, </a:t>
                      </a:r>
                      <a:r>
                        <a:rPr lang="en-US" altLang="zh-CN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y</a:t>
                      </a:r>
                      <a:r>
                        <a:rPr lang="en-US" altLang="zh-CN" b="1" dirty="0" smtClean="0">
                          <a:solidFill>
                            <a:srgbClr val="E73A1C"/>
                          </a:solidFill>
                        </a:rPr>
                        <a:t>)</a:t>
                      </a:r>
                      <a:endParaRPr lang="zh-CN" altLang="en-US" b="1" dirty="0">
                        <a:solidFill>
                          <a:srgbClr val="E73A1C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如果条件为</a:t>
                      </a:r>
                      <a:r>
                        <a:rPr lang="en-US" altLang="zh-CN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True</a:t>
                      </a:r>
                      <a:r>
                        <a:rPr lang="zh-CN" altLang="en-US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，对应值为</a:t>
                      </a:r>
                      <a:r>
                        <a:rPr lang="en-US" altLang="zh-CN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  <a:r>
                        <a:rPr lang="zh-CN" altLang="en-US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，否则对应值为</a:t>
                      </a:r>
                      <a:r>
                        <a:rPr lang="en-US" altLang="zh-CN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y</a:t>
                      </a:r>
                      <a:endParaRPr lang="zh-CN" altLang="en-US" sz="1800" b="1" kern="1200" dirty="0">
                        <a:solidFill>
                          <a:srgbClr val="0000CC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en-US" altLang="zh-CN" b="1" dirty="0" err="1" smtClean="0">
                          <a:solidFill>
                            <a:srgbClr val="E73A1C"/>
                          </a:solidFill>
                        </a:rPr>
                        <a:t>np.sort</a:t>
                      </a:r>
                      <a:r>
                        <a:rPr lang="en-US" altLang="zh-CN" b="1" dirty="0" smtClean="0">
                          <a:solidFill>
                            <a:srgbClr val="E73A1C"/>
                          </a:solidFill>
                        </a:rPr>
                        <a:t>()</a:t>
                      </a:r>
                      <a:endParaRPr lang="zh-CN" altLang="en-US" b="1" dirty="0">
                        <a:solidFill>
                          <a:srgbClr val="E73A1C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对数组进行排序，</a:t>
                      </a:r>
                      <a:r>
                        <a:rPr lang="zh-CN" altLang="en-US" sz="18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返回一个新的排好序的数组</a:t>
                      </a:r>
                      <a:r>
                        <a:rPr lang="zh-CN" altLang="en-US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，原数组不变</a:t>
                      </a:r>
                      <a:endParaRPr lang="zh-CN" altLang="en-US" sz="1800" b="1" kern="1200" dirty="0">
                        <a:solidFill>
                          <a:srgbClr val="0000CC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en-US" altLang="zh-CN" b="1" dirty="0" err="1" smtClean="0">
                          <a:solidFill>
                            <a:srgbClr val="E73A1C"/>
                          </a:solidFill>
                        </a:rPr>
                        <a:t>np.argsort</a:t>
                      </a:r>
                      <a:r>
                        <a:rPr lang="en-US" altLang="zh-CN" b="1" dirty="0" smtClean="0">
                          <a:solidFill>
                            <a:srgbClr val="E73A1C"/>
                          </a:solidFill>
                        </a:rPr>
                        <a:t>()</a:t>
                      </a:r>
                      <a:endParaRPr lang="zh-CN" altLang="en-US" b="1" dirty="0">
                        <a:solidFill>
                          <a:srgbClr val="E73A1C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20000"/>
                        </a:lnSpc>
                      </a:pPr>
                      <a:r>
                        <a:rPr lang="zh-CN" altLang="en-US" dirty="0" smtClean="0">
                          <a:solidFill>
                            <a:schemeClr val="tx1"/>
                          </a:solidFill>
                        </a:rPr>
                        <a:t>返回的是数组值</a:t>
                      </a:r>
                      <a:r>
                        <a:rPr lang="zh-CN" altLang="en-US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从小到大排序后元素对应的索引值</a:t>
                      </a:r>
                      <a:endParaRPr lang="zh-CN" altLang="en-US" sz="1800" b="1" kern="1200" dirty="0">
                        <a:solidFill>
                          <a:srgbClr val="0000CC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en-US" altLang="zh-CN" b="1" dirty="0" err="1" smtClean="0">
                          <a:solidFill>
                            <a:srgbClr val="E73A1C"/>
                          </a:solidFill>
                        </a:rPr>
                        <a:t>np.mat</a:t>
                      </a:r>
                      <a:r>
                        <a:rPr lang="en-US" altLang="zh-CN" b="1" dirty="0" smtClean="0">
                          <a:solidFill>
                            <a:srgbClr val="E73A1C"/>
                          </a:solidFill>
                        </a:rPr>
                        <a:t>()</a:t>
                      </a:r>
                      <a:endParaRPr lang="zh-CN" altLang="en-US" b="1" dirty="0">
                        <a:solidFill>
                          <a:srgbClr val="E73A1C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20000"/>
                        </a:lnSpc>
                      </a:pPr>
                      <a:r>
                        <a:rPr lang="zh-CN" altLang="en-US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将一个数组转换成矩阵</a:t>
                      </a:r>
                      <a:endParaRPr lang="zh-CN" altLang="en-US" sz="1800" b="1" kern="1200" dirty="0">
                        <a:solidFill>
                          <a:srgbClr val="0000CC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en-US" altLang="zh-CN" b="1" dirty="0" err="1" smtClean="0">
                          <a:solidFill>
                            <a:srgbClr val="E73A1C"/>
                          </a:solidFill>
                        </a:rPr>
                        <a:t>np.transpose</a:t>
                      </a:r>
                      <a:r>
                        <a:rPr lang="en-US" altLang="zh-CN" b="1" dirty="0" smtClean="0">
                          <a:solidFill>
                            <a:srgbClr val="E73A1C"/>
                          </a:solidFill>
                        </a:rPr>
                        <a:t>()</a:t>
                      </a:r>
                      <a:endParaRPr lang="zh-CN" altLang="en-US" b="1" dirty="0">
                        <a:solidFill>
                          <a:srgbClr val="E73A1C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20000"/>
                        </a:lnSpc>
                      </a:pPr>
                      <a:r>
                        <a:rPr lang="zh-CN" altLang="en-US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数组行列转置，</a:t>
                      </a:r>
                      <a:r>
                        <a:rPr lang="zh-CN" altLang="en-US" sz="18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只是改变元素访问顺序</a:t>
                      </a:r>
                      <a:r>
                        <a:rPr lang="zh-CN" altLang="en-US" sz="1800" b="1" kern="120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，并未生成新的数组</a:t>
                      </a:r>
                      <a:endParaRPr lang="zh-CN" altLang="en-US" sz="1800" b="1" kern="1200" dirty="0">
                        <a:solidFill>
                          <a:srgbClr val="0000CC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altLang="zh-CN" dirty="0" smtClean="0"/>
              <a:t>04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6"/>
          </p:nvPr>
        </p:nvSpPr>
        <p:spPr>
          <a:xfrm>
            <a:off x="3840417" y="3458136"/>
            <a:ext cx="4742986" cy="825190"/>
          </a:xfrm>
        </p:spPr>
        <p:txBody>
          <a:bodyPr/>
          <a:lstStyle/>
          <a:p>
            <a:r>
              <a:rPr lang="zh-CN" altLang="en-US" b="1" dirty="0" smtClean="0"/>
              <a:t>数组运算</a:t>
            </a:r>
            <a:endParaRPr lang="zh-CN" alt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 flipV="1">
            <a:off x="4173081" y="643376"/>
            <a:ext cx="3838575" cy="646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997434" y="45455"/>
            <a:ext cx="4189868" cy="5979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2800" b="1" dirty="0" err="1" smtClean="0">
                <a:solidFill>
                  <a:schemeClr val="accent1"/>
                </a:solidFill>
              </a:rPr>
              <a:t>Numpy</a:t>
            </a:r>
            <a:r>
              <a:rPr lang="zh-CN" altLang="en-US" sz="2800" b="1" dirty="0" smtClean="0">
                <a:solidFill>
                  <a:schemeClr val="accent1"/>
                </a:solidFill>
              </a:rPr>
              <a:t>的广播机制</a:t>
            </a:r>
            <a:endParaRPr lang="en-US" altLang="zh-CN" sz="2800" b="1" dirty="0">
              <a:solidFill>
                <a:schemeClr val="accent1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569713" y="968673"/>
            <a:ext cx="11229975" cy="9612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zh-CN" altLang="en-US" sz="2000" dirty="0" smtClean="0">
                <a:solidFill>
                  <a:srgbClr val="333333"/>
                </a:solidFill>
                <a:latin typeface="+mn-ea"/>
              </a:rPr>
              <a:t>      </a:t>
            </a:r>
            <a:r>
              <a:rPr lang="en-US" altLang="zh-CN" sz="2000" dirty="0" err="1" smtClean="0">
                <a:solidFill>
                  <a:srgbClr val="333333"/>
                </a:solidFill>
                <a:latin typeface="+mn-ea"/>
              </a:rPr>
              <a:t>numpy</a:t>
            </a:r>
            <a:r>
              <a:rPr lang="en-US" altLang="zh-CN" sz="2000" dirty="0" smtClean="0">
                <a:solidFill>
                  <a:srgbClr val="333333"/>
                </a:solidFill>
                <a:latin typeface="+mn-ea"/>
              </a:rPr>
              <a:t> </a:t>
            </a:r>
            <a:r>
              <a:rPr lang="zh-CN" altLang="en-US" sz="2000" dirty="0" smtClean="0">
                <a:solidFill>
                  <a:srgbClr val="333333"/>
                </a:solidFill>
                <a:latin typeface="+mn-ea"/>
              </a:rPr>
              <a:t>中两</a:t>
            </a:r>
            <a:r>
              <a:rPr lang="zh-CN" altLang="en-US" sz="2000" dirty="0">
                <a:solidFill>
                  <a:srgbClr val="333333"/>
                </a:solidFill>
                <a:latin typeface="+mn-ea"/>
              </a:rPr>
              <a:t>个数组的相加、相减以及相乘都是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对应元素之间的操作</a:t>
            </a:r>
            <a:r>
              <a:rPr lang="zh-CN" altLang="en-US" sz="2000" dirty="0">
                <a:solidFill>
                  <a:srgbClr val="333333"/>
                </a:solidFill>
                <a:latin typeface="+mn-ea"/>
              </a:rPr>
              <a:t>。当两个数组的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形状不相同时</a:t>
            </a:r>
            <a:r>
              <a:rPr lang="zh-CN" altLang="en-US" sz="2000" dirty="0" smtClean="0">
                <a:solidFill>
                  <a:srgbClr val="333333"/>
                </a:solidFill>
                <a:latin typeface="+mn-ea"/>
              </a:rPr>
              <a:t>，可以</a:t>
            </a:r>
            <a:r>
              <a:rPr lang="zh-CN" altLang="en-US" sz="2000" dirty="0">
                <a:solidFill>
                  <a:srgbClr val="333333"/>
                </a:solidFill>
                <a:latin typeface="+mn-ea"/>
              </a:rPr>
              <a:t>通过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扩展数组的方法来实现相加、相减、相乘</a:t>
            </a:r>
            <a:r>
              <a:rPr lang="zh-CN" altLang="en-US" sz="2000" dirty="0">
                <a:solidFill>
                  <a:srgbClr val="333333"/>
                </a:solidFill>
                <a:latin typeface="+mn-ea"/>
              </a:rPr>
              <a:t>等操作，这种机制叫做</a:t>
            </a:r>
            <a:r>
              <a:rPr lang="zh-CN" altLang="en-US" sz="2000" dirty="0" smtClean="0">
                <a:solidFill>
                  <a:srgbClr val="333333"/>
                </a:solidFill>
                <a:latin typeface="+mn-ea"/>
              </a:rPr>
              <a:t>广播。</a:t>
            </a:r>
            <a:endParaRPr lang="zh-CN" altLang="en-US" sz="2000" b="0" i="0" dirty="0">
              <a:solidFill>
                <a:srgbClr val="333333"/>
              </a:solidFill>
              <a:effectLst/>
              <a:latin typeface="+mn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69713" y="2070376"/>
            <a:ext cx="1122997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>
                <a:solidFill>
                  <a:srgbClr val="000000"/>
                </a:solidFill>
                <a:latin typeface="Verdana" panose="020B0604030504040204" pitchFamily="34" charset="0"/>
              </a:rPr>
              <a:t>      广播</a:t>
            </a:r>
            <a:r>
              <a:rPr lang="zh-CN" altLang="en-US" sz="2000" dirty="0">
                <a:solidFill>
                  <a:srgbClr val="000000"/>
                </a:solidFill>
                <a:latin typeface="Verdana" panose="020B0604030504040204" pitchFamily="34" charset="0"/>
              </a:rPr>
              <a:t>的原则：如果两个数组的后缘维度（</a:t>
            </a:r>
            <a:r>
              <a:rPr lang="en-US" altLang="zh-CN" sz="2000" dirty="0">
                <a:solidFill>
                  <a:srgbClr val="000000"/>
                </a:solidFill>
                <a:latin typeface="Verdana" panose="020B0604030504040204" pitchFamily="34" charset="0"/>
              </a:rPr>
              <a:t>trailing dimension</a:t>
            </a:r>
            <a:r>
              <a:rPr lang="zh-CN" altLang="en-US" sz="2000" dirty="0">
                <a:solidFill>
                  <a:srgbClr val="000000"/>
                </a:solidFill>
                <a:latin typeface="Verdana" panose="020B0604030504040204" pitchFamily="34" charset="0"/>
              </a:rPr>
              <a:t>，即</a:t>
            </a:r>
            <a:r>
              <a:rPr lang="zh-CN" altLang="en-US" sz="2000" b="1" dirty="0">
                <a:solidFill>
                  <a:srgbClr val="0000CC"/>
                </a:solidFill>
                <a:latin typeface="Verdana" panose="020B0604030504040204" pitchFamily="34" charset="0"/>
              </a:rPr>
              <a:t>从末尾开始算起的维度</a:t>
            </a:r>
            <a:r>
              <a:rPr lang="zh-CN" altLang="en-US" sz="2000" dirty="0">
                <a:solidFill>
                  <a:srgbClr val="000000"/>
                </a:solidFill>
                <a:latin typeface="Verdana" panose="020B0604030504040204" pitchFamily="34" charset="0"/>
              </a:rPr>
              <a:t>）的</a:t>
            </a:r>
            <a:r>
              <a:rPr lang="zh-CN" altLang="en-US" sz="2000" b="1" dirty="0">
                <a:solidFill>
                  <a:srgbClr val="E73A1C"/>
                </a:solidFill>
                <a:latin typeface="Verdana" panose="020B0604030504040204" pitchFamily="34" charset="0"/>
              </a:rPr>
              <a:t>轴长度相符</a:t>
            </a:r>
            <a:r>
              <a:rPr lang="zh-CN" altLang="en-US" sz="2000" dirty="0" smtClean="0">
                <a:solidFill>
                  <a:srgbClr val="000000"/>
                </a:solidFill>
                <a:latin typeface="Verdana" panose="020B0604030504040204" pitchFamily="34" charset="0"/>
              </a:rPr>
              <a:t>，或</a:t>
            </a:r>
            <a:r>
              <a:rPr lang="zh-CN" altLang="en-US" sz="2000" b="1" dirty="0" smtClean="0">
                <a:solidFill>
                  <a:srgbClr val="E73A1C"/>
                </a:solidFill>
                <a:latin typeface="Verdana" panose="020B0604030504040204" pitchFamily="34" charset="0"/>
              </a:rPr>
              <a:t>其中</a:t>
            </a:r>
            <a:r>
              <a:rPr lang="zh-CN" altLang="en-US" sz="2000" b="1" dirty="0">
                <a:solidFill>
                  <a:srgbClr val="E73A1C"/>
                </a:solidFill>
                <a:latin typeface="Verdana" panose="020B0604030504040204" pitchFamily="34" charset="0"/>
              </a:rPr>
              <a:t>的一方的长度为</a:t>
            </a:r>
            <a:r>
              <a:rPr lang="en-US" altLang="zh-CN" sz="2000" b="1" dirty="0">
                <a:solidFill>
                  <a:srgbClr val="E73A1C"/>
                </a:solidFill>
                <a:latin typeface="Verdana" panose="020B0604030504040204" pitchFamily="34" charset="0"/>
              </a:rPr>
              <a:t>1</a:t>
            </a:r>
            <a:r>
              <a:rPr lang="zh-CN" altLang="en-US" sz="2000" dirty="0">
                <a:solidFill>
                  <a:srgbClr val="000000"/>
                </a:solidFill>
                <a:latin typeface="Verdana" panose="020B0604030504040204" pitchFamily="34" charset="0"/>
              </a:rPr>
              <a:t>，则认为它们是广播兼容的。</a:t>
            </a:r>
            <a:r>
              <a:rPr lang="zh-CN" altLang="en-US" sz="2000" b="1" dirty="0">
                <a:solidFill>
                  <a:srgbClr val="E73A1C"/>
                </a:solidFill>
                <a:latin typeface="Verdana" panose="020B0604030504040204" pitchFamily="34" charset="0"/>
              </a:rPr>
              <a:t>广播会在</a:t>
            </a:r>
            <a:r>
              <a:rPr lang="zh-CN" altLang="en-US" sz="2000" b="1" dirty="0" smtClean="0">
                <a:solidFill>
                  <a:srgbClr val="E73A1C"/>
                </a:solidFill>
                <a:latin typeface="Verdana" panose="020B0604030504040204" pitchFamily="34" charset="0"/>
              </a:rPr>
              <a:t>缺失或长度</a:t>
            </a:r>
            <a:r>
              <a:rPr lang="zh-CN" altLang="en-US" sz="2000" b="1" dirty="0">
                <a:solidFill>
                  <a:srgbClr val="E73A1C"/>
                </a:solidFill>
                <a:latin typeface="Verdana" panose="020B0604030504040204" pitchFamily="34" charset="0"/>
              </a:rPr>
              <a:t>为</a:t>
            </a:r>
            <a:r>
              <a:rPr lang="en-US" altLang="zh-CN" sz="2000" b="1" dirty="0">
                <a:solidFill>
                  <a:srgbClr val="E73A1C"/>
                </a:solidFill>
                <a:latin typeface="Verdana" panose="020B0604030504040204" pitchFamily="34" charset="0"/>
              </a:rPr>
              <a:t>1</a:t>
            </a:r>
            <a:r>
              <a:rPr lang="zh-CN" altLang="en-US" sz="2000" b="1" dirty="0">
                <a:solidFill>
                  <a:srgbClr val="E73A1C"/>
                </a:solidFill>
                <a:latin typeface="Verdana" panose="020B0604030504040204" pitchFamily="34" charset="0"/>
              </a:rPr>
              <a:t>的维度上进行</a:t>
            </a:r>
            <a:r>
              <a:rPr lang="zh-CN" altLang="en-US" sz="2000" dirty="0">
                <a:solidFill>
                  <a:srgbClr val="000000"/>
                </a:solidFill>
                <a:latin typeface="Verdana" panose="020B0604030504040204" pitchFamily="34" charset="0"/>
              </a:rPr>
              <a:t>。</a:t>
            </a:r>
            <a:endParaRPr lang="zh-CN" altLang="en-US" sz="2000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0693" y="3818912"/>
            <a:ext cx="5461457" cy="2177714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1067" y="3716337"/>
            <a:ext cx="5448621" cy="238286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 flipV="1">
            <a:off x="4173081" y="643376"/>
            <a:ext cx="3838575" cy="646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4338235" y="23225"/>
            <a:ext cx="3508266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b="1" dirty="0" smtClean="0">
                <a:solidFill>
                  <a:schemeClr val="accent1"/>
                </a:solidFill>
              </a:rPr>
              <a:t>数组间运算举例</a:t>
            </a:r>
            <a:endParaRPr lang="en-US" altLang="zh-CN" sz="2800" b="1" dirty="0">
              <a:solidFill>
                <a:schemeClr val="accent1"/>
              </a:solidFill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476250" y="1328497"/>
            <a:ext cx="3696831" cy="3046988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import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numpy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as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np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a = np.random.randint(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1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10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2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3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))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b = np.random.randint(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2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8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2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3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))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print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(a)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print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(b)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print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(a+b)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print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(a-b)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print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(a*b)</a:t>
            </a:r>
            <a:endParaRPr kumimoji="0" lang="zh-CN" altLang="zh-CN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837151" y="764865"/>
            <a:ext cx="3021212" cy="499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1">
              <a:lnSpc>
                <a:spcPct val="150000"/>
              </a:lnSpc>
            </a:pPr>
            <a:r>
              <a:rPr lang="zh-CN" altLang="en-US" sz="2000" b="1" dirty="0" smtClean="0">
                <a:solidFill>
                  <a:srgbClr val="333333"/>
                </a:solidFill>
                <a:latin typeface="+mn-ea"/>
              </a:rPr>
              <a:t>形状不同的数组间运算</a:t>
            </a:r>
            <a:endParaRPr lang="zh-CN" altLang="en-US" sz="2000" b="1" i="0" dirty="0">
              <a:solidFill>
                <a:srgbClr val="333333"/>
              </a:solidFill>
              <a:effectLst/>
              <a:latin typeface="+mn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45938" y="751988"/>
            <a:ext cx="3021212" cy="499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1">
              <a:lnSpc>
                <a:spcPct val="150000"/>
              </a:lnSpc>
            </a:pPr>
            <a:r>
              <a:rPr lang="zh-CN" altLang="en-US" sz="2000" b="1" dirty="0" smtClean="0">
                <a:solidFill>
                  <a:srgbClr val="333333"/>
                </a:solidFill>
                <a:latin typeface="+mn-ea"/>
              </a:rPr>
              <a:t>形状相同的数组间运算</a:t>
            </a:r>
            <a:endParaRPr lang="zh-CN" altLang="en-US" sz="2000" b="1" i="0" dirty="0">
              <a:solidFill>
                <a:srgbClr val="333333"/>
              </a:solidFill>
              <a:effectLst/>
              <a:latin typeface="+mn-ea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4599919" y="1371649"/>
            <a:ext cx="3495675" cy="3003836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import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numpy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as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np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a = np.random.randint(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1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10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2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3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))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b = np.random.randint(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2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8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2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1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))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print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(a)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print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(b)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print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(a+b)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print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(a-b)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print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(a*b)</a:t>
            </a:r>
            <a:endParaRPr kumimoji="0" lang="zh-CN" altLang="zh-CN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685250" y="745693"/>
            <a:ext cx="3021212" cy="499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1">
              <a:lnSpc>
                <a:spcPct val="150000"/>
              </a:lnSpc>
            </a:pPr>
            <a:r>
              <a:rPr lang="zh-CN" altLang="en-US" sz="2000" b="1" dirty="0" smtClean="0">
                <a:solidFill>
                  <a:srgbClr val="333333"/>
                </a:solidFill>
                <a:latin typeface="+mn-ea"/>
              </a:rPr>
              <a:t>数组和标量间运算</a:t>
            </a:r>
            <a:endParaRPr lang="zh-CN" altLang="en-US" sz="2000" b="1" i="0" dirty="0">
              <a:solidFill>
                <a:srgbClr val="333333"/>
              </a:solidFill>
              <a:effectLst/>
              <a:latin typeface="+mn-ea"/>
            </a:endParaRPr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8522433" y="1371649"/>
            <a:ext cx="3517167" cy="3003836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import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numpy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as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np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a = np.random.randint(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1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10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2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3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))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b = 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5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print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(a)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print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(a+b)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print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(a-b)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print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(a*b)</a:t>
            </a:r>
            <a:b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print</a:t>
            </a:r>
            <a:r>
              <a:rPr kumimoji="0" lang="zh-CN" altLang="zh-CN" sz="16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(a/b)</a:t>
            </a:r>
            <a:endParaRPr kumimoji="0" lang="zh-CN" altLang="zh-CN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25015" y="4593729"/>
            <a:ext cx="1122997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zh-CN" altLang="en-US" sz="2000" dirty="0" smtClean="0">
                <a:solidFill>
                  <a:srgbClr val="333333"/>
                </a:solidFill>
                <a:latin typeface="+mn-ea"/>
              </a:rPr>
              <a:t>      对数组中的切片进行赋值时，也会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根据广播机制，将值传到相应的位置上</a:t>
            </a:r>
            <a:r>
              <a:rPr lang="zh-CN" altLang="en-US" sz="2000" dirty="0" smtClean="0">
                <a:solidFill>
                  <a:srgbClr val="333333"/>
                </a:solidFill>
                <a:latin typeface="+mn-ea"/>
              </a:rPr>
              <a:t>。这一点和</a:t>
            </a:r>
            <a:r>
              <a:rPr lang="en-US" altLang="zh-CN" sz="2000" dirty="0" smtClean="0">
                <a:solidFill>
                  <a:srgbClr val="333333"/>
                </a:solidFill>
                <a:latin typeface="+mn-ea"/>
              </a:rPr>
              <a:t>Python</a:t>
            </a:r>
            <a:r>
              <a:rPr lang="zh-CN" altLang="en-US" sz="2000" dirty="0" smtClean="0">
                <a:solidFill>
                  <a:srgbClr val="333333"/>
                </a:solidFill>
                <a:latin typeface="+mn-ea"/>
              </a:rPr>
              <a:t>中的序列有所不同。</a:t>
            </a:r>
            <a:endParaRPr lang="zh-CN" altLang="en-US" sz="2000" b="0" i="0" dirty="0">
              <a:solidFill>
                <a:srgbClr val="333333"/>
              </a:solidFill>
              <a:effectLst/>
              <a:latin typeface="+mn-ea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3788578" y="5304429"/>
            <a:ext cx="4607579" cy="400110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a = np.arange(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10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).reshape(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5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</a:t>
            </a:r>
            <a:endParaRPr kumimoji="0" lang="zh-CN" altLang="zh-CN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" y="6037578"/>
            <a:ext cx="1971429" cy="619048"/>
          </a:xfrm>
          <a:prstGeom prst="rect">
            <a:avLst/>
          </a:prstGeom>
        </p:spPr>
      </p:pic>
      <p:sp>
        <p:nvSpPr>
          <p:cNvPr id="17" name="Rectangle 3"/>
          <p:cNvSpPr>
            <a:spLocks noChangeArrowheads="1"/>
          </p:cNvSpPr>
          <p:nvPr/>
        </p:nvSpPr>
        <p:spPr bwMode="auto">
          <a:xfrm>
            <a:off x="3462474" y="5948740"/>
            <a:ext cx="2189408" cy="707886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a[: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: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3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 =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15</a:t>
            </a:r>
            <a:b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(a)</a:t>
            </a:r>
            <a:endParaRPr kumimoji="0" lang="zh-CN" altLang="zh-CN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7695" y="5957619"/>
            <a:ext cx="1961905" cy="628571"/>
          </a:xfrm>
          <a:prstGeom prst="rect">
            <a:avLst/>
          </a:prstGeom>
        </p:spPr>
      </p:pic>
      <p:sp>
        <p:nvSpPr>
          <p:cNvPr id="19" name="Rectangle 4"/>
          <p:cNvSpPr>
            <a:spLocks noChangeArrowheads="1"/>
          </p:cNvSpPr>
          <p:nvPr/>
        </p:nvSpPr>
        <p:spPr bwMode="auto">
          <a:xfrm>
            <a:off x="6029674" y="5943720"/>
            <a:ext cx="3320389" cy="707886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a[: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: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3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 = [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15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18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</a:t>
            </a:r>
            <a:b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(a)</a:t>
            </a:r>
            <a:endParaRPr kumimoji="0" lang="zh-CN" altLang="zh-CN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" name="燕尾形箭头 19"/>
          <p:cNvSpPr/>
          <p:nvPr/>
        </p:nvSpPr>
        <p:spPr>
          <a:xfrm rot="10800000">
            <a:off x="2544170" y="6126063"/>
            <a:ext cx="821812" cy="389586"/>
          </a:xfrm>
          <a:prstGeom prst="notched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燕尾形箭头 20"/>
          <p:cNvSpPr/>
          <p:nvPr/>
        </p:nvSpPr>
        <p:spPr>
          <a:xfrm>
            <a:off x="9374044" y="6152309"/>
            <a:ext cx="703651" cy="389586"/>
          </a:xfrm>
          <a:prstGeom prst="notched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 flipV="1">
            <a:off x="4173081" y="643376"/>
            <a:ext cx="3838575" cy="646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4338235" y="23225"/>
            <a:ext cx="3508266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b="1" dirty="0" smtClean="0">
                <a:solidFill>
                  <a:schemeClr val="accent1"/>
                </a:solidFill>
              </a:rPr>
              <a:t>数组间的集合运算</a:t>
            </a:r>
            <a:endParaRPr lang="en-US" altLang="zh-CN" sz="2800" b="1" dirty="0">
              <a:solidFill>
                <a:schemeClr val="accent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10492" y="908672"/>
            <a:ext cx="10844888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000" b="1" dirty="0" smtClean="0">
                <a:solidFill>
                  <a:srgbClr val="E73A1C"/>
                </a:solidFill>
                <a:latin typeface="Verdana" panose="020B0604030504040204" pitchFamily="34" charset="0"/>
              </a:rPr>
              <a:t>np.intersect1d(</a:t>
            </a:r>
            <a:r>
              <a:rPr lang="en-US" altLang="zh-CN" sz="2000" b="1" dirty="0" err="1" smtClean="0">
                <a:solidFill>
                  <a:srgbClr val="E73A1C"/>
                </a:solidFill>
                <a:latin typeface="Verdana" panose="020B0604030504040204" pitchFamily="34" charset="0"/>
              </a:rPr>
              <a:t>a,b</a:t>
            </a:r>
            <a:r>
              <a:rPr lang="en-US" altLang="zh-CN" sz="2000" b="1" dirty="0" smtClean="0">
                <a:solidFill>
                  <a:srgbClr val="E73A1C"/>
                </a:solidFill>
                <a:latin typeface="Verdana" panose="020B0604030504040204" pitchFamily="34" charset="0"/>
              </a:rPr>
              <a:t>): </a:t>
            </a:r>
            <a:r>
              <a:rPr lang="zh-CN" altLang="en-US" sz="2000" b="1" dirty="0" smtClean="0">
                <a:solidFill>
                  <a:srgbClr val="0000CC"/>
                </a:solidFill>
                <a:latin typeface="Verdana" panose="020B0604030504040204" pitchFamily="34" charset="0"/>
              </a:rPr>
              <a:t>交集</a:t>
            </a:r>
            <a:r>
              <a:rPr lang="zh-CN" altLang="en-US" sz="2000" dirty="0" smtClean="0">
                <a:solidFill>
                  <a:srgbClr val="000000"/>
                </a:solidFill>
                <a:latin typeface="Verdana" panose="020B0604030504040204" pitchFamily="34" charset="0"/>
              </a:rPr>
              <a:t>，结果为</a:t>
            </a:r>
            <a:r>
              <a:rPr lang="zh-CN" altLang="en-US" sz="2000" b="1" dirty="0" smtClean="0">
                <a:solidFill>
                  <a:srgbClr val="0000CC"/>
                </a:solidFill>
                <a:latin typeface="Verdana" panose="020B0604030504040204" pitchFamily="34" charset="0"/>
              </a:rPr>
              <a:t>同时在</a:t>
            </a:r>
            <a:r>
              <a:rPr lang="en-US" altLang="zh-CN" sz="2000" b="1" dirty="0" smtClean="0">
                <a:solidFill>
                  <a:srgbClr val="0000CC"/>
                </a:solidFill>
                <a:latin typeface="Verdana" panose="020B0604030504040204" pitchFamily="34" charset="0"/>
              </a:rPr>
              <a:t>a</a:t>
            </a:r>
            <a:r>
              <a:rPr lang="zh-CN" altLang="en-US" sz="2000" b="1" dirty="0" smtClean="0">
                <a:solidFill>
                  <a:srgbClr val="0000CC"/>
                </a:solidFill>
                <a:latin typeface="Verdana" panose="020B0604030504040204" pitchFamily="34" charset="0"/>
              </a:rPr>
              <a:t>和</a:t>
            </a:r>
            <a:r>
              <a:rPr lang="en-US" altLang="zh-CN" sz="2000" b="1" dirty="0" smtClean="0">
                <a:solidFill>
                  <a:srgbClr val="0000CC"/>
                </a:solidFill>
                <a:latin typeface="Verdana" panose="020B0604030504040204" pitchFamily="34" charset="0"/>
              </a:rPr>
              <a:t>b</a:t>
            </a:r>
            <a:r>
              <a:rPr lang="zh-CN" altLang="en-US" sz="2000" b="1" dirty="0" smtClean="0">
                <a:solidFill>
                  <a:srgbClr val="0000CC"/>
                </a:solidFill>
                <a:latin typeface="Verdana" panose="020B0604030504040204" pitchFamily="34" charset="0"/>
              </a:rPr>
              <a:t>中的元素</a:t>
            </a:r>
            <a:r>
              <a:rPr lang="zh-CN" altLang="en-US" sz="2000" dirty="0" smtClean="0">
                <a:solidFill>
                  <a:srgbClr val="000000"/>
                </a:solidFill>
                <a:latin typeface="Verdana" panose="020B0604030504040204" pitchFamily="34" charset="0"/>
              </a:rPr>
              <a:t>组成的数组；</a:t>
            </a:r>
            <a:endParaRPr lang="en-US" altLang="zh-CN" sz="2000" dirty="0" smtClean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000" b="1" dirty="0">
                <a:solidFill>
                  <a:srgbClr val="E73A1C"/>
                </a:solidFill>
                <a:latin typeface="Verdana" panose="020B0604030504040204" pitchFamily="34" charset="0"/>
              </a:rPr>
              <a:t>np.setdiff1d(</a:t>
            </a:r>
            <a:r>
              <a:rPr lang="en-US" altLang="zh-CN" sz="2000" b="1" dirty="0" err="1">
                <a:solidFill>
                  <a:srgbClr val="E73A1C"/>
                </a:solidFill>
                <a:latin typeface="Verdana" panose="020B0604030504040204" pitchFamily="34" charset="0"/>
              </a:rPr>
              <a:t>a,b</a:t>
            </a:r>
            <a:r>
              <a:rPr lang="en-US" altLang="zh-CN" sz="2000" b="1" dirty="0" smtClean="0">
                <a:solidFill>
                  <a:srgbClr val="E73A1C"/>
                </a:solidFill>
                <a:latin typeface="Verdana" panose="020B0604030504040204" pitchFamily="34" charset="0"/>
              </a:rPr>
              <a:t>): </a:t>
            </a:r>
            <a:r>
              <a:rPr lang="zh-CN" altLang="en-US" sz="2000" b="1" dirty="0">
                <a:solidFill>
                  <a:srgbClr val="0000CC"/>
                </a:solidFill>
                <a:latin typeface="Verdana" panose="020B0604030504040204" pitchFamily="34" charset="0"/>
              </a:rPr>
              <a:t>差集</a:t>
            </a:r>
            <a:r>
              <a:rPr lang="zh-CN" altLang="en-US" sz="2000" dirty="0" smtClean="0">
                <a:solidFill>
                  <a:srgbClr val="000000"/>
                </a:solidFill>
                <a:latin typeface="Verdana" panose="020B0604030504040204" pitchFamily="34" charset="0"/>
              </a:rPr>
              <a:t>，结果为</a:t>
            </a:r>
            <a:r>
              <a:rPr lang="zh-CN" altLang="en-US" sz="2000" b="1" dirty="0">
                <a:solidFill>
                  <a:srgbClr val="0000CC"/>
                </a:solidFill>
                <a:latin typeface="Verdana" panose="020B0604030504040204" pitchFamily="34" charset="0"/>
              </a:rPr>
              <a:t>在</a:t>
            </a:r>
            <a:r>
              <a:rPr lang="en-US" altLang="zh-CN" sz="2000" b="1" dirty="0">
                <a:solidFill>
                  <a:srgbClr val="0000CC"/>
                </a:solidFill>
                <a:latin typeface="Verdana" panose="020B0604030504040204" pitchFamily="34" charset="0"/>
              </a:rPr>
              <a:t>a</a:t>
            </a:r>
            <a:r>
              <a:rPr lang="zh-CN" altLang="en-US" sz="2000" b="1" dirty="0">
                <a:solidFill>
                  <a:srgbClr val="0000CC"/>
                </a:solidFill>
                <a:latin typeface="Verdana" panose="020B0604030504040204" pitchFamily="34" charset="0"/>
              </a:rPr>
              <a:t>中不在</a:t>
            </a:r>
            <a:r>
              <a:rPr lang="en-US" altLang="zh-CN" sz="2000" b="1" dirty="0">
                <a:solidFill>
                  <a:srgbClr val="0000CC"/>
                </a:solidFill>
                <a:latin typeface="Verdana" panose="020B0604030504040204" pitchFamily="34" charset="0"/>
              </a:rPr>
              <a:t>b</a:t>
            </a:r>
            <a:r>
              <a:rPr lang="zh-CN" altLang="en-US" sz="2000" b="1" dirty="0">
                <a:solidFill>
                  <a:srgbClr val="0000CC"/>
                </a:solidFill>
                <a:latin typeface="Verdana" panose="020B0604030504040204" pitchFamily="34" charset="0"/>
              </a:rPr>
              <a:t>中的元素</a:t>
            </a:r>
            <a:r>
              <a:rPr lang="zh-CN" altLang="en-US" sz="2000" dirty="0" smtClean="0"/>
              <a:t>组成的数组；</a:t>
            </a:r>
            <a:endParaRPr lang="en-US" altLang="zh-CN" sz="2000" dirty="0" smtClean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000" b="1" dirty="0">
                <a:solidFill>
                  <a:srgbClr val="E73A1C"/>
                </a:solidFill>
                <a:latin typeface="Verdana" panose="020B0604030504040204" pitchFamily="34" charset="0"/>
              </a:rPr>
              <a:t>np.union1d(</a:t>
            </a:r>
            <a:r>
              <a:rPr lang="en-US" altLang="zh-CN" sz="2000" b="1" dirty="0" err="1">
                <a:solidFill>
                  <a:srgbClr val="E73A1C"/>
                </a:solidFill>
                <a:latin typeface="Verdana" panose="020B0604030504040204" pitchFamily="34" charset="0"/>
              </a:rPr>
              <a:t>a,b</a:t>
            </a:r>
            <a:r>
              <a:rPr lang="en-US" altLang="zh-CN" sz="2000" b="1" dirty="0" smtClean="0">
                <a:solidFill>
                  <a:srgbClr val="E73A1C"/>
                </a:solidFill>
                <a:latin typeface="Verdana" panose="020B0604030504040204" pitchFamily="34" charset="0"/>
              </a:rPr>
              <a:t>): </a:t>
            </a:r>
            <a:r>
              <a:rPr lang="zh-CN" altLang="en-US" sz="2000" b="1" dirty="0">
                <a:solidFill>
                  <a:srgbClr val="0000CC"/>
                </a:solidFill>
                <a:latin typeface="Verdana" panose="020B0604030504040204" pitchFamily="34" charset="0"/>
              </a:rPr>
              <a:t>并集</a:t>
            </a:r>
            <a:r>
              <a:rPr lang="zh-CN" altLang="en-US" sz="2000" dirty="0" smtClean="0"/>
              <a:t>，结果为</a:t>
            </a:r>
            <a:r>
              <a:rPr lang="zh-CN" altLang="en-US" sz="2000" b="1" dirty="0">
                <a:solidFill>
                  <a:srgbClr val="0000CC"/>
                </a:solidFill>
                <a:latin typeface="Verdana" panose="020B0604030504040204" pitchFamily="34" charset="0"/>
              </a:rPr>
              <a:t>在</a:t>
            </a:r>
            <a:r>
              <a:rPr lang="en-US" altLang="zh-CN" sz="2000" b="1" dirty="0">
                <a:solidFill>
                  <a:srgbClr val="0000CC"/>
                </a:solidFill>
                <a:latin typeface="Verdana" panose="020B0604030504040204" pitchFamily="34" charset="0"/>
              </a:rPr>
              <a:t>a</a:t>
            </a:r>
            <a:r>
              <a:rPr lang="zh-CN" altLang="en-US" sz="2000" b="1" dirty="0">
                <a:solidFill>
                  <a:srgbClr val="0000CC"/>
                </a:solidFill>
                <a:latin typeface="Verdana" panose="020B0604030504040204" pitchFamily="34" charset="0"/>
              </a:rPr>
              <a:t>或</a:t>
            </a:r>
            <a:r>
              <a:rPr lang="en-US" altLang="zh-CN" sz="2000" b="1" dirty="0">
                <a:solidFill>
                  <a:srgbClr val="0000CC"/>
                </a:solidFill>
                <a:latin typeface="Verdana" panose="020B0604030504040204" pitchFamily="34" charset="0"/>
              </a:rPr>
              <a:t>b</a:t>
            </a:r>
            <a:r>
              <a:rPr lang="zh-CN" altLang="en-US" sz="2000" b="1" dirty="0" smtClean="0">
                <a:solidFill>
                  <a:srgbClr val="0000CC"/>
                </a:solidFill>
                <a:latin typeface="Verdana" panose="020B0604030504040204" pitchFamily="34" charset="0"/>
              </a:rPr>
              <a:t>中的元素</a:t>
            </a:r>
            <a:r>
              <a:rPr lang="zh-CN" altLang="en-US" sz="2000" dirty="0" smtClean="0"/>
              <a:t>组成的数组；</a:t>
            </a:r>
            <a:endParaRPr lang="en-US" altLang="zh-CN" sz="2000" dirty="0" smtClean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000" b="1" dirty="0">
                <a:solidFill>
                  <a:srgbClr val="E73A1C"/>
                </a:solidFill>
                <a:latin typeface="Verdana" panose="020B0604030504040204" pitchFamily="34" charset="0"/>
              </a:rPr>
              <a:t>np.setxor1d(</a:t>
            </a:r>
            <a:r>
              <a:rPr lang="en-US" altLang="zh-CN" sz="2000" b="1" dirty="0" err="1">
                <a:solidFill>
                  <a:srgbClr val="E73A1C"/>
                </a:solidFill>
                <a:latin typeface="Verdana" panose="020B0604030504040204" pitchFamily="34" charset="0"/>
              </a:rPr>
              <a:t>a,b</a:t>
            </a:r>
            <a:r>
              <a:rPr lang="en-US" altLang="zh-CN" sz="2000" b="1" dirty="0" smtClean="0">
                <a:solidFill>
                  <a:srgbClr val="E73A1C"/>
                </a:solidFill>
                <a:latin typeface="Verdana" panose="020B0604030504040204" pitchFamily="34" charset="0"/>
              </a:rPr>
              <a:t>): </a:t>
            </a:r>
            <a:r>
              <a:rPr lang="zh-CN" altLang="en-US" sz="2000" b="1" dirty="0">
                <a:solidFill>
                  <a:srgbClr val="0000CC"/>
                </a:solidFill>
                <a:latin typeface="Verdana" panose="020B0604030504040204" pitchFamily="34" charset="0"/>
              </a:rPr>
              <a:t>异或集</a:t>
            </a:r>
            <a:r>
              <a:rPr lang="zh-CN" altLang="en-US" sz="2000" dirty="0" smtClean="0"/>
              <a:t>，结果为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在</a:t>
            </a:r>
            <a:r>
              <a:rPr lang="en-US" altLang="zh-CN" sz="2000" b="1" dirty="0" smtClean="0">
                <a:solidFill>
                  <a:srgbClr val="0000CC"/>
                </a:solidFill>
              </a:rPr>
              <a:t>a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或</a:t>
            </a:r>
            <a:r>
              <a:rPr lang="en-US" altLang="zh-CN" sz="2000" b="1" dirty="0" smtClean="0">
                <a:solidFill>
                  <a:srgbClr val="0000CC"/>
                </a:solidFill>
              </a:rPr>
              <a:t>b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中，但不同时在</a:t>
            </a:r>
            <a:r>
              <a:rPr lang="en-US" altLang="zh-CN" sz="2000" b="1" dirty="0" smtClean="0">
                <a:solidFill>
                  <a:srgbClr val="0000CC"/>
                </a:solidFill>
              </a:rPr>
              <a:t>a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和</a:t>
            </a:r>
            <a:r>
              <a:rPr lang="en-US" altLang="zh-CN" sz="2000" b="1" dirty="0" smtClean="0">
                <a:solidFill>
                  <a:srgbClr val="0000CC"/>
                </a:solidFill>
              </a:rPr>
              <a:t>b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中的元素</a:t>
            </a:r>
            <a:r>
              <a:rPr lang="zh-CN" altLang="en-US" sz="2000" dirty="0" smtClean="0"/>
              <a:t>组成的数组；</a:t>
            </a:r>
            <a:endParaRPr lang="en-US" altLang="zh-CN" sz="2000" dirty="0" smtClean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000" b="1" dirty="0" smtClean="0">
                <a:solidFill>
                  <a:srgbClr val="E73A1C"/>
                </a:solidFill>
                <a:latin typeface="Verdana" panose="020B0604030504040204" pitchFamily="34" charset="0"/>
              </a:rPr>
              <a:t>np.in1d(</a:t>
            </a:r>
            <a:r>
              <a:rPr lang="en-US" altLang="zh-CN" sz="2000" b="1" dirty="0" err="1" smtClean="0">
                <a:solidFill>
                  <a:srgbClr val="E73A1C"/>
                </a:solidFill>
                <a:latin typeface="Verdana" panose="020B0604030504040204" pitchFamily="34" charset="0"/>
              </a:rPr>
              <a:t>a,b</a:t>
            </a:r>
            <a:r>
              <a:rPr lang="en-US" altLang="zh-CN" sz="2000" b="1" dirty="0">
                <a:solidFill>
                  <a:srgbClr val="E73A1C"/>
                </a:solidFill>
                <a:latin typeface="Verdana" panose="020B0604030504040204" pitchFamily="34" charset="0"/>
              </a:rPr>
              <a:t>): </a:t>
            </a:r>
            <a:r>
              <a:rPr lang="zh-CN" altLang="en-US" sz="2000" b="1" dirty="0" smtClean="0">
                <a:solidFill>
                  <a:srgbClr val="0000CC"/>
                </a:solidFill>
                <a:latin typeface="Verdana" panose="020B0604030504040204" pitchFamily="34" charset="0"/>
              </a:rPr>
              <a:t>判断</a:t>
            </a:r>
            <a:r>
              <a:rPr lang="en-US" altLang="zh-CN" sz="2000" b="1" dirty="0" smtClean="0">
                <a:solidFill>
                  <a:srgbClr val="0000CC"/>
                </a:solidFill>
                <a:latin typeface="Verdana" panose="020B0604030504040204" pitchFamily="34" charset="0"/>
              </a:rPr>
              <a:t>a</a:t>
            </a:r>
            <a:r>
              <a:rPr lang="zh-CN" altLang="en-US" sz="2000" b="1" dirty="0" smtClean="0">
                <a:solidFill>
                  <a:srgbClr val="0000CC"/>
                </a:solidFill>
                <a:latin typeface="Verdana" panose="020B0604030504040204" pitchFamily="34" charset="0"/>
              </a:rPr>
              <a:t>中的元素是否在</a:t>
            </a:r>
            <a:r>
              <a:rPr lang="en-US" altLang="zh-CN" sz="2000" b="1" dirty="0" smtClean="0">
                <a:solidFill>
                  <a:srgbClr val="0000CC"/>
                </a:solidFill>
                <a:latin typeface="Verdana" panose="020B0604030504040204" pitchFamily="34" charset="0"/>
              </a:rPr>
              <a:t>b</a:t>
            </a:r>
            <a:r>
              <a:rPr lang="zh-CN" altLang="en-US" sz="2000" b="1" dirty="0" smtClean="0">
                <a:solidFill>
                  <a:srgbClr val="0000CC"/>
                </a:solidFill>
                <a:latin typeface="Verdana" panose="020B0604030504040204" pitchFamily="34" charset="0"/>
              </a:rPr>
              <a:t>中</a:t>
            </a:r>
            <a:r>
              <a:rPr lang="zh-CN" altLang="en-US" sz="2000" dirty="0"/>
              <a:t>，结果为布尔类型数组</a:t>
            </a:r>
            <a:r>
              <a:rPr lang="zh-CN" altLang="en-US" sz="2000" b="1" dirty="0" smtClean="0">
                <a:solidFill>
                  <a:srgbClr val="0000CC"/>
                </a:solidFill>
                <a:latin typeface="Verdana" panose="020B0604030504040204" pitchFamily="34" charset="0"/>
              </a:rPr>
              <a:t>；</a:t>
            </a:r>
            <a:endParaRPr lang="zh-CN" altLang="en-US" sz="2000" dirty="0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270456" y="3632771"/>
            <a:ext cx="6954592" cy="2816412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a = np.array([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5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4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5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7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8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])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b = np.array([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3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6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4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8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9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4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])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(np.intersect1d(a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b))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a 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和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b 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的交集</a:t>
            </a:r>
            <a:b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(np.setdiff1d(a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b))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差集，在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a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中不在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b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中的元素</a:t>
            </a:r>
            <a:b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(np.setdiff1d(b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a))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差集，在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b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中不在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a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中的元素</a:t>
            </a:r>
            <a:b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(np.union1d(a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b))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a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和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b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的并集</a:t>
            </a:r>
            <a:b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(np.setxor1d(a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b))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异或集</a:t>
            </a:r>
            <a:b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(np.in1d(a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b))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判断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a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中的元素是否在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b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中</a:t>
            </a:r>
            <a:b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(np.in1d(b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a))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判断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b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中的元素是否在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a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中</a:t>
            </a:r>
            <a:endParaRPr kumimoji="0" lang="zh-CN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336665" y="4119470"/>
            <a:ext cx="4765183" cy="24191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b="1" dirty="0">
                <a:solidFill>
                  <a:srgbClr val="FF0000"/>
                </a:solidFill>
              </a:rPr>
              <a:t>[4 8]</a:t>
            </a:r>
            <a:endParaRPr lang="zh-CN" altLang="en-US" b="1" dirty="0">
              <a:solidFill>
                <a:srgbClr val="FF0000"/>
              </a:solidFill>
            </a:endParaRPr>
          </a:p>
          <a:p>
            <a:pPr>
              <a:lnSpc>
                <a:spcPct val="120000"/>
              </a:lnSpc>
            </a:pPr>
            <a:r>
              <a:rPr lang="zh-CN" altLang="en-US" b="1" dirty="0">
                <a:solidFill>
                  <a:srgbClr val="FF0000"/>
                </a:solidFill>
              </a:rPr>
              <a:t>[2 5 7]</a:t>
            </a:r>
            <a:endParaRPr lang="zh-CN" altLang="en-US" b="1" dirty="0">
              <a:solidFill>
                <a:srgbClr val="FF0000"/>
              </a:solidFill>
            </a:endParaRPr>
          </a:p>
          <a:p>
            <a:pPr>
              <a:lnSpc>
                <a:spcPct val="120000"/>
              </a:lnSpc>
            </a:pPr>
            <a:r>
              <a:rPr lang="zh-CN" altLang="en-US" b="1" dirty="0">
                <a:solidFill>
                  <a:srgbClr val="FF0000"/>
                </a:solidFill>
              </a:rPr>
              <a:t>[1 3 6 9]</a:t>
            </a:r>
            <a:endParaRPr lang="zh-CN" altLang="en-US" b="1" dirty="0">
              <a:solidFill>
                <a:srgbClr val="FF0000"/>
              </a:solidFill>
            </a:endParaRPr>
          </a:p>
          <a:p>
            <a:pPr>
              <a:lnSpc>
                <a:spcPct val="120000"/>
              </a:lnSpc>
            </a:pPr>
            <a:r>
              <a:rPr lang="zh-CN" altLang="en-US" b="1" dirty="0">
                <a:solidFill>
                  <a:srgbClr val="FF0000"/>
                </a:solidFill>
              </a:rPr>
              <a:t>[1 2 3 4 5 6 7 8 9]</a:t>
            </a:r>
            <a:endParaRPr lang="zh-CN" altLang="en-US" b="1" dirty="0">
              <a:solidFill>
                <a:srgbClr val="FF0000"/>
              </a:solidFill>
            </a:endParaRPr>
          </a:p>
          <a:p>
            <a:pPr>
              <a:lnSpc>
                <a:spcPct val="120000"/>
              </a:lnSpc>
            </a:pPr>
            <a:r>
              <a:rPr lang="zh-CN" altLang="en-US" b="1" dirty="0">
                <a:solidFill>
                  <a:srgbClr val="FF0000"/>
                </a:solidFill>
              </a:rPr>
              <a:t>[1 2 3 5 6 7 9]</a:t>
            </a:r>
            <a:endParaRPr lang="zh-CN" altLang="en-US" b="1" dirty="0">
              <a:solidFill>
                <a:srgbClr val="FF0000"/>
              </a:solidFill>
            </a:endParaRPr>
          </a:p>
          <a:p>
            <a:pPr>
              <a:lnSpc>
                <a:spcPct val="120000"/>
              </a:lnSpc>
            </a:pPr>
            <a:r>
              <a:rPr lang="zh-CN" altLang="en-US" b="1" dirty="0">
                <a:solidFill>
                  <a:srgbClr val="FF0000"/>
                </a:solidFill>
              </a:rPr>
              <a:t>[False  True False False False  True]</a:t>
            </a:r>
            <a:endParaRPr lang="zh-CN" altLang="en-US" b="1" dirty="0">
              <a:solidFill>
                <a:srgbClr val="FF0000"/>
              </a:solidFill>
            </a:endParaRPr>
          </a:p>
          <a:p>
            <a:pPr>
              <a:lnSpc>
                <a:spcPct val="120000"/>
              </a:lnSpc>
            </a:pPr>
            <a:r>
              <a:rPr lang="zh-CN" altLang="en-US" b="1" dirty="0">
                <a:solidFill>
                  <a:srgbClr val="FF0000"/>
                </a:solidFill>
              </a:rPr>
              <a:t>[False False  True  True False  True False]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 flipV="1">
            <a:off x="4801731" y="629527"/>
            <a:ext cx="3838575" cy="646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4626084" y="31606"/>
            <a:ext cx="4189868" cy="5979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b="1" dirty="0" smtClean="0">
                <a:solidFill>
                  <a:schemeClr val="accent1"/>
                </a:solidFill>
              </a:rPr>
              <a:t>数组的连接与分割</a:t>
            </a:r>
            <a:endParaRPr lang="en-US" altLang="zh-CN" sz="2800" b="1" dirty="0">
              <a:solidFill>
                <a:schemeClr val="accent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3578332" y="701420"/>
            <a:ext cx="8277225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0000CC"/>
                </a:solidFill>
                <a:latin typeface="+mn-ea"/>
              </a:rPr>
              <a:t>数组的连接</a:t>
            </a:r>
            <a:endParaRPr lang="en-US" altLang="zh-CN" sz="2400" b="1" dirty="0" smtClean="0">
              <a:solidFill>
                <a:srgbClr val="0000CC"/>
              </a:solidFill>
              <a:latin typeface="+mn-ea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000" b="1" dirty="0" err="1" smtClean="0">
                <a:solidFill>
                  <a:srgbClr val="E73A1C"/>
                </a:solidFill>
                <a:latin typeface="+mn-ea"/>
              </a:rPr>
              <a:t>np.concatenate</a:t>
            </a:r>
            <a:r>
              <a:rPr lang="en-US" altLang="zh-CN" sz="2000" b="1" dirty="0" smtClean="0">
                <a:solidFill>
                  <a:srgbClr val="E73A1C"/>
                </a:solidFill>
                <a:latin typeface="+mn-ea"/>
              </a:rPr>
              <a:t>((</a:t>
            </a:r>
            <a:r>
              <a:rPr lang="en-US" altLang="zh-CN" sz="2000" b="1" dirty="0" err="1" smtClean="0">
                <a:solidFill>
                  <a:srgbClr val="E73A1C"/>
                </a:solidFill>
                <a:latin typeface="+mn-ea"/>
              </a:rPr>
              <a:t>a,b</a:t>
            </a:r>
            <a:r>
              <a:rPr lang="en-US" altLang="zh-CN" sz="2000" b="1" dirty="0" smtClean="0">
                <a:solidFill>
                  <a:srgbClr val="E73A1C"/>
                </a:solidFill>
                <a:latin typeface="+mn-ea"/>
              </a:rPr>
              <a:t>))</a:t>
            </a:r>
            <a:r>
              <a:rPr lang="zh-CN" altLang="en-US" sz="2000" b="1" dirty="0" smtClean="0">
                <a:solidFill>
                  <a:srgbClr val="E73A1C"/>
                </a:solidFill>
                <a:latin typeface="+mn-ea"/>
              </a:rPr>
              <a:t>：</a:t>
            </a:r>
            <a:r>
              <a:rPr lang="zh-CN" altLang="en-US" sz="2000" dirty="0" smtClean="0">
                <a:solidFill>
                  <a:srgbClr val="333333"/>
                </a:solidFill>
                <a:latin typeface="+mn-ea"/>
              </a:rPr>
              <a:t>沿</a:t>
            </a:r>
            <a:r>
              <a:rPr lang="zh-CN" altLang="en-US" sz="2000" dirty="0">
                <a:solidFill>
                  <a:srgbClr val="333333"/>
                </a:solidFill>
                <a:latin typeface="+mn-ea"/>
              </a:rPr>
              <a:t>指定轴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连接两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个或多个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数组，要求指定轴上的元素个数相同</a:t>
            </a:r>
            <a:r>
              <a:rPr lang="en-US" altLang="zh-CN" sz="2000" dirty="0" smtClean="0">
                <a:solidFill>
                  <a:srgbClr val="333333"/>
                </a:solidFill>
                <a:latin typeface="+mn-ea"/>
              </a:rPr>
              <a:t>;</a:t>
            </a:r>
            <a:endParaRPr lang="en-US" altLang="zh-CN" sz="2000" dirty="0" smtClean="0">
              <a:solidFill>
                <a:srgbClr val="333333"/>
              </a:solidFill>
              <a:latin typeface="+mn-ea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000" b="1" dirty="0" err="1" smtClean="0">
                <a:solidFill>
                  <a:srgbClr val="E73A1C"/>
                </a:solidFill>
                <a:latin typeface="+mn-ea"/>
              </a:rPr>
              <a:t>np.stack</a:t>
            </a:r>
            <a:r>
              <a:rPr lang="en-US" altLang="zh-CN" sz="2000" b="1" dirty="0">
                <a:solidFill>
                  <a:srgbClr val="E73A1C"/>
                </a:solidFill>
                <a:latin typeface="+mn-ea"/>
              </a:rPr>
              <a:t> ((</a:t>
            </a:r>
            <a:r>
              <a:rPr lang="en-US" altLang="zh-CN" sz="2000" b="1" dirty="0" err="1">
                <a:solidFill>
                  <a:srgbClr val="E73A1C"/>
                </a:solidFill>
                <a:latin typeface="+mn-ea"/>
              </a:rPr>
              <a:t>a,b</a:t>
            </a:r>
            <a:r>
              <a:rPr lang="en-US" altLang="zh-CN" sz="2000" b="1" dirty="0" smtClean="0">
                <a:solidFill>
                  <a:srgbClr val="E73A1C"/>
                </a:solidFill>
                <a:latin typeface="+mn-ea"/>
              </a:rPr>
              <a:t>))</a:t>
            </a:r>
            <a:r>
              <a:rPr lang="zh-CN" altLang="en-US" sz="2000" b="1" dirty="0" smtClean="0">
                <a:solidFill>
                  <a:srgbClr val="E73A1C"/>
                </a:solidFill>
                <a:latin typeface="+mn-ea"/>
              </a:rPr>
              <a:t>：</a:t>
            </a:r>
            <a:r>
              <a:rPr lang="zh-CN" altLang="en-US" sz="2000" dirty="0" smtClean="0">
                <a:latin typeface="+mn-ea"/>
              </a:rPr>
              <a:t>沿</a:t>
            </a:r>
            <a:r>
              <a:rPr lang="zh-CN" altLang="en-US" sz="2000" dirty="0">
                <a:latin typeface="+mn-ea"/>
              </a:rPr>
              <a:t>新轴连接数组</a:t>
            </a:r>
            <a:r>
              <a:rPr lang="zh-CN" altLang="en-US" sz="2000" dirty="0" smtClean="0">
                <a:latin typeface="+mn-ea"/>
              </a:rPr>
              <a:t>序列，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数组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a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和</a:t>
            </a:r>
            <a:r>
              <a:rPr lang="en-US" altLang="zh-CN" sz="2000" b="1" dirty="0">
                <a:solidFill>
                  <a:srgbClr val="0000CC"/>
                </a:solidFill>
                <a:latin typeface="+mn-ea"/>
              </a:rPr>
              <a:t>b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形状必须相同</a:t>
            </a:r>
            <a:endParaRPr lang="en-US" altLang="zh-CN" sz="2000" b="1" dirty="0">
              <a:solidFill>
                <a:srgbClr val="0000CC"/>
              </a:solidFill>
              <a:latin typeface="+mn-ea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000" b="1" dirty="0" err="1" smtClean="0">
                <a:solidFill>
                  <a:srgbClr val="E73A1C"/>
                </a:solidFill>
                <a:latin typeface="+mn-ea"/>
              </a:rPr>
              <a:t>np.hstack</a:t>
            </a:r>
            <a:r>
              <a:rPr lang="en-US" altLang="zh-CN" sz="2000" b="1" dirty="0">
                <a:solidFill>
                  <a:srgbClr val="E73A1C"/>
                </a:solidFill>
                <a:latin typeface="+mn-ea"/>
              </a:rPr>
              <a:t> ((</a:t>
            </a:r>
            <a:r>
              <a:rPr lang="en-US" altLang="zh-CN" sz="2000" b="1" dirty="0" err="1">
                <a:solidFill>
                  <a:srgbClr val="E73A1C"/>
                </a:solidFill>
                <a:latin typeface="+mn-ea"/>
              </a:rPr>
              <a:t>a,b</a:t>
            </a:r>
            <a:r>
              <a:rPr lang="en-US" altLang="zh-CN" sz="2000" b="1" dirty="0" smtClean="0">
                <a:solidFill>
                  <a:srgbClr val="E73A1C"/>
                </a:solidFill>
                <a:latin typeface="+mn-ea"/>
              </a:rPr>
              <a:t>))</a:t>
            </a:r>
            <a:r>
              <a:rPr lang="zh-CN" altLang="en-US" sz="2000" b="1" dirty="0" smtClean="0">
                <a:solidFill>
                  <a:srgbClr val="E73A1C"/>
                </a:solidFill>
                <a:latin typeface="+mn-ea"/>
              </a:rPr>
              <a:t>：</a:t>
            </a:r>
            <a:r>
              <a:rPr lang="zh-CN" altLang="en-US" sz="2000" dirty="0" smtClean="0">
                <a:latin typeface="+mn-ea"/>
              </a:rPr>
              <a:t>通过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水平堆叠</a:t>
            </a:r>
            <a:r>
              <a:rPr lang="zh-CN" altLang="en-US" sz="2000" dirty="0">
                <a:latin typeface="+mn-ea"/>
              </a:rPr>
              <a:t>来生成</a:t>
            </a:r>
            <a:r>
              <a:rPr lang="zh-CN" altLang="en-US" sz="2000" dirty="0" smtClean="0">
                <a:latin typeface="+mn-ea"/>
              </a:rPr>
              <a:t>数组；</a:t>
            </a:r>
            <a:endParaRPr lang="en-US" altLang="zh-CN" sz="2000" dirty="0" smtClean="0">
              <a:latin typeface="+mn-ea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000" b="1" dirty="0" err="1" smtClean="0">
                <a:solidFill>
                  <a:srgbClr val="E73A1C"/>
                </a:solidFill>
                <a:latin typeface="+mn-ea"/>
              </a:rPr>
              <a:t>np.vstack</a:t>
            </a:r>
            <a:r>
              <a:rPr lang="en-US" altLang="zh-CN" sz="2000" b="1" dirty="0">
                <a:solidFill>
                  <a:srgbClr val="E73A1C"/>
                </a:solidFill>
                <a:latin typeface="+mn-ea"/>
              </a:rPr>
              <a:t> ((</a:t>
            </a:r>
            <a:r>
              <a:rPr lang="en-US" altLang="zh-CN" sz="2000" b="1" dirty="0" err="1">
                <a:solidFill>
                  <a:srgbClr val="E73A1C"/>
                </a:solidFill>
                <a:latin typeface="+mn-ea"/>
              </a:rPr>
              <a:t>a,b</a:t>
            </a:r>
            <a:r>
              <a:rPr lang="en-US" altLang="zh-CN" sz="2000" b="1" dirty="0" smtClean="0">
                <a:solidFill>
                  <a:srgbClr val="E73A1C"/>
                </a:solidFill>
                <a:latin typeface="+mn-ea"/>
              </a:rPr>
              <a:t>))</a:t>
            </a:r>
            <a:r>
              <a:rPr lang="zh-CN" altLang="en-US" sz="2000" b="1" dirty="0" smtClean="0">
                <a:solidFill>
                  <a:srgbClr val="E73A1C"/>
                </a:solidFill>
                <a:latin typeface="+mn-ea"/>
              </a:rPr>
              <a:t>：</a:t>
            </a:r>
            <a:r>
              <a:rPr lang="zh-CN" altLang="en-US" sz="2000" dirty="0" smtClean="0">
                <a:latin typeface="+mn-ea"/>
              </a:rPr>
              <a:t>通过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垂直堆叠</a:t>
            </a:r>
            <a:r>
              <a:rPr lang="zh-CN" altLang="en-US" sz="2000" dirty="0">
                <a:latin typeface="+mn-ea"/>
              </a:rPr>
              <a:t>来生成数组。</a:t>
            </a:r>
            <a:endParaRPr lang="zh-CN" altLang="en-US" sz="2000" dirty="0">
              <a:latin typeface="+mn-ea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80975" y="153915"/>
            <a:ext cx="3181350" cy="3947171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import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numpy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as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np</a:t>
            </a:r>
            <a:b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a = np.array([</a:t>
            </a:r>
            <a:b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    [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2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3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4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]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</a:t>
            </a:r>
            <a:b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   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[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5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6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7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]</a:t>
            </a:r>
            <a:b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])</a:t>
            </a:r>
            <a:b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b = np.array([</a:t>
            </a:r>
            <a:b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    [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9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8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7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]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</a:t>
            </a:r>
            <a:b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   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[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6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4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2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]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</a:t>
            </a:r>
            <a:b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   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[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2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5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8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]</a:t>
            </a:r>
            <a:b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])</a:t>
            </a:r>
            <a:b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print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(np.concatenate((a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b)))</a:t>
            </a:r>
            <a:b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print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(np.stack((a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b))) </a:t>
            </a:r>
            <a:b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print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(np.hstack((a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b)))</a:t>
            </a:r>
            <a:b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print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(np.vstack((a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5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b)))</a:t>
            </a:r>
            <a:endParaRPr kumimoji="0" lang="zh-CN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578332" y="3540230"/>
            <a:ext cx="8432692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0000CC"/>
                </a:solidFill>
                <a:latin typeface="+mn-ea"/>
              </a:rPr>
              <a:t>数组分割</a:t>
            </a:r>
            <a:endParaRPr lang="en-US" altLang="zh-CN" sz="2400" b="1" dirty="0" smtClean="0">
              <a:solidFill>
                <a:srgbClr val="0000CC"/>
              </a:solidFill>
              <a:latin typeface="+mn-ea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000" b="1" dirty="0" err="1" smtClean="0">
                <a:solidFill>
                  <a:srgbClr val="E73A1C"/>
                </a:solidFill>
                <a:latin typeface="+mn-ea"/>
              </a:rPr>
              <a:t>np.split</a:t>
            </a:r>
            <a:r>
              <a:rPr lang="en-US" altLang="zh-CN" sz="2000" b="1" dirty="0" smtClean="0">
                <a:solidFill>
                  <a:srgbClr val="E73A1C"/>
                </a:solidFill>
                <a:latin typeface="+mn-ea"/>
              </a:rPr>
              <a:t>()</a:t>
            </a:r>
            <a:r>
              <a:rPr lang="zh-CN" altLang="en-US" sz="2000" b="1" dirty="0" smtClean="0">
                <a:solidFill>
                  <a:srgbClr val="E73A1C"/>
                </a:solidFill>
                <a:latin typeface="+mn-ea"/>
              </a:rPr>
              <a:t>：</a:t>
            </a:r>
            <a:r>
              <a:rPr lang="zh-CN" altLang="en-US" sz="2000" dirty="0" smtClean="0">
                <a:latin typeface="+mn-ea"/>
              </a:rPr>
              <a:t>沿</a:t>
            </a:r>
            <a:r>
              <a:rPr lang="zh-CN" altLang="en-US" sz="2000" dirty="0">
                <a:latin typeface="+mn-ea"/>
              </a:rPr>
              <a:t>特定的轴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将数组分割为子数组</a:t>
            </a:r>
            <a:r>
              <a:rPr lang="zh-CN" altLang="en-US" sz="2000" dirty="0" smtClean="0">
                <a:latin typeface="+mn-ea"/>
              </a:rPr>
              <a:t>，如果是整数</a:t>
            </a:r>
            <a:r>
              <a:rPr lang="zh-CN" altLang="en-US" sz="2000" dirty="0">
                <a:latin typeface="+mn-ea"/>
              </a:rPr>
              <a:t>，就用该数平均切分，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如果是数组</a:t>
            </a:r>
            <a:r>
              <a:rPr lang="zh-CN" altLang="en-US" sz="2000" dirty="0">
                <a:latin typeface="+mn-ea"/>
              </a:rPr>
              <a:t>，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为沿轴对应位置切分</a:t>
            </a:r>
            <a:r>
              <a:rPr lang="zh-CN" altLang="en-US" sz="2000" dirty="0" smtClean="0">
                <a:latin typeface="+mn-ea"/>
              </a:rPr>
              <a:t>（</a:t>
            </a:r>
            <a:r>
              <a:rPr lang="zh-CN" altLang="en-US" sz="2000" dirty="0">
                <a:latin typeface="+mn-ea"/>
              </a:rPr>
              <a:t>左开右闭</a:t>
            </a:r>
            <a:r>
              <a:rPr lang="zh-CN" altLang="en-US" sz="2000" dirty="0" smtClean="0">
                <a:latin typeface="+mn-ea"/>
              </a:rPr>
              <a:t>）；</a:t>
            </a:r>
            <a:endParaRPr lang="en-US" altLang="zh-CN" sz="2000" dirty="0">
              <a:latin typeface="+mn-ea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000" b="1" dirty="0" err="1" smtClean="0">
                <a:solidFill>
                  <a:srgbClr val="E73A1C"/>
                </a:solidFill>
                <a:latin typeface="+mn-ea"/>
              </a:rPr>
              <a:t>np.hsplit</a:t>
            </a:r>
            <a:r>
              <a:rPr lang="en-US" altLang="zh-CN" sz="2000" b="1" dirty="0" smtClean="0">
                <a:solidFill>
                  <a:srgbClr val="E73A1C"/>
                </a:solidFill>
                <a:latin typeface="+mn-ea"/>
              </a:rPr>
              <a:t>()</a:t>
            </a:r>
            <a:r>
              <a:rPr lang="zh-CN" altLang="en-US" sz="2000" b="1" dirty="0" smtClean="0">
                <a:solidFill>
                  <a:srgbClr val="E73A1C"/>
                </a:solidFill>
                <a:latin typeface="+mn-ea"/>
              </a:rPr>
              <a:t>：</a:t>
            </a:r>
            <a:r>
              <a:rPr lang="zh-CN" altLang="en-US" sz="2000" dirty="0" smtClean="0">
                <a:latin typeface="+mn-ea"/>
              </a:rPr>
              <a:t>用于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水平分割</a:t>
            </a:r>
            <a:r>
              <a:rPr lang="zh-CN" altLang="en-US" sz="2000" dirty="0">
                <a:latin typeface="+mn-ea"/>
              </a:rPr>
              <a:t>数组，通过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指定要返回的相同形状的数组数量来拆分原数组</a:t>
            </a:r>
            <a:endParaRPr lang="en-US" altLang="zh-CN" sz="2000" b="1" dirty="0">
              <a:solidFill>
                <a:srgbClr val="0000CC"/>
              </a:solidFill>
              <a:latin typeface="+mn-ea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000" b="1" dirty="0" err="1" smtClean="0">
                <a:solidFill>
                  <a:srgbClr val="E73A1C"/>
                </a:solidFill>
                <a:latin typeface="+mn-ea"/>
              </a:rPr>
              <a:t>np.vsplit</a:t>
            </a:r>
            <a:r>
              <a:rPr lang="en-US" altLang="zh-CN" sz="2000" b="1" dirty="0" smtClean="0">
                <a:solidFill>
                  <a:srgbClr val="E73A1C"/>
                </a:solidFill>
                <a:latin typeface="+mn-ea"/>
              </a:rPr>
              <a:t>()</a:t>
            </a:r>
            <a:r>
              <a:rPr lang="zh-CN" altLang="en-US" sz="2000" b="1" dirty="0" smtClean="0">
                <a:solidFill>
                  <a:srgbClr val="E73A1C"/>
                </a:solidFill>
                <a:latin typeface="+mn-ea"/>
              </a:rPr>
              <a:t>：</a:t>
            </a:r>
            <a:r>
              <a:rPr lang="zh-CN" altLang="en-US" sz="2000" dirty="0" smtClean="0">
                <a:latin typeface="+mn-ea"/>
              </a:rPr>
              <a:t>沿着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垂直轴分割</a:t>
            </a:r>
            <a:r>
              <a:rPr lang="zh-CN" altLang="en-US" sz="2000" dirty="0">
                <a:latin typeface="+mn-ea"/>
              </a:rPr>
              <a:t>，其分割方式与</a:t>
            </a:r>
            <a:r>
              <a:rPr lang="en-US" altLang="zh-CN" sz="2000" dirty="0" err="1">
                <a:latin typeface="+mn-ea"/>
              </a:rPr>
              <a:t>hsplit</a:t>
            </a:r>
            <a:r>
              <a:rPr lang="zh-CN" altLang="en-US" sz="2000" dirty="0">
                <a:latin typeface="+mn-ea"/>
              </a:rPr>
              <a:t>用法相同</a:t>
            </a:r>
            <a:endParaRPr lang="en-US" altLang="zh-CN" sz="2000" dirty="0">
              <a:latin typeface="+mn-ea"/>
            </a:endParaRP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180975" y="4248605"/>
            <a:ext cx="3181350" cy="2475614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import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numpy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as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np</a:t>
            </a:r>
            <a:b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a = np.arange(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48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).reshape((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6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8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))</a:t>
            </a:r>
            <a:b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print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(a)</a:t>
            </a:r>
            <a:b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print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(np.split(a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3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))</a:t>
            </a:r>
            <a:b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print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(np.split(a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[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1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3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5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]))</a:t>
            </a:r>
            <a:b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print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(np.hsplit(a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[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1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3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5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]))</a:t>
            </a:r>
            <a:b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</a:b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Arial Unicode MS" panose="020B0604020202020204" pitchFamily="34" charset="-122"/>
                <a:ea typeface="Fira Code"/>
              </a:rPr>
              <a:t>print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(np.vsplit(a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[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1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3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Arial Unicode MS" panose="020B0604020202020204" pitchFamily="34" charset="-122"/>
                <a:ea typeface="Fira Code"/>
              </a:rPr>
              <a:t>, 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Arial Unicode MS" panose="020B0604020202020204" pitchFamily="34" charset="-122"/>
                <a:ea typeface="Fira Code"/>
              </a:rPr>
              <a:t>5</a:t>
            </a:r>
            <a:r>
              <a:rPr kumimoji="0" lang="zh-CN" altLang="zh-CN" sz="15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Arial Unicode MS" panose="020B0604020202020204" pitchFamily="34" charset="-122"/>
                <a:ea typeface="Fira Code"/>
              </a:rPr>
              <a:t>]))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65192" y="1184989"/>
            <a:ext cx="11676554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800" b="1" dirty="0">
                <a:solidFill>
                  <a:srgbClr val="0000CC"/>
                </a:solidFill>
              </a:rPr>
              <a:t>数组对象</a:t>
            </a:r>
            <a:r>
              <a:rPr lang="en-US" altLang="zh-CN" sz="2800" b="1" dirty="0">
                <a:solidFill>
                  <a:srgbClr val="0000CC"/>
                </a:solidFill>
              </a:rPr>
              <a:t>-</a:t>
            </a:r>
            <a:r>
              <a:rPr lang="en-US" altLang="zh-CN" sz="2800" b="1" dirty="0" err="1" smtClean="0">
                <a:solidFill>
                  <a:srgbClr val="0000CC"/>
                </a:solidFill>
              </a:rPr>
              <a:t>ndarray</a:t>
            </a:r>
            <a:r>
              <a:rPr lang="zh-CN" altLang="en-US" sz="2400" b="1" dirty="0" smtClean="0"/>
              <a:t>：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数组的创建（</a:t>
            </a:r>
            <a:r>
              <a:rPr lang="en-US" altLang="zh-CN" sz="2000" b="1" dirty="0">
                <a:solidFill>
                  <a:srgbClr val="00B050"/>
                </a:solidFill>
              </a:rPr>
              <a:t>array</a:t>
            </a:r>
            <a:r>
              <a:rPr lang="zh-CN" altLang="en-US" sz="2000" b="1" dirty="0" smtClean="0">
                <a:solidFill>
                  <a:srgbClr val="FF0000"/>
                </a:solidFill>
              </a:rPr>
              <a:t>、</a:t>
            </a:r>
            <a:r>
              <a:rPr lang="en-US" altLang="zh-CN" sz="2000" b="1" dirty="0" err="1">
                <a:solidFill>
                  <a:srgbClr val="00B050"/>
                </a:solidFill>
              </a:rPr>
              <a:t>asarray</a:t>
            </a:r>
            <a:r>
              <a:rPr lang="zh-CN" altLang="en-US" sz="2000" b="1" dirty="0" smtClean="0">
                <a:solidFill>
                  <a:srgbClr val="FF0000"/>
                </a:solidFill>
              </a:rPr>
              <a:t>、</a:t>
            </a:r>
            <a:r>
              <a:rPr lang="en-US" altLang="zh-CN" sz="2000" b="1" dirty="0" err="1">
                <a:solidFill>
                  <a:srgbClr val="00B050"/>
                </a:solidFill>
              </a:rPr>
              <a:t>arange</a:t>
            </a:r>
            <a:r>
              <a:rPr lang="zh-CN" altLang="en-US" sz="2000" b="1" dirty="0" smtClean="0">
                <a:solidFill>
                  <a:srgbClr val="FF0000"/>
                </a:solidFill>
              </a:rPr>
              <a:t>、</a:t>
            </a:r>
            <a:r>
              <a:rPr lang="en-US" altLang="zh-CN" sz="2000" b="1" dirty="0">
                <a:solidFill>
                  <a:srgbClr val="00B050"/>
                </a:solidFill>
              </a:rPr>
              <a:t>ones</a:t>
            </a:r>
            <a:r>
              <a:rPr lang="zh-CN" altLang="en-US" sz="2000" b="1" dirty="0" smtClean="0">
                <a:solidFill>
                  <a:srgbClr val="FF0000"/>
                </a:solidFill>
              </a:rPr>
              <a:t>、</a:t>
            </a:r>
            <a:r>
              <a:rPr lang="en-US" altLang="zh-CN" sz="2000" b="1" dirty="0">
                <a:solidFill>
                  <a:srgbClr val="00B050"/>
                </a:solidFill>
              </a:rPr>
              <a:t>empty</a:t>
            </a:r>
            <a:r>
              <a:rPr lang="zh-CN" altLang="en-US" sz="2000" b="1" dirty="0" smtClean="0">
                <a:solidFill>
                  <a:srgbClr val="FF0000"/>
                </a:solidFill>
              </a:rPr>
              <a:t>、</a:t>
            </a:r>
            <a:r>
              <a:rPr lang="en-US" altLang="zh-CN" sz="2000" b="1" dirty="0" err="1">
                <a:solidFill>
                  <a:srgbClr val="00B050"/>
                </a:solidFill>
              </a:rPr>
              <a:t>zeros</a:t>
            </a:r>
            <a:r>
              <a:rPr lang="zh-CN" altLang="en-US" sz="2000" b="1" dirty="0" smtClean="0">
                <a:solidFill>
                  <a:srgbClr val="FF0000"/>
                </a:solidFill>
              </a:rPr>
              <a:t>、</a:t>
            </a:r>
            <a:r>
              <a:rPr lang="zh-CN" altLang="en-US" sz="2000" b="1" dirty="0" smtClean="0">
                <a:solidFill>
                  <a:srgbClr val="00B050"/>
                </a:solidFill>
              </a:rPr>
              <a:t>等差数组、等比数组</a:t>
            </a:r>
            <a:r>
              <a:rPr lang="zh-CN" altLang="en-US" sz="2400" b="1" dirty="0" smtClean="0"/>
              <a:t>等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）、</a:t>
            </a:r>
            <a:r>
              <a:rPr lang="zh-CN" altLang="en-US" sz="2400" b="1" dirty="0" smtClean="0">
                <a:solidFill>
                  <a:srgbClr val="D60093"/>
                </a:solidFill>
              </a:rPr>
              <a:t>数组的属性（</a:t>
            </a:r>
            <a:r>
              <a:rPr lang="zh-CN" altLang="en-US" sz="2000" b="1" dirty="0">
                <a:solidFill>
                  <a:srgbClr val="00B050"/>
                </a:solidFill>
              </a:rPr>
              <a:t>形状</a:t>
            </a:r>
            <a:r>
              <a:rPr lang="zh-CN" altLang="en-US" sz="2000" b="1" dirty="0" smtClean="0">
                <a:solidFill>
                  <a:srgbClr val="D60093"/>
                </a:solidFill>
              </a:rPr>
              <a:t>、</a:t>
            </a:r>
            <a:r>
              <a:rPr lang="zh-CN" altLang="en-US" sz="2000" b="1" dirty="0">
                <a:solidFill>
                  <a:srgbClr val="00B050"/>
                </a:solidFill>
              </a:rPr>
              <a:t>维度</a:t>
            </a:r>
            <a:r>
              <a:rPr lang="zh-CN" altLang="en-US" sz="2000" b="1" dirty="0" smtClean="0">
                <a:solidFill>
                  <a:srgbClr val="D60093"/>
                </a:solidFill>
              </a:rPr>
              <a:t>、</a:t>
            </a:r>
            <a:r>
              <a:rPr lang="zh-CN" altLang="en-US" sz="2000" b="1" dirty="0" smtClean="0">
                <a:solidFill>
                  <a:srgbClr val="00B050"/>
                </a:solidFill>
              </a:rPr>
              <a:t>类型</a:t>
            </a:r>
            <a:r>
              <a:rPr lang="zh-CN" altLang="en-US" sz="2000" b="1" dirty="0" smtClean="0">
                <a:solidFill>
                  <a:srgbClr val="D60093"/>
                </a:solidFill>
              </a:rPr>
              <a:t>、</a:t>
            </a:r>
            <a:r>
              <a:rPr lang="zh-CN" altLang="en-US" sz="2000" b="1" dirty="0" smtClean="0">
                <a:solidFill>
                  <a:srgbClr val="00B050"/>
                </a:solidFill>
              </a:rPr>
              <a:t>个数、所占空间</a:t>
            </a:r>
            <a:r>
              <a:rPr lang="zh-CN" altLang="en-US" sz="2400" b="1" dirty="0" smtClean="0">
                <a:solidFill>
                  <a:srgbClr val="D60093"/>
                </a:solidFill>
              </a:rPr>
              <a:t>等）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、 数组的方法（</a:t>
            </a:r>
            <a:r>
              <a:rPr lang="zh-CN" altLang="en-US" sz="2000" b="1" dirty="0">
                <a:solidFill>
                  <a:srgbClr val="00B050"/>
                </a:solidFill>
              </a:rPr>
              <a:t>改变形状</a:t>
            </a:r>
            <a:r>
              <a:rPr lang="zh-CN" altLang="en-US" sz="2000" b="1" dirty="0" smtClean="0">
                <a:solidFill>
                  <a:srgbClr val="FF0000"/>
                </a:solidFill>
              </a:rPr>
              <a:t>、</a:t>
            </a:r>
            <a:r>
              <a:rPr lang="zh-CN" altLang="en-US" sz="2000" b="1" dirty="0">
                <a:solidFill>
                  <a:srgbClr val="00B050"/>
                </a:solidFill>
              </a:rPr>
              <a:t>转为一维数组</a:t>
            </a:r>
            <a:r>
              <a:rPr lang="zh-CN" altLang="en-US" sz="2000" b="1" dirty="0" smtClean="0">
                <a:solidFill>
                  <a:srgbClr val="FF0000"/>
                </a:solidFill>
              </a:rPr>
              <a:t>、</a:t>
            </a:r>
            <a:r>
              <a:rPr lang="zh-CN" altLang="en-US" sz="2000" b="1" dirty="0" smtClean="0">
                <a:solidFill>
                  <a:srgbClr val="00B050"/>
                </a:solidFill>
              </a:rPr>
              <a:t>求和</a:t>
            </a:r>
            <a:r>
              <a:rPr lang="zh-CN" altLang="en-US" sz="2000" b="1" dirty="0" smtClean="0">
                <a:solidFill>
                  <a:srgbClr val="FF0000"/>
                </a:solidFill>
              </a:rPr>
              <a:t>、</a:t>
            </a:r>
            <a:r>
              <a:rPr lang="zh-CN" altLang="en-US" sz="2000" b="1" dirty="0">
                <a:solidFill>
                  <a:srgbClr val="00B050"/>
                </a:solidFill>
              </a:rPr>
              <a:t>求</a:t>
            </a:r>
            <a:r>
              <a:rPr lang="zh-CN" altLang="en-US" sz="2000" b="1" dirty="0" smtClean="0">
                <a:solidFill>
                  <a:srgbClr val="00B050"/>
                </a:solidFill>
              </a:rPr>
              <a:t>最大</a:t>
            </a:r>
            <a:r>
              <a:rPr lang="en-US" altLang="zh-CN" sz="2000" b="1" dirty="0" smtClean="0">
                <a:solidFill>
                  <a:srgbClr val="00B050"/>
                </a:solidFill>
              </a:rPr>
              <a:t>/</a:t>
            </a:r>
            <a:r>
              <a:rPr lang="zh-CN" altLang="en-US" sz="2000" b="1" dirty="0" smtClean="0">
                <a:solidFill>
                  <a:srgbClr val="00B050"/>
                </a:solidFill>
              </a:rPr>
              <a:t>小值</a:t>
            </a:r>
            <a:r>
              <a:rPr lang="zh-CN" altLang="en-US" sz="2000" b="1" dirty="0" smtClean="0">
                <a:solidFill>
                  <a:srgbClr val="FF0000"/>
                </a:solidFill>
              </a:rPr>
              <a:t>、</a:t>
            </a:r>
            <a:r>
              <a:rPr lang="zh-CN" altLang="en-US" sz="2000" b="1" dirty="0" smtClean="0">
                <a:solidFill>
                  <a:srgbClr val="00B050"/>
                </a:solidFill>
              </a:rPr>
              <a:t>指定类型</a:t>
            </a:r>
            <a:r>
              <a:rPr lang="zh-CN" altLang="en-US" sz="2400" b="1" dirty="0"/>
              <a:t>等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）</a:t>
            </a:r>
            <a:r>
              <a:rPr lang="zh-CN" altLang="en-US" sz="2400" b="1" dirty="0" smtClean="0"/>
              <a:t>；</a:t>
            </a:r>
            <a:endParaRPr lang="en-US" altLang="zh-CN" sz="2400" b="1" dirty="0" smtClean="0"/>
          </a:p>
          <a:p>
            <a:pPr marL="342900" lvl="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800" b="1" dirty="0" smtClean="0">
                <a:solidFill>
                  <a:srgbClr val="0000CC"/>
                </a:solidFill>
              </a:rPr>
              <a:t>索引和切片</a:t>
            </a:r>
            <a:r>
              <a:rPr lang="zh-CN" altLang="en-US" sz="2400" b="1" dirty="0" smtClean="0"/>
              <a:t>：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普通索引和切片</a:t>
            </a:r>
            <a:r>
              <a:rPr lang="zh-CN" altLang="en-US" sz="2400" b="1" dirty="0" smtClean="0"/>
              <a:t>（</a:t>
            </a:r>
            <a:r>
              <a:rPr lang="zh-CN" altLang="en-US" sz="2000" b="1" dirty="0" smtClean="0">
                <a:solidFill>
                  <a:srgbClr val="00B050"/>
                </a:solidFill>
              </a:rPr>
              <a:t>针对单个维度进行设置，维度之间用逗号隔开</a:t>
            </a:r>
            <a:r>
              <a:rPr lang="zh-CN" altLang="en-US" sz="2400" b="1" dirty="0" smtClean="0"/>
              <a:t>）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、</a:t>
            </a:r>
            <a:r>
              <a:rPr lang="zh-CN" altLang="en-US" sz="2400" b="1" dirty="0" smtClean="0">
                <a:solidFill>
                  <a:srgbClr val="D60093"/>
                </a:solidFill>
              </a:rPr>
              <a:t>整数数组索引</a:t>
            </a:r>
            <a:r>
              <a:rPr lang="zh-CN" altLang="en-US" sz="2400" b="1" dirty="0" smtClean="0"/>
              <a:t>（</a:t>
            </a:r>
            <a:r>
              <a:rPr lang="zh-CN" altLang="en-US" sz="2000" b="1" dirty="0">
                <a:solidFill>
                  <a:srgbClr val="00B050"/>
                </a:solidFill>
              </a:rPr>
              <a:t>访问无规律的多个元素、</a:t>
            </a:r>
            <a:r>
              <a:rPr lang="zh-CN" altLang="en-US" sz="2000" b="1" dirty="0" smtClean="0">
                <a:solidFill>
                  <a:srgbClr val="00B050"/>
                </a:solidFill>
              </a:rPr>
              <a:t>用</a:t>
            </a:r>
            <a:r>
              <a:rPr lang="zh-CN" altLang="en-US" sz="2000" b="1" dirty="0">
                <a:solidFill>
                  <a:srgbClr val="00B050"/>
                </a:solidFill>
              </a:rPr>
              <a:t>整数数组指定维度下标</a:t>
            </a:r>
            <a:r>
              <a:rPr lang="zh-CN" altLang="en-US" sz="2400" b="1" dirty="0" smtClean="0"/>
              <a:t>）、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布尔索引</a:t>
            </a:r>
            <a:r>
              <a:rPr lang="zh-CN" altLang="en-US" sz="2400" b="1" dirty="0" smtClean="0"/>
              <a:t>（</a:t>
            </a:r>
            <a:r>
              <a:rPr lang="zh-CN" altLang="en-US" sz="2000" b="1" dirty="0" smtClean="0">
                <a:solidFill>
                  <a:srgbClr val="00B050"/>
                </a:solidFill>
              </a:rPr>
              <a:t>获取符合逻辑关系的元素</a:t>
            </a:r>
            <a:r>
              <a:rPr lang="zh-CN" altLang="en-US" sz="2400" b="1" dirty="0" smtClean="0"/>
              <a:t>） 、</a:t>
            </a:r>
            <a:r>
              <a:rPr lang="zh-CN" altLang="en-US" sz="2400" b="1" dirty="0">
                <a:solidFill>
                  <a:srgbClr val="D60093"/>
                </a:solidFill>
              </a:rPr>
              <a:t>花式索引</a:t>
            </a:r>
            <a:r>
              <a:rPr lang="zh-CN" altLang="en-US" sz="2400" b="1" dirty="0" smtClean="0"/>
              <a:t>（</a:t>
            </a:r>
            <a:r>
              <a:rPr lang="zh-CN" altLang="en-US" sz="2000" b="1" dirty="0">
                <a:solidFill>
                  <a:srgbClr val="00B050"/>
                </a:solidFill>
              </a:rPr>
              <a:t>获取特定顺序行和特定顺序列的数据</a:t>
            </a:r>
            <a:r>
              <a:rPr lang="zh-CN" altLang="en-US" sz="2400" b="1" dirty="0" smtClean="0"/>
              <a:t>）；</a:t>
            </a:r>
            <a:endParaRPr lang="en-US" altLang="zh-CN" sz="2400" b="1" dirty="0" smtClean="0"/>
          </a:p>
          <a:p>
            <a:pPr marL="342900" lvl="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800" b="1" dirty="0" smtClean="0">
                <a:solidFill>
                  <a:srgbClr val="0000CC"/>
                </a:solidFill>
              </a:rPr>
              <a:t>通用函数</a:t>
            </a:r>
            <a:r>
              <a:rPr lang="zh-CN" altLang="en-US" sz="2400" b="1" dirty="0" smtClean="0"/>
              <a:t>：</a:t>
            </a:r>
            <a:r>
              <a:rPr lang="zh-CN" altLang="en-US" sz="2400" b="1" dirty="0" smtClean="0">
                <a:solidFill>
                  <a:srgbClr val="D60093"/>
                </a:solidFill>
              </a:rPr>
              <a:t>数学函数</a:t>
            </a:r>
            <a:r>
              <a:rPr lang="zh-CN" altLang="en-US" sz="2400" b="1" dirty="0" smtClean="0"/>
              <a:t>、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生成随机数</a:t>
            </a:r>
            <a:r>
              <a:rPr lang="zh-CN" altLang="en-US" sz="2400" b="1" dirty="0" smtClean="0"/>
              <a:t>（</a:t>
            </a:r>
            <a:r>
              <a:rPr lang="zh-CN" altLang="en-US" sz="2000" b="1" dirty="0">
                <a:solidFill>
                  <a:srgbClr val="00B050"/>
                </a:solidFill>
              </a:rPr>
              <a:t>随机整数</a:t>
            </a:r>
            <a:r>
              <a:rPr lang="zh-CN" altLang="en-US" sz="2000" b="1" dirty="0" smtClean="0"/>
              <a:t>、</a:t>
            </a:r>
            <a:r>
              <a:rPr lang="zh-CN" altLang="en-US" sz="2000" b="1" dirty="0">
                <a:solidFill>
                  <a:srgbClr val="00B050"/>
                </a:solidFill>
              </a:rPr>
              <a:t>正态分布</a:t>
            </a:r>
            <a:r>
              <a:rPr lang="zh-CN" altLang="en-US" sz="2000" b="1" dirty="0" smtClean="0"/>
              <a:t>、</a:t>
            </a:r>
            <a:r>
              <a:rPr lang="zh-CN" altLang="en-US" sz="2000" b="1" dirty="0">
                <a:solidFill>
                  <a:srgbClr val="00B050"/>
                </a:solidFill>
              </a:rPr>
              <a:t>二项分布等</a:t>
            </a:r>
            <a:r>
              <a:rPr lang="zh-CN" altLang="en-US" sz="2400" b="1" dirty="0" smtClean="0"/>
              <a:t>）、</a:t>
            </a:r>
            <a:r>
              <a:rPr lang="zh-CN" altLang="en-US" sz="2400" b="1" dirty="0" smtClean="0">
                <a:solidFill>
                  <a:srgbClr val="D60093"/>
                </a:solidFill>
              </a:rPr>
              <a:t>统计函数</a:t>
            </a:r>
            <a:r>
              <a:rPr lang="zh-CN" altLang="en-US" sz="2400" b="1" dirty="0" smtClean="0"/>
              <a:t>（</a:t>
            </a:r>
            <a:r>
              <a:rPr lang="zh-CN" altLang="en-US" sz="2000" b="1" dirty="0">
                <a:solidFill>
                  <a:srgbClr val="00B050"/>
                </a:solidFill>
              </a:rPr>
              <a:t>方差和标准差</a:t>
            </a:r>
            <a:r>
              <a:rPr lang="zh-CN" altLang="en-US" sz="2400" b="1" dirty="0" smtClean="0"/>
              <a:t>、</a:t>
            </a:r>
            <a:r>
              <a:rPr lang="zh-CN" altLang="en-US" sz="2000" b="1" dirty="0">
                <a:solidFill>
                  <a:srgbClr val="00B050"/>
                </a:solidFill>
              </a:rPr>
              <a:t>平均数和中位数</a:t>
            </a:r>
            <a:r>
              <a:rPr lang="zh-CN" altLang="en-US" sz="2400" b="1" dirty="0" smtClean="0"/>
              <a:t>、</a:t>
            </a:r>
            <a:r>
              <a:rPr lang="zh-CN" altLang="en-US" sz="2000" b="1" dirty="0">
                <a:solidFill>
                  <a:srgbClr val="00B050"/>
                </a:solidFill>
              </a:rPr>
              <a:t>最大最小值</a:t>
            </a:r>
            <a:r>
              <a:rPr lang="zh-CN" altLang="en-US" sz="2400" b="1" dirty="0" smtClean="0"/>
              <a:t>） 、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其他常用方法</a:t>
            </a:r>
            <a:r>
              <a:rPr lang="zh-CN" altLang="en-US" sz="2800" b="1" dirty="0" smtClean="0"/>
              <a:t>（</a:t>
            </a:r>
            <a:r>
              <a:rPr lang="zh-CN" altLang="en-US" sz="2000" b="1" dirty="0">
                <a:solidFill>
                  <a:srgbClr val="00B050"/>
                </a:solidFill>
              </a:rPr>
              <a:t>排序、</a:t>
            </a:r>
            <a:r>
              <a:rPr lang="zh-CN" altLang="en-US" sz="2000" b="1" dirty="0" smtClean="0">
                <a:solidFill>
                  <a:srgbClr val="00B050"/>
                </a:solidFill>
              </a:rPr>
              <a:t>重复、保存</a:t>
            </a:r>
            <a:r>
              <a:rPr lang="zh-CN" altLang="en-US" sz="2400" b="1" dirty="0" smtClean="0"/>
              <a:t>等</a:t>
            </a:r>
            <a:r>
              <a:rPr lang="en-US" altLang="zh-CN" sz="2800" b="1" dirty="0" smtClean="0"/>
              <a:t>)</a:t>
            </a:r>
            <a:endParaRPr lang="en-US" altLang="zh-CN" sz="2800" b="1" dirty="0"/>
          </a:p>
          <a:p>
            <a:pPr marL="342900" lvl="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800" b="1" dirty="0" smtClean="0">
                <a:solidFill>
                  <a:srgbClr val="0000CC"/>
                </a:solidFill>
              </a:rPr>
              <a:t>数组运算</a:t>
            </a:r>
            <a:r>
              <a:rPr lang="zh-CN" altLang="en-US" sz="2400" b="1" dirty="0" smtClean="0"/>
              <a:t>：</a:t>
            </a:r>
            <a:r>
              <a:rPr lang="zh-CN" altLang="en-US" sz="2400" b="1" dirty="0" smtClean="0">
                <a:solidFill>
                  <a:srgbClr val="D60093"/>
                </a:solidFill>
              </a:rPr>
              <a:t>广播机制</a:t>
            </a:r>
            <a:r>
              <a:rPr lang="zh-CN" altLang="en-US" sz="2400" b="1" dirty="0" smtClean="0"/>
              <a:t>、</a:t>
            </a:r>
            <a:r>
              <a:rPr lang="zh-CN" altLang="en-US" sz="2400" b="1" dirty="0">
                <a:solidFill>
                  <a:srgbClr val="FF0000"/>
                </a:solidFill>
              </a:rPr>
              <a:t>数组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集合运算</a:t>
            </a:r>
            <a:r>
              <a:rPr lang="zh-CN" altLang="en-US" sz="2400" b="1" dirty="0"/>
              <a:t>、 </a:t>
            </a:r>
            <a:r>
              <a:rPr lang="zh-CN" altLang="en-US" sz="2400" b="1" dirty="0">
                <a:solidFill>
                  <a:srgbClr val="D60093"/>
                </a:solidFill>
              </a:rPr>
              <a:t>数组分割和</a:t>
            </a:r>
            <a:r>
              <a:rPr lang="zh-CN" altLang="en-US" sz="2400" b="1" dirty="0" smtClean="0">
                <a:solidFill>
                  <a:srgbClr val="D60093"/>
                </a:solidFill>
              </a:rPr>
              <a:t>合并</a:t>
            </a:r>
            <a:r>
              <a:rPr lang="zh-CN" altLang="en-US" sz="2400" b="1" dirty="0" smtClean="0"/>
              <a:t>等。</a:t>
            </a:r>
            <a:endParaRPr lang="en-US" altLang="zh-CN" sz="2400" b="1" dirty="0" smtClean="0"/>
          </a:p>
        </p:txBody>
      </p:sp>
      <p:sp>
        <p:nvSpPr>
          <p:cNvPr id="4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4108677" y="258233"/>
            <a:ext cx="3451221" cy="721395"/>
          </a:xfrm>
        </p:spPr>
        <p:txBody>
          <a:bodyPr/>
          <a:lstStyle/>
          <a:p>
            <a:pPr algn="ctr"/>
            <a:r>
              <a:rPr lang="zh-CN" altLang="en-US" sz="4400" dirty="0" smtClean="0"/>
              <a:t>本 章 小 结</a:t>
            </a:r>
            <a:endParaRPr lang="zh-CN" alt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1171978" y="1381074"/>
            <a:ext cx="97554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CC0000"/>
              </a:buClr>
              <a:buSzPct val="90000"/>
            </a:pPr>
            <a:r>
              <a:rPr lang="zh-CN" altLang="en-US" sz="2400" dirty="0" smtClean="0">
                <a:latin typeface="Times New Roman" panose="02020603050405020304" pitchFamily="18" charset="0"/>
              </a:rPr>
              <a:t>已知 </a:t>
            </a:r>
            <a:r>
              <a:rPr lang="en-US" altLang="zh-CN" sz="2400" dirty="0" smtClean="0">
                <a:latin typeface="Times New Roman" panose="02020603050405020304" pitchFamily="18" charset="0"/>
              </a:rPr>
              <a:t>a </a:t>
            </a:r>
            <a:r>
              <a:rPr lang="zh-CN" altLang="en-US" sz="2400" dirty="0" smtClean="0">
                <a:latin typeface="Times New Roman" panose="02020603050405020304" pitchFamily="18" charset="0"/>
              </a:rPr>
              <a:t>为 </a:t>
            </a:r>
            <a:r>
              <a:rPr lang="en-US" altLang="zh-CN" sz="24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4 </a:t>
            </a:r>
            <a:r>
              <a:rPr lang="zh-CN" alt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行 </a:t>
            </a:r>
            <a:r>
              <a:rPr lang="en-US" altLang="zh-CN" sz="24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5 </a:t>
            </a:r>
            <a:r>
              <a:rPr lang="zh-CN" alt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列 </a:t>
            </a:r>
            <a:r>
              <a:rPr lang="zh-CN" altLang="en-US" sz="2400" dirty="0" smtClean="0">
                <a:latin typeface="Times New Roman" panose="02020603050405020304" pitchFamily="18" charset="0"/>
              </a:rPr>
              <a:t>的二维数组，内容如下所示，</a:t>
            </a:r>
            <a:r>
              <a:rPr lang="zh-CN" altLang="en-US" sz="2400" dirty="0" smtClean="0">
                <a:latin typeface="Times New Roman" panose="02020603050405020304" pitchFamily="18" charset="0"/>
              </a:rPr>
              <a:t>请回答</a:t>
            </a:r>
            <a:r>
              <a:rPr lang="zh-CN" altLang="en-US" sz="2400" dirty="0" smtClean="0">
                <a:latin typeface="Times New Roman" panose="02020603050405020304" pitchFamily="18" charset="0"/>
              </a:rPr>
              <a:t>以下问题：</a:t>
            </a:r>
            <a:endParaRPr lang="zh-CN" altLang="en-US" sz="2400" dirty="0">
              <a:latin typeface="Times New Roman" panose="02020603050405020304" pitchFamily="18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7328" y="3342536"/>
            <a:ext cx="2635324" cy="1512253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3202902" y="2436670"/>
            <a:ext cx="8408073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Clr>
                <a:srgbClr val="CC0000"/>
              </a:buClr>
              <a:buSzPct val="90000"/>
              <a:buFont typeface="Wingdings" panose="05000000000000000000" pitchFamily="2" charset="2"/>
              <a:buChar char="p"/>
            </a:pPr>
            <a:r>
              <a:rPr lang="en-US" altLang="zh-CN" sz="2000" b="1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a[2, 3]</a:t>
            </a:r>
            <a:r>
              <a:rPr lang="zh-CN" altLang="en-US" sz="2000" dirty="0" smtClean="0">
                <a:latin typeface="Times New Roman" panose="02020603050405020304" pitchFamily="18" charset="0"/>
              </a:rPr>
              <a:t>、</a:t>
            </a:r>
            <a:r>
              <a:rPr lang="en-US" altLang="zh-CN" sz="20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a[2]</a:t>
            </a:r>
            <a:r>
              <a:rPr lang="zh-CN" altLang="en-US" sz="2000" dirty="0" smtClean="0">
                <a:latin typeface="Times New Roman" panose="02020603050405020304" pitchFamily="18" charset="0"/>
              </a:rPr>
              <a:t>、</a:t>
            </a:r>
            <a:r>
              <a:rPr lang="en-US" altLang="zh-CN" sz="20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a[2][3]</a:t>
            </a:r>
            <a:r>
              <a:rPr lang="zh-CN" altLang="en-US" sz="20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 </a:t>
            </a:r>
            <a:r>
              <a:rPr lang="zh-CN" altLang="en-US" sz="2000" dirty="0" smtClean="0">
                <a:latin typeface="Times New Roman" panose="02020603050405020304" pitchFamily="18" charset="0"/>
              </a:rPr>
              <a:t>、</a:t>
            </a:r>
            <a:r>
              <a:rPr lang="en-US" altLang="zh-CN" sz="20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a[2][:3]</a:t>
            </a:r>
            <a:r>
              <a:rPr lang="zh-CN" altLang="en-US" sz="2000" dirty="0" smtClean="0">
                <a:latin typeface="Times New Roman" panose="02020603050405020304" pitchFamily="18" charset="0"/>
              </a:rPr>
              <a:t>、</a:t>
            </a:r>
            <a:r>
              <a:rPr lang="en-US" altLang="zh-CN" sz="20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a[:][:3] </a:t>
            </a:r>
            <a:r>
              <a:rPr lang="zh-CN" altLang="en-US" sz="2000" dirty="0" smtClean="0">
                <a:latin typeface="Times New Roman" panose="02020603050405020304" pitchFamily="18" charset="0"/>
              </a:rPr>
              <a:t>、</a:t>
            </a:r>
            <a:r>
              <a:rPr lang="en-US" altLang="zh-CN" sz="20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a[:, :3]</a:t>
            </a:r>
            <a:r>
              <a:rPr lang="zh-CN" altLang="en-US" sz="2000" dirty="0" smtClean="0">
                <a:latin typeface="Times New Roman" panose="02020603050405020304" pitchFamily="18" charset="0"/>
              </a:rPr>
              <a:t>各自表示什么含义？</a:t>
            </a:r>
            <a:endParaRPr lang="en-US" altLang="zh-CN" sz="2000" dirty="0" smtClean="0">
              <a:latin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Clr>
                <a:srgbClr val="CC0000"/>
              </a:buClr>
              <a:buSzPct val="90000"/>
              <a:buFont typeface="Wingdings" panose="05000000000000000000" pitchFamily="2" charset="2"/>
              <a:buChar char="p"/>
            </a:pPr>
            <a:r>
              <a:rPr lang="zh-CN" altLang="en-US" sz="2000" dirty="0" smtClean="0">
                <a:latin typeface="Times New Roman" panose="02020603050405020304" pitchFamily="18" charset="0"/>
              </a:rPr>
              <a:t>如果只想获取 </a:t>
            </a:r>
            <a:r>
              <a:rPr lang="zh-CN" alt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第</a:t>
            </a:r>
            <a:r>
              <a:rPr lang="en-US" altLang="zh-CN" sz="20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2</a:t>
            </a:r>
            <a:r>
              <a:rPr lang="zh-CN" alt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行 </a:t>
            </a:r>
            <a:r>
              <a:rPr lang="zh-CN" altLang="en-US" sz="2000" dirty="0" smtClean="0">
                <a:latin typeface="Times New Roman" panose="02020603050405020304" pitchFamily="18" charset="0"/>
              </a:rPr>
              <a:t>和 </a:t>
            </a:r>
            <a:r>
              <a: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第</a:t>
            </a: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4</a:t>
            </a:r>
            <a:r>
              <a: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行 </a:t>
            </a:r>
            <a:r>
              <a:rPr lang="zh-CN" altLang="en-US" sz="2000" dirty="0" smtClean="0">
                <a:latin typeface="Times New Roman" panose="02020603050405020304" pitchFamily="18" charset="0"/>
              </a:rPr>
              <a:t>数据，如何表示？</a:t>
            </a:r>
            <a:endParaRPr lang="en-US" altLang="zh-CN" sz="2000" dirty="0" smtClean="0">
              <a:latin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Clr>
                <a:srgbClr val="CC0000"/>
              </a:buClr>
              <a:buSzPct val="90000"/>
              <a:buFont typeface="Wingdings" panose="05000000000000000000" pitchFamily="2" charset="2"/>
              <a:buChar char="p"/>
            </a:pPr>
            <a:r>
              <a:rPr lang="zh-CN" altLang="en-US" sz="2000" dirty="0" smtClean="0">
                <a:latin typeface="Times New Roman" panose="02020603050405020304" pitchFamily="18" charset="0"/>
              </a:rPr>
              <a:t>如果只想获取 </a:t>
            </a:r>
            <a:r>
              <a: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第</a:t>
            </a: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3</a:t>
            </a:r>
            <a:r>
              <a: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列 </a:t>
            </a:r>
            <a:r>
              <a:rPr lang="zh-CN" altLang="en-US" sz="2000" dirty="0" smtClean="0">
                <a:latin typeface="Times New Roman" panose="02020603050405020304" pitchFamily="18" charset="0"/>
              </a:rPr>
              <a:t>和 </a:t>
            </a:r>
            <a:r>
              <a: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第</a:t>
            </a: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5</a:t>
            </a:r>
            <a:r>
              <a: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列 </a:t>
            </a:r>
            <a:r>
              <a:rPr lang="zh-CN" altLang="en-US" sz="2000" dirty="0" smtClean="0">
                <a:latin typeface="Times New Roman" panose="02020603050405020304" pitchFamily="18" charset="0"/>
              </a:rPr>
              <a:t>数据，如何表示？</a:t>
            </a:r>
            <a:endParaRPr lang="en-US" altLang="zh-CN" sz="2000" dirty="0" smtClean="0">
              <a:latin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Clr>
                <a:srgbClr val="CC0000"/>
              </a:buClr>
              <a:buSzPct val="90000"/>
              <a:buFont typeface="Wingdings" panose="05000000000000000000" pitchFamily="2" charset="2"/>
              <a:buChar char="p"/>
            </a:pPr>
            <a:r>
              <a:rPr lang="zh-CN" altLang="en-US" sz="2000" dirty="0" smtClean="0">
                <a:latin typeface="Times New Roman" panose="02020603050405020304" pitchFamily="18" charset="0"/>
              </a:rPr>
              <a:t>如果想获取</a:t>
            </a:r>
            <a:r>
              <a:rPr lang="zh-CN" alt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大于 </a:t>
            </a:r>
            <a:r>
              <a:rPr lang="en-US" altLang="zh-CN" sz="20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10</a:t>
            </a:r>
            <a:r>
              <a:rPr lang="en-US" altLang="zh-CN" sz="2000" dirty="0" smtClean="0">
                <a:latin typeface="Times New Roman" panose="02020603050405020304" pitchFamily="18" charset="0"/>
              </a:rPr>
              <a:t> </a:t>
            </a:r>
            <a:r>
              <a:rPr lang="zh-CN" altLang="en-US" sz="2000" dirty="0" smtClean="0">
                <a:latin typeface="Times New Roman" panose="02020603050405020304" pitchFamily="18" charset="0"/>
              </a:rPr>
              <a:t>且 </a:t>
            </a:r>
            <a:r>
              <a: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能被 </a:t>
            </a: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3 </a:t>
            </a:r>
            <a:r>
              <a: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整除</a:t>
            </a:r>
            <a:r>
              <a:rPr lang="zh-CN" altLang="en-US" sz="2000" dirty="0" smtClean="0">
                <a:latin typeface="Times New Roman" panose="02020603050405020304" pitchFamily="18" charset="0"/>
              </a:rPr>
              <a:t>的数据，如何表示？</a:t>
            </a:r>
            <a:endParaRPr lang="en-US" altLang="zh-CN" sz="2000" dirty="0" smtClean="0">
              <a:latin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Clr>
                <a:srgbClr val="CC0000"/>
              </a:buClr>
              <a:buSzPct val="90000"/>
              <a:buFont typeface="Wingdings" panose="05000000000000000000" pitchFamily="2" charset="2"/>
              <a:buChar char="p"/>
            </a:pPr>
            <a:r>
              <a:rPr lang="zh-CN" altLang="en-US" sz="2000" dirty="0" smtClean="0">
                <a:latin typeface="Times New Roman" panose="02020603050405020304" pitchFamily="18" charset="0"/>
              </a:rPr>
              <a:t>如何通过一个表达式获取</a:t>
            </a:r>
            <a:r>
              <a:rPr lang="zh-CN" altLang="en-US" sz="2000" b="1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第</a:t>
            </a:r>
            <a:r>
              <a:rPr lang="en-US" altLang="zh-CN" sz="2000" b="1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3</a:t>
            </a:r>
            <a:r>
              <a:rPr lang="zh-CN" altLang="en-US" sz="2000" b="1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行第</a:t>
            </a:r>
            <a:r>
              <a:rPr lang="en-US" altLang="zh-CN" sz="2000" b="1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4</a:t>
            </a:r>
            <a:r>
              <a:rPr lang="zh-CN" altLang="en-US" sz="2000" b="1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列</a:t>
            </a:r>
            <a:r>
              <a:rPr lang="zh-CN" altLang="en-US" sz="2000" dirty="0" smtClean="0">
                <a:latin typeface="Times New Roman" panose="02020603050405020304" pitchFamily="18" charset="0"/>
              </a:rPr>
              <a:t>、</a:t>
            </a:r>
            <a:r>
              <a:rPr lang="zh-CN" altLang="en-US" sz="20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第</a:t>
            </a:r>
            <a:r>
              <a:rPr lang="en-US" altLang="zh-CN" sz="20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2</a:t>
            </a:r>
            <a:r>
              <a:rPr lang="zh-CN" altLang="en-US" sz="20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行第</a:t>
            </a:r>
            <a:r>
              <a:rPr lang="en-US" altLang="zh-CN" sz="20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5</a:t>
            </a:r>
            <a:r>
              <a:rPr lang="zh-CN" altLang="en-US" sz="20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列</a:t>
            </a:r>
            <a:r>
              <a:rPr lang="zh-CN" altLang="en-US" sz="2000" dirty="0" smtClean="0">
                <a:latin typeface="Times New Roman" panose="02020603050405020304" pitchFamily="18" charset="0"/>
              </a:rPr>
              <a:t>、</a:t>
            </a:r>
            <a:r>
              <a:rPr lang="zh-CN" altLang="en-US" sz="20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第</a:t>
            </a:r>
            <a:r>
              <a:rPr lang="en-US" altLang="zh-CN" sz="20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4</a:t>
            </a:r>
            <a:r>
              <a:rPr lang="zh-CN" altLang="en-US" sz="20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行第</a:t>
            </a:r>
            <a:r>
              <a:rPr lang="en-US" altLang="zh-CN" sz="20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1</a:t>
            </a:r>
            <a:r>
              <a:rPr lang="zh-CN" altLang="en-US" sz="20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列</a:t>
            </a:r>
            <a:r>
              <a:rPr lang="zh-CN" altLang="en-US" sz="2000" dirty="0" smtClean="0">
                <a:latin typeface="Times New Roman" panose="02020603050405020304" pitchFamily="18" charset="0"/>
              </a:rPr>
              <a:t>数据？</a:t>
            </a:r>
            <a:endParaRPr lang="en-US" altLang="zh-CN" sz="2000" dirty="0" smtClean="0">
              <a:latin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Clr>
                <a:srgbClr val="CC0000"/>
              </a:buClr>
              <a:buSzPct val="90000"/>
              <a:buFont typeface="Wingdings" panose="05000000000000000000" pitchFamily="2" charset="2"/>
              <a:buChar char="p"/>
            </a:pPr>
            <a:r>
              <a:rPr lang="zh-CN" altLang="en-US" sz="2000" dirty="0" smtClean="0">
                <a:latin typeface="Times New Roman" panose="02020603050405020304" pitchFamily="18" charset="0"/>
              </a:rPr>
              <a:t>将该数组</a:t>
            </a:r>
            <a:r>
              <a:rPr lang="zh-CN" altLang="en-US" sz="2000" b="1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垂直平均分割成</a:t>
            </a:r>
            <a:r>
              <a:rPr lang="en-US" altLang="zh-CN" sz="2000" b="1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2</a:t>
            </a:r>
            <a:r>
              <a:rPr lang="zh-CN" altLang="en-US" sz="2000" b="1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个子数组</a:t>
            </a:r>
            <a:endParaRPr lang="en-US" altLang="zh-CN" sz="2000" b="1" dirty="0" smtClean="0">
              <a:solidFill>
                <a:srgbClr val="0000CC"/>
              </a:solidFill>
              <a:latin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Clr>
                <a:srgbClr val="CC0000"/>
              </a:buClr>
              <a:buSzPct val="90000"/>
              <a:buFont typeface="Wingdings" panose="05000000000000000000" pitchFamily="2" charset="2"/>
              <a:buChar char="p"/>
            </a:pPr>
            <a:r>
              <a:rPr lang="zh-CN" altLang="en-US" sz="2000" dirty="0" smtClean="0">
                <a:latin typeface="Times New Roman" panose="02020603050405020304" pitchFamily="18" charset="0"/>
              </a:rPr>
              <a:t>将该数组</a:t>
            </a:r>
            <a:r>
              <a:rPr lang="zh-CN" altLang="en-US" sz="2000" b="1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水平分割为</a:t>
            </a:r>
            <a:r>
              <a:rPr lang="en-US" altLang="zh-CN" sz="2000" b="1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3</a:t>
            </a:r>
            <a:r>
              <a:rPr lang="zh-CN" altLang="en-US" sz="2000" b="1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个子数组</a:t>
            </a:r>
            <a:r>
              <a:rPr lang="zh-CN" altLang="en-US" sz="2000" dirty="0" smtClean="0">
                <a:latin typeface="Times New Roman" panose="02020603050405020304" pitchFamily="18" charset="0"/>
              </a:rPr>
              <a:t>：</a:t>
            </a:r>
            <a:r>
              <a:rPr lang="zh-CN" altLang="en-US" sz="2000" b="1" dirty="0" smtClean="0">
                <a:solidFill>
                  <a:srgbClr val="E73A1C"/>
                </a:solidFill>
                <a:latin typeface="Times New Roman" panose="02020603050405020304" pitchFamily="18" charset="0"/>
              </a:rPr>
              <a:t>第</a:t>
            </a:r>
            <a:r>
              <a:rPr lang="en-US" altLang="zh-CN" sz="2000" b="1" dirty="0" smtClean="0">
                <a:solidFill>
                  <a:srgbClr val="E73A1C"/>
                </a:solidFill>
                <a:latin typeface="Times New Roman" panose="02020603050405020304" pitchFamily="18" charset="0"/>
              </a:rPr>
              <a:t>1</a:t>
            </a:r>
            <a:r>
              <a:rPr lang="zh-CN" altLang="en-US" sz="2000" b="1" dirty="0" smtClean="0">
                <a:solidFill>
                  <a:srgbClr val="E73A1C"/>
                </a:solidFill>
                <a:latin typeface="Times New Roman" panose="02020603050405020304" pitchFamily="18" charset="0"/>
              </a:rPr>
              <a:t>列</a:t>
            </a:r>
            <a:r>
              <a:rPr lang="zh-CN" altLang="en-US" sz="2000" dirty="0" smtClean="0">
                <a:latin typeface="Times New Roman" panose="02020603050405020304" pitchFamily="18" charset="0"/>
              </a:rPr>
              <a:t>，</a:t>
            </a:r>
            <a:r>
              <a:rPr lang="zh-CN" altLang="en-US" sz="2000" b="1" dirty="0">
                <a:solidFill>
                  <a:srgbClr val="E73A1C"/>
                </a:solidFill>
                <a:latin typeface="Times New Roman" panose="02020603050405020304" pitchFamily="18" charset="0"/>
              </a:rPr>
              <a:t>第</a:t>
            </a:r>
            <a:r>
              <a:rPr lang="en-US" altLang="zh-CN" sz="2000" b="1" dirty="0">
                <a:solidFill>
                  <a:srgbClr val="E73A1C"/>
                </a:solidFill>
                <a:latin typeface="Times New Roman" panose="02020603050405020304" pitchFamily="18" charset="0"/>
              </a:rPr>
              <a:t>2-4</a:t>
            </a:r>
            <a:r>
              <a:rPr lang="zh-CN" altLang="en-US" sz="2000" b="1" dirty="0">
                <a:solidFill>
                  <a:srgbClr val="E73A1C"/>
                </a:solidFill>
                <a:latin typeface="Times New Roman" panose="02020603050405020304" pitchFamily="18" charset="0"/>
              </a:rPr>
              <a:t>列</a:t>
            </a:r>
            <a:r>
              <a:rPr lang="zh-CN" altLang="en-US" sz="2000" dirty="0" smtClean="0">
                <a:latin typeface="Times New Roman" panose="02020603050405020304" pitchFamily="18" charset="0"/>
              </a:rPr>
              <a:t>，</a:t>
            </a:r>
            <a:r>
              <a:rPr lang="zh-CN" altLang="en-US" sz="2000" b="1" dirty="0">
                <a:solidFill>
                  <a:srgbClr val="E73A1C"/>
                </a:solidFill>
                <a:latin typeface="Times New Roman" panose="02020603050405020304" pitchFamily="18" charset="0"/>
              </a:rPr>
              <a:t>第</a:t>
            </a:r>
            <a:r>
              <a:rPr lang="en-US" altLang="zh-CN" sz="2000" b="1" dirty="0">
                <a:solidFill>
                  <a:srgbClr val="E73A1C"/>
                </a:solidFill>
                <a:latin typeface="Times New Roman" panose="02020603050405020304" pitchFamily="18" charset="0"/>
              </a:rPr>
              <a:t>5</a:t>
            </a:r>
            <a:r>
              <a:rPr lang="zh-CN" altLang="en-US" sz="2000" b="1" dirty="0">
                <a:solidFill>
                  <a:srgbClr val="E73A1C"/>
                </a:solidFill>
                <a:latin typeface="Times New Roman" panose="02020603050405020304" pitchFamily="18" charset="0"/>
              </a:rPr>
              <a:t>列</a:t>
            </a:r>
            <a:endParaRPr lang="zh-CN" altLang="en-US" sz="2000" b="1" dirty="0">
              <a:solidFill>
                <a:srgbClr val="E73A1C"/>
              </a:solidFill>
              <a:latin typeface="Times New Roman" panose="02020603050405020304" pitchFamily="18" charset="0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0"/>
          </p:nvPr>
        </p:nvSpPr>
        <p:spPr>
          <a:xfrm>
            <a:off x="4693002" y="231288"/>
            <a:ext cx="3755539" cy="721395"/>
          </a:xfrm>
        </p:spPr>
        <p:txBody>
          <a:bodyPr/>
          <a:lstStyle/>
          <a:p>
            <a:pPr algn="ctr"/>
            <a:r>
              <a:rPr lang="zh-CN" altLang="en-US" sz="3200" dirty="0" smtClean="0"/>
              <a:t>课后练习题</a:t>
            </a:r>
            <a:endParaRPr lang="zh-CN" alt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3"/>
          </p:nvPr>
        </p:nvSpPr>
        <p:spPr>
          <a:xfrm>
            <a:off x="3865123" y="2944819"/>
            <a:ext cx="5190100" cy="1041761"/>
          </a:xfrm>
        </p:spPr>
        <p:txBody>
          <a:bodyPr/>
          <a:lstStyle/>
          <a:p>
            <a:r>
              <a:rPr kumimoji="1" lang="en-US" altLang="zh-CN" dirty="0" smtClean="0"/>
              <a:t>THANK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YOU!</a:t>
            </a:r>
            <a:endParaRPr kumimoji="1"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COMMONDATA" val="eyJoZGlkIjoiYjQxNjA5MmFlMzUwOTQ3ZDUxMWExYjg1MWE3NzMxZWUifQ=="/>
</p:tagLst>
</file>

<file path=ppt/theme/theme1.xml><?xml version="1.0" encoding="utf-8"?>
<a:theme xmlns:a="http://schemas.openxmlformats.org/drawingml/2006/main" name="模板页面">
  <a:themeElements>
    <a:clrScheme name="自定义 39">
      <a:dk1>
        <a:srgbClr val="000000"/>
      </a:dk1>
      <a:lt1>
        <a:srgbClr val="FFFFFF"/>
      </a:lt1>
      <a:dk2>
        <a:srgbClr val="000000"/>
      </a:dk2>
      <a:lt2>
        <a:srgbClr val="FFFDFD"/>
      </a:lt2>
      <a:accent1>
        <a:srgbClr val="39A9DE"/>
      </a:accent1>
      <a:accent2>
        <a:srgbClr val="838FD4"/>
      </a:accent2>
      <a:accent3>
        <a:srgbClr val="41C0B8"/>
      </a:accent3>
      <a:accent4>
        <a:srgbClr val="91CE6F"/>
      </a:accent4>
      <a:accent5>
        <a:srgbClr val="A0CD4E"/>
      </a:accent5>
      <a:accent6>
        <a:srgbClr val="515151"/>
      </a:accent6>
      <a:hlink>
        <a:srgbClr val="0563C1"/>
      </a:hlink>
      <a:folHlink>
        <a:srgbClr val="954F72"/>
      </a:folHlink>
    </a:clrScheme>
    <a:fontScheme name="自定义 46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PLUS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10990</Words>
  <Application>WPS 演示</Application>
  <PresentationFormat>宽屏</PresentationFormat>
  <Paragraphs>604</Paragraphs>
  <Slides>31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22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31</vt:i4>
      </vt:variant>
    </vt:vector>
  </HeadingPairs>
  <TitlesOfParts>
    <vt:vector size="55" baseType="lpstr">
      <vt:lpstr>Arial</vt:lpstr>
      <vt:lpstr>宋体</vt:lpstr>
      <vt:lpstr>Wingdings</vt:lpstr>
      <vt:lpstr>微软雅黑</vt:lpstr>
      <vt:lpstr>Segoe UI Light</vt:lpstr>
      <vt:lpstr>Century Gothic</vt:lpstr>
      <vt:lpstr>Segoe UI Light</vt:lpstr>
      <vt:lpstr>雅痞-简</vt:lpstr>
      <vt:lpstr>Times New Roman</vt:lpstr>
      <vt:lpstr>Arial Unicode MS</vt:lpstr>
      <vt:lpstr>Fira Code</vt:lpstr>
      <vt:lpstr>Adobe 仿宋 Std R</vt:lpstr>
      <vt:lpstr>Consolas</vt:lpstr>
      <vt:lpstr>Arial Unicode MS</vt:lpstr>
      <vt:lpstr>Calibri</vt:lpstr>
      <vt:lpstr>FZSSJW--GB1-0</vt:lpstr>
      <vt:lpstr>Courier</vt:lpstr>
      <vt:lpstr>TimesNewRoman</vt:lpstr>
      <vt:lpstr>Verdana</vt:lpstr>
      <vt:lpstr>Segoe Print</vt:lpstr>
      <vt:lpstr>仿宋</vt:lpstr>
      <vt:lpstr>Courier New</vt:lpstr>
      <vt:lpstr>模板页面</vt:lpstr>
      <vt:lpstr>OfficePLUS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OfficePLUS</dc:creator>
  <cp:lastModifiedBy>小涛涛</cp:lastModifiedBy>
  <cp:revision>808</cp:revision>
  <dcterms:created xsi:type="dcterms:W3CDTF">2019-06-08T07:51:00Z</dcterms:created>
  <dcterms:modified xsi:type="dcterms:W3CDTF">2024-11-05T12:30:41Z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2052-12.1.0.16910</vt:lpwstr>
  </property>
  <property fmtid="{D5CDD505-2E9C-101B-9397-08002B2CF9AE}" pid="3" name="ICV">
    <vt:lpwstr>A137878750594FFD955CAD7595517839_12</vt:lpwstr>
  </property>
</Properties>
</file>