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2" r:id="rId3"/>
  </p:sldMasterIdLst>
  <p:notesMasterIdLst>
    <p:notesMasterId r:id="rId5"/>
  </p:notesMasterIdLst>
  <p:sldIdLst>
    <p:sldId id="333" r:id="rId4"/>
    <p:sldId id="465" r:id="rId6"/>
    <p:sldId id="443" r:id="rId7"/>
    <p:sldId id="444" r:id="rId8"/>
    <p:sldId id="446" r:id="rId9"/>
    <p:sldId id="466" r:id="rId10"/>
    <p:sldId id="453" r:id="rId11"/>
    <p:sldId id="454" r:id="rId12"/>
    <p:sldId id="455" r:id="rId13"/>
    <p:sldId id="457" r:id="rId14"/>
    <p:sldId id="458" r:id="rId15"/>
    <p:sldId id="447" r:id="rId16"/>
    <p:sldId id="437" r:id="rId17"/>
    <p:sldId id="459" r:id="rId18"/>
    <p:sldId id="460" r:id="rId19"/>
    <p:sldId id="441" r:id="rId20"/>
    <p:sldId id="461" r:id="rId21"/>
    <p:sldId id="463" r:id="rId22"/>
    <p:sldId id="468" r:id="rId23"/>
    <p:sldId id="462" r:id="rId24"/>
    <p:sldId id="456" r:id="rId25"/>
    <p:sldId id="467" r:id="rId26"/>
    <p:sldId id="470" r:id="rId27"/>
    <p:sldId id="469" r:id="rId28"/>
    <p:sldId id="471" r:id="rId29"/>
    <p:sldId id="472" r:id="rId30"/>
    <p:sldId id="442" r:id="rId31"/>
    <p:sldId id="473" r:id="rId32"/>
    <p:sldId id="474" r:id="rId33"/>
    <p:sldId id="282" r:id="rId34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E73A1C"/>
    <a:srgbClr val="FF00FF"/>
    <a:srgbClr val="2E8C86"/>
    <a:srgbClr val="2E8B85"/>
    <a:srgbClr val="4355BE"/>
    <a:srgbClr val="A5CCDF"/>
    <a:srgbClr val="D3E9F4"/>
    <a:srgbClr val="208FC3"/>
    <a:srgbClr val="2190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54" autoAdjust="0"/>
    <p:restoredTop sz="96424" autoAdjust="0"/>
  </p:normalViewPr>
  <p:slideViewPr>
    <p:cSldViewPr snapToGrid="0" snapToObjects="1">
      <p:cViewPr varScale="1">
        <p:scale>
          <a:sx n="74" d="100"/>
          <a:sy n="74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8" Type="http://schemas.openxmlformats.org/officeDocument/2006/relationships/tags" Target="tags/tag3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  <p:sp>
        <p:nvSpPr>
          <p:cNvPr id="409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</a:schemeClr>
              </a:gs>
              <a:gs pos="0">
                <a:schemeClr val="accent3">
                  <a:lumMod val="75000"/>
                </a:schemeClr>
              </a:gs>
              <a:gs pos="72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2915213" y="2128074"/>
            <a:ext cx="8084654" cy="104176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9" name="组 8"/>
          <p:cNvGrpSpPr/>
          <p:nvPr userDrawn="1"/>
        </p:nvGrpSpPr>
        <p:grpSpPr>
          <a:xfrm rot="18636342">
            <a:off x="-4842314" y="-4768554"/>
            <a:ext cx="9526783" cy="8018066"/>
            <a:chOff x="-1833690" y="-2141397"/>
            <a:chExt cx="9526783" cy="9526783"/>
          </a:xfrm>
        </p:grpSpPr>
        <p:sp>
          <p:nvSpPr>
            <p:cNvPr id="7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8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6"/>
          <p:cNvSpPr>
            <a:spLocks noGrp="1"/>
          </p:cNvSpPr>
          <p:nvPr>
            <p:ph type="body" sz="quarter" idx="14"/>
          </p:nvPr>
        </p:nvSpPr>
        <p:spPr>
          <a:xfrm>
            <a:off x="2915213" y="3169834"/>
            <a:ext cx="8084654" cy="58864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11" name="组 10"/>
          <p:cNvGrpSpPr/>
          <p:nvPr userDrawn="1"/>
        </p:nvGrpSpPr>
        <p:grpSpPr>
          <a:xfrm rot="18636342">
            <a:off x="7423535" y="5313870"/>
            <a:ext cx="9526783" cy="8018066"/>
            <a:chOff x="-1833690" y="-2141397"/>
            <a:chExt cx="9526783" cy="9526783"/>
          </a:xfrm>
        </p:grpSpPr>
        <p:sp>
          <p:nvSpPr>
            <p:cNvPr id="12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3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4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2915213" y="4033466"/>
            <a:ext cx="8084654" cy="588643"/>
          </a:xfrm>
          <a:prstGeom prst="rect">
            <a:avLst/>
          </a:prstGeom>
        </p:spPr>
        <p:txBody>
          <a:bodyPr anchor="t"/>
          <a:lstStyle>
            <a:lvl1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082848" y="16937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015489" y="16937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082848" y="3093408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015489" y="3093408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086211" y="449301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018852" y="449301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53768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53768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58045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58045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3362" y="362322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4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46003" y="362322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3362" y="466599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46003" y="466599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2031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2031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1121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1121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302105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302105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930013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930013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83896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4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83896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1991568" y="-998227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7793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7793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168835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168835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259731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259731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50626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50626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4179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4179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25" hasCustomPrompt="1"/>
          </p:nvPr>
        </p:nvSpPr>
        <p:spPr>
          <a:xfrm>
            <a:off x="7219023" y="53269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6" name="文本占位符 6"/>
          <p:cNvSpPr>
            <a:spLocks noGrp="1"/>
          </p:cNvSpPr>
          <p:nvPr>
            <p:ph type="body" sz="quarter" idx="26"/>
          </p:nvPr>
        </p:nvSpPr>
        <p:spPr>
          <a:xfrm>
            <a:off x="8151664" y="53269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724653" y="-1803669"/>
            <a:ext cx="8855225" cy="7528191"/>
            <a:chOff x="4817383" y="-852738"/>
            <a:chExt cx="9613783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4817383" y="-247744"/>
              <a:ext cx="9526783" cy="8781256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277146" y="-47997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535929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619732" y="3043355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 userDrawn="1"/>
        </p:nvGrpSpPr>
        <p:grpSpPr>
          <a:xfrm rot="17100000" flipH="1">
            <a:off x="802220" y="-1059687"/>
            <a:ext cx="12969854" cy="15178844"/>
            <a:chOff x="-3533241" y="-1493421"/>
            <a:chExt cx="10611835" cy="9526783"/>
          </a:xfrm>
        </p:grpSpPr>
        <p:sp>
          <p:nvSpPr>
            <p:cNvPr id="3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520823" y="-184908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 8"/>
          <p:cNvGrpSpPr/>
          <p:nvPr userDrawn="1"/>
        </p:nvGrpSpPr>
        <p:grpSpPr>
          <a:xfrm rot="17100000" flipH="1">
            <a:off x="-2685302" y="-2350919"/>
            <a:ext cx="12746204" cy="15178844"/>
            <a:chOff x="-3533241" y="-1493421"/>
            <a:chExt cx="10611835" cy="9526783"/>
          </a:xfrm>
        </p:grpSpPr>
        <p:sp>
          <p:nvSpPr>
            <p:cNvPr id="10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1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  <a:alpha val="80000"/>
                </a:schemeClr>
              </a:gs>
              <a:gs pos="0">
                <a:schemeClr val="accent3">
                  <a:lumMod val="75000"/>
                  <a:alpha val="80000"/>
                </a:schemeClr>
              </a:gs>
              <a:gs pos="72000">
                <a:schemeClr val="accent2">
                  <a:lumMod val="75000"/>
                  <a:alpha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8"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133939">
            <a:off x="-1628543" y="209108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1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63"/>
            <a:ext cx="12207983" cy="6849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标注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字体使用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行距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背景图片出处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4239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英文 </a:t>
            </a:r>
            <a:r>
              <a:rPr kumimoji="0" lang="is-I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cs typeface="Segoe UI Light" panose="020B0502040204020203"/>
              </a:rPr>
              <a:t>Microsoft YaHei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中文 微软雅黑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正文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1.3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cn.bing.com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本网站所提供的任何信息内容（包括但不限于 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PPT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模板、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Word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文档、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Excel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图表、图片素材等）均受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中华人民共和国著作权法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信息网络传播权保护条例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(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包括图片或图表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)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不得被全部或部分的复制、传播、销售，否则将承担法律责任。</a:t>
            </a:r>
            <a:endParaRPr kumimoji="0" lang="zh-CN" alt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背景图片素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背景图片素材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点击</a:t>
            </a:r>
            <a:r>
              <a:rPr kumimoji="1" lang="en-US" altLang="zh-CN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Logo</a:t>
            </a: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获取更多优质模板（放映模式）</a:t>
            </a:r>
            <a:endParaRPr kumimoji="1" lang="zh-CN" altLang="en-US" sz="1335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3.xml"/><Relationship Id="rId5" Type="http://schemas.openxmlformats.org/officeDocument/2006/relationships/tags" Target="../tags/tag2.xml"/><Relationship Id="rId4" Type="http://schemas.openxmlformats.org/officeDocument/2006/relationships/image" Target="../media/image6.png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9485407" y="2615118"/>
            <a:ext cx="0" cy="14382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0" y="-26670"/>
            <a:ext cx="12192000" cy="1664694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5050514"/>
            <a:ext cx="12192000" cy="1834157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60" b="0" i="0" u="none" strike="noStrike" kern="1200" cap="none" spc="0" normalizeH="0" baseline="0" noProof="1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zh-CN" altLang="en-US" sz="2160" b="0" i="0" u="none" strike="noStrike" kern="1200" cap="none" spc="0" normalizeH="0" baseline="0" noProof="1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1638024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4830542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8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396" y="5268357"/>
            <a:ext cx="1973095" cy="147862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0" name="文本框 1"/>
          <p:cNvSpPr txBox="1"/>
          <p:nvPr/>
        </p:nvSpPr>
        <p:spPr>
          <a:xfrm>
            <a:off x="766575" y="1964605"/>
            <a:ext cx="7876080" cy="258532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第 </a:t>
            </a: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12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章</a:t>
            </a:r>
            <a:endParaRPr lang="en-US" altLang="zh-CN" sz="5400" b="1" dirty="0" smtClean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  <a:p>
            <a:pPr indent="0" algn="ctr">
              <a:lnSpc>
                <a:spcPct val="150000"/>
              </a:lnSpc>
            </a:pP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Pandas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入门和实践</a:t>
            </a:r>
            <a:endParaRPr lang="zh-CN" altLang="en-US" sz="5400" b="1" dirty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074" y="2321661"/>
            <a:ext cx="1806215" cy="1799347"/>
          </a:xfrm>
          <a:prstGeom prst="rect">
            <a:avLst/>
          </a:prstGeom>
        </p:spPr>
      </p:pic>
      <p:pic>
        <p:nvPicPr>
          <p:cNvPr id="2" name="图片 1" descr="log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3045" y="201930"/>
            <a:ext cx="4686300" cy="1138555"/>
          </a:xfrm>
          <a:prstGeom prst="rect">
            <a:avLst/>
          </a:prstGeom>
        </p:spPr>
      </p:pic>
      <p:sp>
        <p:nvSpPr>
          <p:cNvPr id="4" name="文本框 1"/>
          <p:cNvSpPr txBox="1"/>
          <p:nvPr>
            <p:custDataLst>
              <p:tags r:id="rId5"/>
            </p:custDataLst>
          </p:nvPr>
        </p:nvSpPr>
        <p:spPr>
          <a:xfrm>
            <a:off x="6729730" y="5971540"/>
            <a:ext cx="52393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altLang="zh-CN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数据处理（基础篇）</a:t>
            </a:r>
            <a:endParaRPr lang="zh-CN" altLang="en-US" sz="2800" b="1" i="1" dirty="0">
              <a:solidFill>
                <a:srgbClr val="FFC0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1257243" y="2011116"/>
            <a:ext cx="3470523" cy="1082292"/>
          </a:xfrm>
        </p:spPr>
        <p:txBody>
          <a:bodyPr/>
          <a:lstStyle/>
          <a:p>
            <a:r>
              <a:rPr lang="zh-CN" altLang="en-US" sz="5400" dirty="0" smtClean="0"/>
              <a:t>主要内容</a:t>
            </a:r>
            <a:endParaRPr lang="zh-CN" altLang="en-US" sz="5400" dirty="0"/>
          </a:p>
        </p:txBody>
      </p:sp>
      <p:sp>
        <p:nvSpPr>
          <p:cNvPr id="15" name="文本占位符 4"/>
          <p:cNvSpPr>
            <a:spLocks noGrp="1"/>
          </p:cNvSpPr>
          <p:nvPr>
            <p:ph type="body" sz="quarter" idx="14"/>
          </p:nvPr>
        </p:nvSpPr>
        <p:spPr>
          <a:xfrm>
            <a:off x="1257243" y="3410725"/>
            <a:ext cx="3897243" cy="767410"/>
          </a:xfrm>
        </p:spPr>
        <p:txBody>
          <a:bodyPr/>
          <a:lstStyle/>
          <a:p>
            <a:r>
              <a:rPr lang="en-US" altLang="zh-CN" sz="4400" dirty="0" smtClean="0"/>
              <a:t>CONTENTS</a:t>
            </a:r>
            <a:endParaRPr lang="zh-CN" altLang="en-US" sz="4400" dirty="0"/>
          </a:p>
        </p:txBody>
      </p:sp>
      <p:sp>
        <p:nvSpPr>
          <p:cNvPr id="18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699784" y="2975003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19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632425" y="2975003"/>
            <a:ext cx="4559575" cy="634634"/>
          </a:xfrm>
        </p:spPr>
        <p:txBody>
          <a:bodyPr/>
          <a:lstStyle/>
          <a:p>
            <a:r>
              <a:rPr lang="zh-CN" altLang="en-US" sz="3200" b="1" dirty="0" smtClean="0"/>
              <a:t>基本结构之</a:t>
            </a:r>
            <a:r>
              <a:rPr lang="en-US" altLang="zh-CN" sz="3200" b="1" dirty="0" err="1" smtClean="0"/>
              <a:t>DataFrame</a:t>
            </a:r>
            <a:endParaRPr lang="zh-CN" altLang="en-US" sz="3200" b="1" dirty="0"/>
          </a:p>
        </p:txBody>
      </p:sp>
      <p:sp>
        <p:nvSpPr>
          <p:cNvPr id="20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347919" y="5165679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21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280559" y="5165679"/>
            <a:ext cx="4039971" cy="634634"/>
          </a:xfrm>
        </p:spPr>
        <p:txBody>
          <a:bodyPr/>
          <a:lstStyle/>
          <a:p>
            <a:r>
              <a:rPr lang="en-US" altLang="zh-CN" sz="3200" b="1" dirty="0" smtClean="0"/>
              <a:t>Pandas</a:t>
            </a:r>
            <a:r>
              <a:rPr lang="zh-CN" altLang="en-US" sz="3200" b="1" dirty="0" smtClean="0"/>
              <a:t>中常用方法</a:t>
            </a:r>
            <a:endParaRPr lang="zh-CN" altLang="en-US" sz="3200" b="1" dirty="0"/>
          </a:p>
        </p:txBody>
      </p:sp>
      <p:sp>
        <p:nvSpPr>
          <p:cNvPr id="24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6347918" y="912479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7280559" y="912479"/>
            <a:ext cx="3859233" cy="634634"/>
          </a:xfrm>
        </p:spPr>
        <p:txBody>
          <a:bodyPr/>
          <a:lstStyle/>
          <a:p>
            <a:r>
              <a:rPr lang="zh-CN" altLang="en-US" sz="3200" b="1" dirty="0" smtClean="0"/>
              <a:t>基本结构之</a:t>
            </a:r>
            <a:r>
              <a:rPr lang="en-US" altLang="zh-CN" sz="3200" b="1" dirty="0" smtClean="0"/>
              <a:t>Series</a:t>
            </a:r>
            <a:endParaRPr lang="zh-CN" alt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943448" y="3419499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基本结构之</a:t>
            </a:r>
            <a:r>
              <a:rPr lang="en-US" altLang="zh-CN" b="1" dirty="0" smtClean="0"/>
              <a:t>Series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10254" y="138964"/>
            <a:ext cx="3308807" cy="550149"/>
          </a:xfrm>
        </p:spPr>
        <p:txBody>
          <a:bodyPr/>
          <a:lstStyle/>
          <a:p>
            <a:r>
              <a:rPr lang="en-US" altLang="zh-CN" dirty="0" smtClean="0"/>
              <a:t>Pandas</a:t>
            </a:r>
            <a:r>
              <a:rPr lang="zh-CN" altLang="en-US" dirty="0" smtClean="0"/>
              <a:t>入门与实践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076804" y="1217997"/>
            <a:ext cx="2067339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580532" y="541352"/>
            <a:ext cx="3059884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accent1"/>
                </a:solidFill>
              </a:rPr>
              <a:t>Pandas 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简介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49578" y="1417878"/>
            <a:ext cx="9724226" cy="2243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+mn-ea"/>
              </a:rPr>
              <a:t>       Pandas </a:t>
            </a:r>
            <a:r>
              <a:rPr lang="zh-CN" altLang="en-US" sz="2400" dirty="0" smtClean="0">
                <a:latin typeface="+mn-ea"/>
              </a:rPr>
              <a:t>是一种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基于 </a:t>
            </a:r>
            <a:r>
              <a:rPr lang="en-US" altLang="zh-CN" sz="2400" b="1" dirty="0" err="1" smtClean="0">
                <a:solidFill>
                  <a:srgbClr val="0000CC"/>
                </a:solidFill>
                <a:latin typeface="+mn-ea"/>
              </a:rPr>
              <a:t>NumPy</a:t>
            </a:r>
            <a:r>
              <a:rPr lang="en-US" altLang="zh-CN" sz="2400" b="1" dirty="0" smtClean="0">
                <a:solidFill>
                  <a:srgbClr val="0000CC"/>
                </a:solidFill>
                <a:latin typeface="+mn-ea"/>
              </a:rPr>
              <a:t> </a:t>
            </a:r>
            <a:r>
              <a:rPr lang="zh-CN" altLang="en-US" sz="2400" dirty="0" smtClean="0">
                <a:latin typeface="+mn-ea"/>
              </a:rPr>
              <a:t>的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开源的数据分析工具包</a:t>
            </a:r>
            <a:r>
              <a:rPr lang="zh-CN" altLang="en-US" sz="2400" dirty="0" smtClean="0">
                <a:latin typeface="+mn-ea"/>
              </a:rPr>
              <a:t>，提供</a:t>
            </a:r>
            <a:r>
              <a:rPr lang="zh-CN" altLang="en-US" sz="2400" dirty="0">
                <a:latin typeface="+mn-ea"/>
              </a:rPr>
              <a:t>了</a:t>
            </a:r>
            <a:r>
              <a:rPr lang="zh-CN" altLang="en-US" sz="2400" b="1" dirty="0">
                <a:solidFill>
                  <a:srgbClr val="E73A1C"/>
                </a:solidFill>
                <a:latin typeface="+mn-ea"/>
              </a:rPr>
              <a:t>高性能</a:t>
            </a:r>
            <a:r>
              <a:rPr lang="zh-CN" altLang="en-US" sz="2400" dirty="0">
                <a:latin typeface="+mn-ea"/>
              </a:rPr>
              <a:t>、</a:t>
            </a:r>
            <a:r>
              <a:rPr lang="zh-CN" altLang="en-US" sz="2400" b="1" dirty="0">
                <a:solidFill>
                  <a:srgbClr val="E73A1C"/>
                </a:solidFill>
                <a:latin typeface="+mn-ea"/>
              </a:rPr>
              <a:t>简单易用</a:t>
            </a:r>
            <a:r>
              <a:rPr lang="zh-CN" altLang="en-US" sz="2400" dirty="0">
                <a:latin typeface="+mn-ea"/>
              </a:rPr>
              <a:t>的数据结构和</a:t>
            </a:r>
            <a:r>
              <a:rPr lang="zh-CN" altLang="en-US" sz="2400" dirty="0" smtClean="0">
                <a:latin typeface="+mn-ea"/>
              </a:rPr>
              <a:t>数据分析函数。</a:t>
            </a:r>
            <a:r>
              <a:rPr lang="en-US" altLang="zh-CN" sz="2400" dirty="0">
                <a:latin typeface="+mn-ea"/>
              </a:rPr>
              <a:t>Pandas</a:t>
            </a:r>
            <a:r>
              <a:rPr lang="zh-CN" altLang="en-US" sz="2400" dirty="0">
                <a:latin typeface="+mn-ea"/>
              </a:rPr>
              <a:t>提供了方便的</a:t>
            </a:r>
            <a:r>
              <a:rPr lang="zh-CN" altLang="en-US" sz="2400" b="1" dirty="0">
                <a:solidFill>
                  <a:srgbClr val="E73A1C"/>
                </a:solidFill>
                <a:latin typeface="+mn-ea"/>
              </a:rPr>
              <a:t>类</a:t>
            </a:r>
            <a:r>
              <a:rPr lang="zh-CN" altLang="en-US" sz="2400" b="1" dirty="0" smtClean="0">
                <a:solidFill>
                  <a:srgbClr val="E73A1C"/>
                </a:solidFill>
                <a:latin typeface="+mn-ea"/>
              </a:rPr>
              <a:t>表格</a:t>
            </a:r>
            <a:r>
              <a:rPr lang="zh-CN" altLang="en-US" sz="2400" dirty="0" smtClean="0">
                <a:latin typeface="+mn-ea"/>
              </a:rPr>
              <a:t>和</a:t>
            </a:r>
            <a:r>
              <a:rPr lang="zh-CN" altLang="en-US" sz="2400" b="1" dirty="0">
                <a:solidFill>
                  <a:srgbClr val="E73A1C"/>
                </a:solidFill>
                <a:latin typeface="+mn-ea"/>
              </a:rPr>
              <a:t>类</a:t>
            </a:r>
            <a:r>
              <a:rPr lang="en-US" altLang="zh-CN" sz="2400" b="1" dirty="0" smtClean="0">
                <a:solidFill>
                  <a:srgbClr val="E73A1C"/>
                </a:solidFill>
                <a:latin typeface="+mn-ea"/>
              </a:rPr>
              <a:t>SQL</a:t>
            </a:r>
            <a:r>
              <a:rPr lang="zh-CN" altLang="en-US" sz="2400" b="1" dirty="0" smtClean="0">
                <a:solidFill>
                  <a:srgbClr val="E73A1C"/>
                </a:solidFill>
                <a:latin typeface="+mn-ea"/>
              </a:rPr>
              <a:t>的操作</a:t>
            </a:r>
            <a:r>
              <a:rPr lang="zh-CN" altLang="en-US" sz="2400" dirty="0">
                <a:latin typeface="+mn-ea"/>
              </a:rPr>
              <a:t>，同时提供了</a:t>
            </a:r>
            <a:r>
              <a:rPr lang="zh-CN" altLang="en-US" sz="2400" b="1" dirty="0">
                <a:solidFill>
                  <a:srgbClr val="E73A1C"/>
                </a:solidFill>
                <a:latin typeface="+mn-ea"/>
              </a:rPr>
              <a:t>强大的缺失值</a:t>
            </a:r>
            <a:r>
              <a:rPr lang="zh-CN" altLang="en-US" sz="2400" b="1" dirty="0" smtClean="0">
                <a:solidFill>
                  <a:srgbClr val="E73A1C"/>
                </a:solidFill>
                <a:latin typeface="+mn-ea"/>
              </a:rPr>
              <a:t>处理</a:t>
            </a:r>
            <a:r>
              <a:rPr lang="zh-CN" altLang="en-US" sz="2400" dirty="0">
                <a:latin typeface="+mn-ea"/>
              </a:rPr>
              <a:t>方法</a:t>
            </a:r>
            <a:r>
              <a:rPr lang="zh-CN" altLang="en-US" sz="2400" dirty="0" smtClean="0">
                <a:latin typeface="+mn-ea"/>
              </a:rPr>
              <a:t>，可以方便的进行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数据导入</a:t>
            </a:r>
            <a:r>
              <a:rPr lang="zh-CN" altLang="en-US" sz="2400" dirty="0" smtClean="0">
                <a:latin typeface="+mn-ea"/>
              </a:rPr>
              <a:t>、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选取</a:t>
            </a:r>
            <a:r>
              <a:rPr lang="zh-CN" altLang="en-US" sz="2400" dirty="0">
                <a:latin typeface="+mn-ea"/>
              </a:rPr>
              <a:t>、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清洗</a:t>
            </a:r>
            <a:r>
              <a:rPr lang="zh-CN" altLang="en-US" sz="2400" dirty="0" smtClean="0">
                <a:latin typeface="+mn-ea"/>
              </a:rPr>
              <a:t>、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处理</a:t>
            </a:r>
            <a:r>
              <a:rPr lang="zh-CN" altLang="en-US" sz="2400" dirty="0" smtClean="0">
                <a:latin typeface="+mn-ea"/>
              </a:rPr>
              <a:t>、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合并</a:t>
            </a:r>
            <a:r>
              <a:rPr lang="zh-CN" altLang="en-US" sz="2400" dirty="0" smtClean="0">
                <a:latin typeface="+mn-ea"/>
              </a:rPr>
              <a:t>、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统计分析</a:t>
            </a:r>
            <a:r>
              <a:rPr lang="zh-CN" altLang="en-US" sz="2400" dirty="0" smtClean="0">
                <a:latin typeface="+mn-ea"/>
              </a:rPr>
              <a:t>等操作。</a:t>
            </a:r>
            <a:endParaRPr lang="zh-CN" altLang="en-US" sz="2400" dirty="0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0254" y="4417982"/>
            <a:ext cx="48593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Python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标准库中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默认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不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包含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Pandas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，需要自己下载安装：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800100" lvl="1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命令行安装 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pip  install  pandas</a:t>
            </a:r>
            <a:endParaRPr lang="en-US" altLang="zh-CN" sz="2000" b="1" dirty="0" smtClean="0">
              <a:solidFill>
                <a:srgbClr val="E73A1C"/>
              </a:solidFill>
              <a:latin typeface="+mn-ea"/>
            </a:endParaRPr>
          </a:p>
          <a:p>
            <a:pPr marL="800100" lvl="1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通过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Anaconda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软件安装</a:t>
            </a:r>
            <a:endParaRPr lang="zh-CN" altLang="en-US" sz="2000" b="1" dirty="0">
              <a:solidFill>
                <a:srgbClr val="E73A1C"/>
              </a:solidFill>
              <a:latin typeface="+mn-ea"/>
            </a:endParaRPr>
          </a:p>
        </p:txBody>
      </p:sp>
      <p:pic>
        <p:nvPicPr>
          <p:cNvPr id="9" name="图片 8"/>
          <p:cNvPicPr/>
          <p:nvPr/>
        </p:nvPicPr>
        <p:blipFill>
          <a:blip r:embed="rId1"/>
          <a:stretch>
            <a:fillRect/>
          </a:stretch>
        </p:blipFill>
        <p:spPr>
          <a:xfrm>
            <a:off x="5102087" y="4016347"/>
            <a:ext cx="6935819" cy="27422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10254" y="138964"/>
            <a:ext cx="3308807" cy="550149"/>
          </a:xfrm>
        </p:spPr>
        <p:txBody>
          <a:bodyPr/>
          <a:lstStyle/>
          <a:p>
            <a:r>
              <a:rPr lang="en-US" altLang="zh-CN" dirty="0" smtClean="0"/>
              <a:t>Pandas</a:t>
            </a:r>
            <a:r>
              <a:rPr lang="zh-CN" altLang="en-US" dirty="0" smtClean="0"/>
              <a:t>入门与实践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640133" y="982408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626373" y="326508"/>
            <a:ext cx="3059884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accent1"/>
                </a:solidFill>
              </a:rPr>
              <a:t>Series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05364" y="1095285"/>
            <a:ext cx="9102323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+mn-ea"/>
              </a:rPr>
              <a:t>       </a:t>
            </a:r>
            <a:r>
              <a:rPr lang="en-US" altLang="zh-CN" sz="2000" dirty="0" smtClean="0">
                <a:latin typeface="+mn-ea"/>
              </a:rPr>
              <a:t>Pandas </a:t>
            </a:r>
            <a:r>
              <a:rPr lang="zh-CN" altLang="en-US" sz="2000" dirty="0">
                <a:latin typeface="+mn-ea"/>
              </a:rPr>
              <a:t>中</a:t>
            </a:r>
            <a:r>
              <a:rPr lang="zh-CN" altLang="en-US" sz="2000" dirty="0" smtClean="0">
                <a:latin typeface="+mn-ea"/>
              </a:rPr>
              <a:t>的 </a:t>
            </a:r>
            <a:r>
              <a:rPr lang="en-US" altLang="zh-CN" sz="2000" dirty="0">
                <a:latin typeface="+mn-ea"/>
              </a:rPr>
              <a:t>Series </a:t>
            </a:r>
            <a:r>
              <a:rPr lang="zh-CN" altLang="en-US" sz="2000" dirty="0">
                <a:latin typeface="+mn-ea"/>
              </a:rPr>
              <a:t>对象</a:t>
            </a:r>
            <a:r>
              <a:rPr lang="zh-CN" altLang="en-US" sz="2000" dirty="0" smtClean="0">
                <a:latin typeface="+mn-ea"/>
              </a:rPr>
              <a:t>是一种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带有标签数据的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一维数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组</a:t>
            </a:r>
            <a:r>
              <a:rPr lang="zh-CN" altLang="en-US" sz="2000" dirty="0">
                <a:latin typeface="+mn-ea"/>
              </a:rPr>
              <a:t>，标签在</a:t>
            </a:r>
            <a:r>
              <a:rPr lang="en-US" altLang="zh-CN" sz="2000" dirty="0">
                <a:latin typeface="+mn-ea"/>
              </a:rPr>
              <a:t>Pandas</a:t>
            </a:r>
            <a:r>
              <a:rPr lang="zh-CN" altLang="en-US" sz="2000" dirty="0">
                <a:latin typeface="+mn-ea"/>
              </a:rPr>
              <a:t>中有对应的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数据类型“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Index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”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，</a:t>
            </a:r>
            <a:r>
              <a:rPr lang="en-US" altLang="zh-CN" sz="2000" dirty="0">
                <a:latin typeface="+mn-ea"/>
              </a:rPr>
              <a:t>Series</a:t>
            </a:r>
            <a:r>
              <a:rPr lang="zh-CN" altLang="en-US" sz="2000" dirty="0" smtClean="0">
                <a:latin typeface="+mn-ea"/>
              </a:rPr>
              <a:t>类似于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一维数组与字典的结合</a:t>
            </a:r>
            <a:r>
              <a:rPr lang="zh-CN" altLang="en-US" sz="2000" dirty="0" smtClean="0"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82861" y="2063779"/>
            <a:ext cx="6116375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altLang="zh-CN" sz="2400" b="1" dirty="0">
                <a:latin typeface="+mn-ea"/>
              </a:rPr>
              <a:t>Series</a:t>
            </a:r>
            <a:r>
              <a:rPr lang="zh-CN" altLang="en-US" sz="2400" b="1" dirty="0">
                <a:latin typeface="+mn-ea"/>
              </a:rPr>
              <a:t>的创建 </a:t>
            </a:r>
            <a:endParaRPr lang="en-US" altLang="zh-CN" sz="2400" b="1" dirty="0">
              <a:latin typeface="+mn-ea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en-US" dirty="0">
                <a:latin typeface="+mn-ea"/>
              </a:rPr>
              <a:t>创建</a:t>
            </a:r>
            <a:r>
              <a:rPr lang="en-US" altLang="zh-CN" dirty="0">
                <a:latin typeface="+mn-ea"/>
              </a:rPr>
              <a:t>Series</a:t>
            </a:r>
            <a:r>
              <a:rPr lang="zh-CN" altLang="en-US" dirty="0">
                <a:latin typeface="+mn-ea"/>
              </a:rPr>
              <a:t>时，可通过</a:t>
            </a:r>
            <a:r>
              <a:rPr lang="en-US" altLang="zh-CN" b="1" dirty="0">
                <a:solidFill>
                  <a:srgbClr val="0000CC"/>
                </a:solidFill>
                <a:latin typeface="+mn-ea"/>
              </a:rPr>
              <a:t>index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参数指定索引</a:t>
            </a:r>
            <a:r>
              <a:rPr lang="zh-CN" altLang="en-US" dirty="0" smtClean="0">
                <a:latin typeface="+mn-ea"/>
              </a:rPr>
              <a:t>，未指定索引时，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采用默认索引</a:t>
            </a:r>
            <a:r>
              <a:rPr lang="zh-CN" altLang="en-US" b="1" dirty="0">
                <a:solidFill>
                  <a:srgbClr val="E73A1C"/>
                </a:solidFill>
                <a:latin typeface="+mn-ea"/>
              </a:rPr>
              <a:t>，从</a:t>
            </a:r>
            <a:r>
              <a:rPr lang="en-US" altLang="zh-CN" b="1" dirty="0">
                <a:solidFill>
                  <a:srgbClr val="E73A1C"/>
                </a:solidFill>
                <a:latin typeface="+mn-ea"/>
              </a:rPr>
              <a:t>0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开始，不断递增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>
              <a:latin typeface="+mn-ea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通过列表、元组创建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索引大小必须和</a:t>
            </a:r>
            <a:r>
              <a:rPr lang="zh-CN" altLang="en-US" b="1" dirty="0">
                <a:solidFill>
                  <a:srgbClr val="E73A1C"/>
                </a:solidFill>
                <a:latin typeface="+mn-ea"/>
              </a:rPr>
              <a:t>列表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大小一致</a:t>
            </a:r>
            <a:r>
              <a:rPr lang="zh-CN" altLang="en-US" dirty="0" smtClean="0">
                <a:latin typeface="+mn-ea"/>
              </a:rPr>
              <a:t>；</a:t>
            </a:r>
            <a:endParaRPr lang="zh-CN" altLang="en-US" dirty="0">
              <a:latin typeface="+mn-ea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通过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numpy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的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ndarray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创建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dirty="0" smtClean="0">
                <a:latin typeface="+mn-ea"/>
              </a:rPr>
              <a:t>必须是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一维数组</a:t>
            </a:r>
            <a:r>
              <a:rPr lang="zh-CN" altLang="en-US" dirty="0" smtClean="0">
                <a:latin typeface="+mn-ea"/>
              </a:rPr>
              <a:t>，且</a:t>
            </a:r>
            <a:r>
              <a:rPr lang="zh-CN" altLang="en-US" b="1" dirty="0" smtClean="0">
                <a:solidFill>
                  <a:srgbClr val="FF00FF"/>
                </a:solidFill>
                <a:latin typeface="+mn-ea"/>
              </a:rPr>
              <a:t>数组大小和索引大小要一致</a:t>
            </a:r>
            <a:r>
              <a:rPr lang="zh-CN" altLang="en-US" dirty="0" smtClean="0">
                <a:latin typeface="+mn-ea"/>
              </a:rPr>
              <a:t>；</a:t>
            </a:r>
            <a:endParaRPr lang="zh-CN" altLang="en-US" dirty="0">
              <a:latin typeface="+mn-ea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通过字典创建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：</a:t>
            </a:r>
            <a:r>
              <a:rPr lang="zh-CN" altLang="en-US" b="1" dirty="0">
                <a:solidFill>
                  <a:srgbClr val="E73A1C"/>
                </a:solidFill>
                <a:latin typeface="+mn-ea"/>
              </a:rPr>
              <a:t>默认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索引</a:t>
            </a:r>
            <a:r>
              <a:rPr lang="zh-CN" altLang="en-US" b="1" dirty="0">
                <a:solidFill>
                  <a:srgbClr val="E73A1C"/>
                </a:solidFill>
                <a:latin typeface="+mn-ea"/>
              </a:rPr>
              <a:t>为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字典的关键字</a:t>
            </a:r>
            <a:r>
              <a:rPr lang="zh-CN" altLang="en-US" dirty="0" smtClean="0">
                <a:latin typeface="+mn-ea"/>
              </a:rPr>
              <a:t>，指定索引时，会以索引为键获取值，没有值时，</a:t>
            </a:r>
            <a:r>
              <a:rPr lang="zh-CN" altLang="en-US" b="1" dirty="0" smtClean="0">
                <a:solidFill>
                  <a:srgbClr val="FF00FF"/>
                </a:solidFill>
                <a:latin typeface="+mn-ea"/>
              </a:rPr>
              <a:t>默认为</a:t>
            </a:r>
            <a:r>
              <a:rPr lang="en-US" altLang="zh-CN" b="1" dirty="0" err="1" smtClean="0">
                <a:solidFill>
                  <a:srgbClr val="FF00FF"/>
                </a:solidFill>
                <a:latin typeface="+mn-ea"/>
              </a:rPr>
              <a:t>NaN</a:t>
            </a:r>
            <a:r>
              <a:rPr lang="zh-CN" altLang="en-US" dirty="0" smtClean="0">
                <a:latin typeface="+mn-ea"/>
              </a:rPr>
              <a:t>；</a:t>
            </a:r>
            <a:endParaRPr lang="zh-CN" altLang="en-US" sz="2000" dirty="0">
              <a:latin typeface="+mn-ea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通过标量创建 ：</a:t>
            </a:r>
            <a:r>
              <a:rPr lang="zh-CN" altLang="en-US" b="1" dirty="0">
                <a:solidFill>
                  <a:srgbClr val="FF00FF"/>
                </a:solidFill>
                <a:latin typeface="+mn-ea"/>
              </a:rPr>
              <a:t>重复填充标量到每个索引</a:t>
            </a:r>
            <a:r>
              <a:rPr lang="zh-CN" altLang="en-US" b="1" dirty="0" smtClean="0">
                <a:solidFill>
                  <a:srgbClr val="FF00FF"/>
                </a:solidFill>
                <a:latin typeface="+mn-ea"/>
              </a:rPr>
              <a:t>上</a:t>
            </a:r>
            <a:r>
              <a:rPr lang="zh-CN" altLang="en-US" dirty="0" smtClean="0">
                <a:latin typeface="+mn-ea"/>
              </a:rPr>
              <a:t>；</a:t>
            </a:r>
            <a:endParaRPr lang="zh-CN" altLang="en-US" dirty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505" y="5598642"/>
            <a:ext cx="62550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values 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属性 </a:t>
            </a:r>
            <a:r>
              <a:rPr lang="zh-CN" altLang="en-US" sz="2000" b="1" dirty="0" smtClean="0">
                <a:solidFill>
                  <a:srgbClr val="000000"/>
                </a:solidFill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获取具体值，类型为一维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ndarray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index 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属性</a:t>
            </a:r>
            <a:r>
              <a:rPr lang="zh-CN" altLang="en-US" sz="2000" b="1" dirty="0" smtClean="0">
                <a:solidFill>
                  <a:srgbClr val="000000"/>
                </a:solidFill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获取相应索引，类型为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Index</a:t>
            </a:r>
            <a:r>
              <a:rPr lang="zh-CN" altLang="en-US" sz="2000" dirty="0">
                <a:latin typeface="+mn-ea"/>
              </a:rPr>
              <a:t>；</a:t>
            </a:r>
            <a:endParaRPr lang="en-US" altLang="zh-CN" sz="2000" dirty="0">
              <a:latin typeface="+mn-ea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92047" y="2766923"/>
            <a:ext cx="5575281" cy="267765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s_1 = pd.Series([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s_2 = pd.Series([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CC783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CC7832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 smtClean="0">
                <a:solidFill>
                  <a:srgbClr val="CC7832"/>
                </a:solidFill>
                <a:latin typeface="Consolas" panose="020B0609020204030204" pitchFamily="49" charset="0"/>
              </a:rPr>
              <a:t>    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"ABC"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s_3 = pd.Series(np.arange(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s_4 = pd.Series({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 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CC783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CC7832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 smtClean="0">
                <a:solidFill>
                  <a:srgbClr val="CC7832"/>
                </a:solidFill>
                <a:latin typeface="Consolas" panose="020B0609020204030204" pitchFamily="49" charset="0"/>
              </a:rPr>
              <a:t>    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"C"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s_5 = pd.Series(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endParaRPr kumimoji="0" 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10254" y="138964"/>
            <a:ext cx="3308807" cy="550149"/>
          </a:xfrm>
        </p:spPr>
        <p:txBody>
          <a:bodyPr/>
          <a:lstStyle/>
          <a:p>
            <a:r>
              <a:rPr lang="en-US" altLang="zh-CN" dirty="0" smtClean="0"/>
              <a:t>Pandas</a:t>
            </a:r>
            <a:r>
              <a:rPr lang="zh-CN" altLang="en-US" dirty="0" smtClean="0"/>
              <a:t>入门与实践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640133" y="982408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626373" y="326508"/>
            <a:ext cx="3059884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accent1"/>
                </a:solidFill>
              </a:rPr>
              <a:t>Index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10619" y="1236463"/>
            <a:ext cx="982634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       Pandas </a:t>
            </a:r>
            <a:r>
              <a:rPr lang="zh-CN" altLang="en-US" sz="2000" dirty="0">
                <a:latin typeface="+mn-ea"/>
              </a:rPr>
              <a:t>的 </a:t>
            </a:r>
            <a:r>
              <a:rPr lang="en-US" altLang="zh-CN" sz="2000" dirty="0">
                <a:latin typeface="+mn-ea"/>
              </a:rPr>
              <a:t>Index </a:t>
            </a:r>
            <a:r>
              <a:rPr lang="zh-CN" altLang="en-US" sz="2000" dirty="0">
                <a:latin typeface="+mn-ea"/>
              </a:rPr>
              <a:t>对象可以看作是一个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不可变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数组</a:t>
            </a:r>
            <a:r>
              <a:rPr lang="zh-CN" altLang="en-US" sz="2000" dirty="0" smtClean="0">
                <a:latin typeface="+mn-ea"/>
              </a:rPr>
              <a:t>，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Index 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对象中可以包含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重复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值</a:t>
            </a:r>
            <a:r>
              <a:rPr lang="zh-CN" altLang="en-US" sz="2000" dirty="0" smtClean="0">
                <a:latin typeface="+mn-ea"/>
              </a:rPr>
              <a:t>。可直接通过</a:t>
            </a:r>
            <a:r>
              <a:rPr lang="en-US" altLang="zh-CN" sz="2000" dirty="0" smtClean="0">
                <a:latin typeface="+mn-ea"/>
              </a:rPr>
              <a:t>Pandas</a:t>
            </a:r>
            <a:r>
              <a:rPr lang="zh-CN" altLang="en-US" sz="2000" dirty="0" smtClean="0">
                <a:latin typeface="+mn-ea"/>
              </a:rPr>
              <a:t>中的</a:t>
            </a:r>
            <a:r>
              <a:rPr lang="en-US" altLang="zh-CN" sz="2000" dirty="0" smtClean="0">
                <a:latin typeface="+mn-ea"/>
              </a:rPr>
              <a:t>Index</a:t>
            </a:r>
            <a:r>
              <a:rPr lang="zh-CN" altLang="en-US" sz="2000" dirty="0" smtClean="0">
                <a:latin typeface="+mn-ea"/>
              </a:rPr>
              <a:t>类创建</a:t>
            </a:r>
            <a:r>
              <a:rPr lang="en-US" altLang="zh-CN" sz="2000" dirty="0" smtClean="0">
                <a:latin typeface="+mn-ea"/>
              </a:rPr>
              <a:t>Index</a:t>
            </a:r>
            <a:r>
              <a:rPr lang="zh-CN" altLang="en-US" sz="2000" dirty="0" smtClean="0">
                <a:latin typeface="+mn-ea"/>
              </a:rPr>
              <a:t>对象，也可以通过</a:t>
            </a:r>
            <a:r>
              <a:rPr lang="en-US" altLang="zh-CN" sz="2000" dirty="0" smtClean="0">
                <a:latin typeface="+mn-ea"/>
              </a:rPr>
              <a:t>Series</a:t>
            </a:r>
            <a:r>
              <a:rPr lang="zh-CN" altLang="en-US" sz="2000" dirty="0" smtClean="0">
                <a:latin typeface="+mn-ea"/>
              </a:rPr>
              <a:t>或</a:t>
            </a:r>
            <a:r>
              <a:rPr lang="en-US" altLang="zh-CN" sz="2000" dirty="0" err="1" smtClean="0">
                <a:latin typeface="+mn-ea"/>
              </a:rPr>
              <a:t>DataFrame</a:t>
            </a:r>
            <a:r>
              <a:rPr lang="zh-CN" altLang="en-US" sz="2000" dirty="0" smtClean="0">
                <a:latin typeface="+mn-ea"/>
              </a:rPr>
              <a:t>中的 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index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属性 </a:t>
            </a:r>
            <a:r>
              <a:rPr lang="zh-CN" altLang="en-US" sz="2000" dirty="0" smtClean="0">
                <a:latin typeface="+mn-ea"/>
              </a:rPr>
              <a:t>获取对应的</a:t>
            </a:r>
            <a:r>
              <a:rPr lang="en-US" altLang="zh-CN" sz="2000" dirty="0" smtClean="0">
                <a:latin typeface="+mn-ea"/>
              </a:rPr>
              <a:t>Index</a:t>
            </a:r>
            <a:r>
              <a:rPr lang="zh-CN" altLang="en-US" sz="2000" dirty="0" smtClean="0">
                <a:latin typeface="+mn-ea"/>
              </a:rPr>
              <a:t>对象。</a:t>
            </a:r>
            <a:r>
              <a:rPr lang="en-US" altLang="zh-CN" sz="2000" dirty="0" smtClean="0">
                <a:latin typeface="+mn-ea"/>
              </a:rPr>
              <a:t>Index</a:t>
            </a:r>
            <a:r>
              <a:rPr lang="zh-CN" altLang="en-US" sz="2000" dirty="0" smtClean="0">
                <a:latin typeface="+mn-ea"/>
              </a:rPr>
              <a:t>对象可以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在多个数据间共享</a:t>
            </a:r>
            <a:r>
              <a:rPr lang="zh-CN" altLang="en-US" sz="2000" dirty="0" smtClean="0"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05197" y="4187449"/>
            <a:ext cx="11531769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      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Index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对象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的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很多操作都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与 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numpy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 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中的数组类似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，例如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支持索引和切片操作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支持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Numpy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中的一些常见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函数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，拥有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size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shape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ndim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等属性。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不同的是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Index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对象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的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值是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不可变的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Index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对象的不可变特征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使得多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个数据之间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进行索引共享时更加安全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 可避免因修改索引时而导致的副作用。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      Index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对象也支持集合操作，例如如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并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集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、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 交集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、 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差集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等，这些操作也可以通过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调用对象方法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来实现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。不同的是操作结果中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可能会存在重复的元素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。</a:t>
            </a:r>
            <a:endParaRPr lang="zh-CN" altLang="en-US" sz="2000" dirty="0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203018" y="2870496"/>
            <a:ext cx="5910470" cy="1089529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index_1 = pd.Index([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s_1 = pd.Series(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"ABCD"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index_2 = s_1.index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234099" y="2866909"/>
            <a:ext cx="5805641" cy="1089529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index_1 = pd.Index([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s_1 = pd.Series(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=index_1)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s_2 = pd.Series(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"ABCD"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=index_1)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10254" y="138964"/>
            <a:ext cx="3308807" cy="550149"/>
          </a:xfrm>
        </p:spPr>
        <p:txBody>
          <a:bodyPr/>
          <a:lstStyle/>
          <a:p>
            <a:r>
              <a:rPr lang="en-US" altLang="zh-CN" dirty="0" smtClean="0"/>
              <a:t>Pandas</a:t>
            </a:r>
            <a:r>
              <a:rPr lang="zh-CN" altLang="en-US" dirty="0" smtClean="0"/>
              <a:t>入门与实践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640133" y="1248259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390244" y="548289"/>
            <a:ext cx="3532141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accent1"/>
                </a:solidFill>
              </a:rPr>
              <a:t>Series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中数据访问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28182" y="1415902"/>
            <a:ext cx="97718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</a:t>
            </a:r>
            <a:r>
              <a:rPr lang="en-US" altLang="zh-CN" sz="2000" dirty="0">
                <a:latin typeface="+mn-ea"/>
              </a:rPr>
              <a:t>Series </a:t>
            </a:r>
            <a:r>
              <a:rPr lang="zh-CN" altLang="en-US" sz="2000" dirty="0">
                <a:latin typeface="+mn-ea"/>
              </a:rPr>
              <a:t>对象</a:t>
            </a:r>
            <a:r>
              <a:rPr lang="zh-CN" altLang="en-US" sz="2000" dirty="0" smtClean="0">
                <a:latin typeface="+mn-ea"/>
              </a:rPr>
              <a:t>与 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numpy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 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中的一维数组 </a:t>
            </a:r>
            <a:r>
              <a:rPr lang="zh-CN" altLang="en-US" sz="2000" dirty="0" smtClean="0">
                <a:latin typeface="+mn-ea"/>
              </a:rPr>
              <a:t>和 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字典 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dict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在很多方面都类似。</a:t>
            </a:r>
            <a:r>
              <a:rPr lang="en-US" altLang="zh-CN" sz="2000" dirty="0">
                <a:latin typeface="+mn-ea"/>
              </a:rPr>
              <a:t>Series </a:t>
            </a:r>
            <a:r>
              <a:rPr lang="zh-CN" altLang="en-US" sz="2000" dirty="0" smtClean="0">
                <a:latin typeface="+mn-ea"/>
              </a:rPr>
              <a:t>对象中数据访问可与它们进行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类比学习</a:t>
            </a:r>
            <a:r>
              <a:rPr lang="zh-CN" altLang="en-US" sz="2000" dirty="0" smtClean="0"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00385" y="2431565"/>
            <a:ext cx="561324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将</a:t>
            </a:r>
            <a:r>
              <a:rPr lang="en-US" altLang="zh-CN" sz="2400" b="1" dirty="0">
                <a:solidFill>
                  <a:srgbClr val="0000CC"/>
                </a:solidFill>
                <a:latin typeface="+mn-ea"/>
              </a:rPr>
              <a:t>Series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看作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字典</a:t>
            </a:r>
            <a:endParaRPr lang="en-US" altLang="zh-CN" sz="24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/>
              <a:t>字典中的键不允许</a:t>
            </a:r>
            <a:r>
              <a:rPr lang="zh-CN" altLang="en-US" sz="2000" dirty="0" smtClean="0"/>
              <a:t>重复，但</a:t>
            </a:r>
            <a:r>
              <a:rPr lang="en-US" altLang="zh-CN" sz="2000" dirty="0" smtClean="0"/>
              <a:t>Series</a:t>
            </a:r>
            <a:r>
              <a:rPr lang="zh-CN" altLang="en-US" sz="2000" dirty="0"/>
              <a:t>中的</a:t>
            </a:r>
            <a:r>
              <a:rPr lang="zh-CN" altLang="en-US" sz="2000" b="1" dirty="0">
                <a:solidFill>
                  <a:srgbClr val="E73A1C"/>
                </a:solidFill>
              </a:rPr>
              <a:t>索引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允许有重复值</a:t>
            </a:r>
            <a:r>
              <a:rPr lang="zh-CN" altLang="en-US" sz="2000" dirty="0" smtClean="0"/>
              <a:t>；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 smtClean="0">
                <a:solidFill>
                  <a:srgbClr val="E73A1C"/>
                </a:solidFill>
              </a:rPr>
              <a:t>以索引为键</a:t>
            </a:r>
            <a:r>
              <a:rPr lang="zh-CN" altLang="en-US" sz="2000" dirty="0" smtClean="0"/>
              <a:t>，可访问对应的值，如果有多个，则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结果为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Series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类型</a:t>
            </a:r>
            <a:r>
              <a:rPr lang="zh-CN" altLang="en-US" sz="2000" dirty="0" smtClean="0"/>
              <a:t>；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 smtClean="0"/>
              <a:t>可调用字典的一些常见方法，如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keys()</a:t>
            </a:r>
            <a:r>
              <a:rPr lang="zh-CN" altLang="en-US" sz="2000" dirty="0" smtClean="0"/>
              <a:t>、</a:t>
            </a:r>
            <a:r>
              <a:rPr lang="en-US" altLang="zh-CN" sz="2000" b="1" dirty="0">
                <a:solidFill>
                  <a:srgbClr val="0000CC"/>
                </a:solidFill>
              </a:rPr>
              <a:t>items()</a:t>
            </a:r>
            <a:r>
              <a:rPr lang="zh-CN" altLang="en-US" sz="2000" dirty="0" smtClean="0"/>
              <a:t>等，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可判断是否包含指定索引；</a:t>
            </a:r>
            <a:endParaRPr lang="en-US" altLang="zh-CN" sz="2000" b="1" dirty="0">
              <a:solidFill>
                <a:srgbClr val="E73A1C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 smtClean="0"/>
              <a:t>可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用字典类似语法</a:t>
            </a:r>
            <a:r>
              <a:rPr lang="zh-CN" altLang="en-US" sz="2000" b="1" dirty="0">
                <a:solidFill>
                  <a:srgbClr val="E73A1C"/>
                </a:solidFill>
              </a:rPr>
              <a:t>更新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数据</a:t>
            </a:r>
            <a:r>
              <a:rPr lang="zh-CN" altLang="en-US" sz="2000" dirty="0" smtClean="0"/>
              <a:t>，对一个不存在的索引进行赋值，会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添加一个索引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640133" y="2515418"/>
            <a:ext cx="5420158" cy="4053417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s_1 = pd.Series([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“ABCDE”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“C"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通过索引访问数据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(s_1.keys())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获取所有的索引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(s_1.index)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获取所有的索引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(s_1.items()))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altLang="en-US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获取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索引和值</a:t>
            </a:r>
            <a:r>
              <a:rPr kumimoji="0" lang="zh-CN" altLang="en-US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对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"D"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s_1)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判断是否包含某个索引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s_1[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修改某个索引对应的值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s_1[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"W"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50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没有索引时添加索引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10254" y="138964"/>
            <a:ext cx="3308807" cy="550149"/>
          </a:xfrm>
        </p:spPr>
        <p:txBody>
          <a:bodyPr/>
          <a:lstStyle/>
          <a:p>
            <a:r>
              <a:rPr lang="en-US" altLang="zh-CN" dirty="0" smtClean="0"/>
              <a:t>Pandas</a:t>
            </a:r>
            <a:r>
              <a:rPr lang="zh-CN" altLang="en-US" dirty="0" smtClean="0"/>
              <a:t>入门与实践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640133" y="1316124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390244" y="616154"/>
            <a:ext cx="3532141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accent1"/>
                </a:solidFill>
              </a:rPr>
              <a:t>Series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中数据访问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03995" y="3533552"/>
            <a:ext cx="6160631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00"/>
                </a:solidFill>
                <a:latin typeface="+mn-ea"/>
              </a:rPr>
              <a:t>将</a:t>
            </a:r>
            <a:r>
              <a:rPr lang="en-US" altLang="zh-CN" sz="2000" b="1" dirty="0">
                <a:solidFill>
                  <a:srgbClr val="000000"/>
                </a:solidFill>
                <a:latin typeface="+mn-ea"/>
              </a:rPr>
              <a:t>Series</a:t>
            </a:r>
            <a:r>
              <a:rPr lang="zh-CN" altLang="en-US" sz="2000" b="1" dirty="0">
                <a:solidFill>
                  <a:srgbClr val="000000"/>
                </a:solidFill>
                <a:latin typeface="+mn-ea"/>
              </a:rPr>
              <a:t>看作一维数组</a:t>
            </a:r>
            <a:endParaRPr lang="en-US" altLang="zh-CN" sz="2000" b="1" dirty="0">
              <a:solidFill>
                <a:srgbClr val="000000"/>
              </a:solidFill>
              <a:latin typeface="+mn-ea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/>
              <a:t>可以通过</a:t>
            </a:r>
            <a:r>
              <a:rPr lang="zh-CN" altLang="en-US" b="1" dirty="0" smtClean="0">
                <a:solidFill>
                  <a:srgbClr val="0000CC"/>
                </a:solidFill>
              </a:rPr>
              <a:t>索引、切片、布尔表达式</a:t>
            </a:r>
            <a:r>
              <a:rPr lang="zh-CN" altLang="en-US" dirty="0" smtClean="0"/>
              <a:t>访问数据；</a:t>
            </a:r>
            <a:endParaRPr lang="en-US" altLang="zh-CN" dirty="0" smtClean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/>
              <a:t>通过切片访问时，显式索引结果</a:t>
            </a:r>
            <a:r>
              <a:rPr lang="zh-CN" altLang="en-US" b="1" dirty="0" smtClean="0">
                <a:solidFill>
                  <a:srgbClr val="0000CC"/>
                </a:solidFill>
              </a:rPr>
              <a:t>包含最后一个索引</a:t>
            </a:r>
            <a:r>
              <a:rPr lang="zh-CN" altLang="en-US" dirty="0" smtClean="0"/>
              <a:t>，隐式索引</a:t>
            </a:r>
            <a:r>
              <a:rPr lang="zh-CN" altLang="en-US" b="1" dirty="0" smtClean="0">
                <a:solidFill>
                  <a:srgbClr val="0000CC"/>
                </a:solidFill>
              </a:rPr>
              <a:t>结果不包含最后一个索引</a:t>
            </a:r>
            <a:r>
              <a:rPr lang="zh-CN" altLang="en-US" dirty="0" smtClean="0"/>
              <a:t>。</a:t>
            </a:r>
            <a:endParaRPr lang="en-US" altLang="zh-CN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0000"/>
                </a:solidFill>
                <a:latin typeface="+mn-ea"/>
              </a:rPr>
              <a:t>索引器：</a:t>
            </a:r>
            <a:r>
              <a:rPr lang="en-US" altLang="zh-CN" sz="2000" b="1" dirty="0" err="1">
                <a:solidFill>
                  <a:srgbClr val="000000"/>
                </a:solidFill>
                <a:latin typeface="+mn-ea"/>
              </a:rPr>
              <a:t>loc</a:t>
            </a:r>
            <a:r>
              <a:rPr lang="zh-CN" altLang="en-US" sz="2000" b="1" dirty="0">
                <a:solidFill>
                  <a:srgbClr val="000000"/>
                </a:solidFill>
                <a:latin typeface="+mn-ea"/>
              </a:rPr>
              <a:t>、</a:t>
            </a:r>
            <a:r>
              <a:rPr lang="en-US" altLang="zh-CN" sz="2000" b="1" dirty="0" err="1">
                <a:solidFill>
                  <a:srgbClr val="000000"/>
                </a:solidFill>
                <a:latin typeface="+mn-ea"/>
              </a:rPr>
              <a:t>iloc</a:t>
            </a:r>
            <a:endParaRPr lang="en-US" altLang="zh-CN" sz="2000" b="1" dirty="0">
              <a:solidFill>
                <a:srgbClr val="000000"/>
              </a:solidFill>
              <a:latin typeface="+mn-ea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b="1" dirty="0" err="1" smtClean="0">
                <a:solidFill>
                  <a:srgbClr val="E73A1C"/>
                </a:solidFill>
              </a:rPr>
              <a:t>loc</a:t>
            </a:r>
            <a:r>
              <a:rPr lang="en-US" altLang="zh-CN" b="1" dirty="0" smtClean="0">
                <a:solidFill>
                  <a:srgbClr val="E73A1C"/>
                </a:solidFill>
              </a:rPr>
              <a:t>: </a:t>
            </a:r>
            <a:r>
              <a:rPr lang="zh-CN" altLang="en-US" dirty="0" smtClean="0"/>
              <a:t>显式索引访问，即</a:t>
            </a:r>
            <a:r>
              <a:rPr lang="zh-CN" altLang="en-US" b="1" dirty="0" smtClean="0">
                <a:solidFill>
                  <a:srgbClr val="0000CC"/>
                </a:solidFill>
              </a:rPr>
              <a:t>根据用户指定的索引</a:t>
            </a:r>
            <a:r>
              <a:rPr lang="zh-CN" altLang="en-US" dirty="0" smtClean="0"/>
              <a:t>访问</a:t>
            </a:r>
            <a:endParaRPr lang="en-US" altLang="zh-CN" dirty="0" smtClean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b="1" dirty="0" err="1">
                <a:solidFill>
                  <a:srgbClr val="E73A1C"/>
                </a:solidFill>
              </a:rPr>
              <a:t>iloc</a:t>
            </a:r>
            <a:r>
              <a:rPr lang="en-US" altLang="zh-CN" b="1" dirty="0">
                <a:solidFill>
                  <a:srgbClr val="E73A1C"/>
                </a:solidFill>
              </a:rPr>
              <a:t>: </a:t>
            </a:r>
            <a:r>
              <a:rPr lang="zh-CN" altLang="en-US" dirty="0" smtClean="0"/>
              <a:t>隐式索引访问，即</a:t>
            </a:r>
            <a:r>
              <a:rPr lang="zh-CN" altLang="en-US" b="1" dirty="0" smtClean="0">
                <a:solidFill>
                  <a:srgbClr val="0000CC"/>
                </a:solidFill>
              </a:rPr>
              <a:t>根据位置序号</a:t>
            </a:r>
            <a:r>
              <a:rPr lang="zh-CN" altLang="en-US" dirty="0" smtClean="0"/>
              <a:t>访问</a:t>
            </a:r>
            <a:endParaRPr lang="en-US" altLang="zh-CN" dirty="0" smtClean="0"/>
          </a:p>
        </p:txBody>
      </p:sp>
      <p:sp>
        <p:nvSpPr>
          <p:cNvPr id="2" name="矩形 1"/>
          <p:cNvSpPr/>
          <p:nvPr/>
        </p:nvSpPr>
        <p:spPr>
          <a:xfrm>
            <a:off x="2080592" y="1548874"/>
            <a:ext cx="97668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系统一般会为</a:t>
            </a:r>
            <a:r>
              <a:rPr lang="en-US" altLang="zh-CN" sz="2000" dirty="0" smtClean="0">
                <a:latin typeface="+mn-ea"/>
              </a:rPr>
              <a:t>Series</a:t>
            </a:r>
            <a:r>
              <a:rPr lang="zh-CN" altLang="en-US" sz="2000" dirty="0" smtClean="0">
                <a:latin typeface="+mn-ea"/>
              </a:rPr>
              <a:t>对象默认分配一个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从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0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开始不断增大的索引</a:t>
            </a:r>
            <a:r>
              <a:rPr lang="zh-CN" altLang="en-US" sz="2000" dirty="0" smtClean="0">
                <a:latin typeface="+mn-ea"/>
              </a:rPr>
              <a:t>，称为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隐式索引</a:t>
            </a:r>
            <a:r>
              <a:rPr lang="zh-CN" altLang="en-US" sz="2000" dirty="0" smtClean="0">
                <a:latin typeface="+mn-ea"/>
              </a:rPr>
              <a:t>；用户通过</a:t>
            </a:r>
            <a:r>
              <a:rPr lang="en-US" altLang="zh-CN" sz="2000" dirty="0" smtClean="0">
                <a:latin typeface="+mn-ea"/>
              </a:rPr>
              <a:t>index</a:t>
            </a:r>
            <a:r>
              <a:rPr lang="zh-CN" altLang="en-US" sz="2000" dirty="0" smtClean="0">
                <a:latin typeface="+mn-ea"/>
              </a:rPr>
              <a:t>指定的索引称为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显式索引</a:t>
            </a:r>
            <a:r>
              <a:rPr lang="zh-CN" altLang="en-US" sz="2000" dirty="0" smtClean="0">
                <a:latin typeface="+mn-ea"/>
              </a:rPr>
              <a:t>。</a:t>
            </a:r>
            <a:r>
              <a:rPr lang="zh-CN" altLang="en-US" sz="2000" dirty="0">
                <a:latin typeface="+mn-ea"/>
              </a:rPr>
              <a:t>如果显式索引为</a:t>
            </a:r>
            <a:r>
              <a:rPr lang="zh-CN" altLang="en-US" sz="2000" dirty="0" smtClean="0">
                <a:latin typeface="+mn-ea"/>
              </a:rPr>
              <a:t>整数，容易冲突，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通过键访问采用的是显式索引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，通过切片访问采用的是隐式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索引</a:t>
            </a:r>
            <a:r>
              <a:rPr lang="zh-CN" altLang="en-US" sz="2000" dirty="0" smtClean="0">
                <a:latin typeface="+mn-ea"/>
              </a:rPr>
              <a:t>，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尽量不要使用整数作为显式索引</a:t>
            </a:r>
            <a:r>
              <a:rPr lang="zh-CN" altLang="en-US" sz="2000" dirty="0" smtClean="0">
                <a:latin typeface="+mn-ea"/>
              </a:rPr>
              <a:t>。其他情况下，两种方式可以共存。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063408" y="3213246"/>
            <a:ext cx="4982817" cy="175432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s_1 = pd.Series([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"ACBDE"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第三个值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6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包括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和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D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对应的值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包括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不包括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4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(s_1[s_1 &gt;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所有大于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的值</a:t>
            </a:r>
            <a:endParaRPr kumimoji="0" 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063407" y="5027417"/>
            <a:ext cx="4982817" cy="175432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s_1 = pd.Series(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(s_1.iloc[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隐式索引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(s_1.loc[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显式索引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(s_1.iloc[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包括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不包括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4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(s_1.loc[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包括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包括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4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10254" y="138964"/>
            <a:ext cx="3308807" cy="550149"/>
          </a:xfrm>
        </p:spPr>
        <p:txBody>
          <a:bodyPr/>
          <a:lstStyle/>
          <a:p>
            <a:r>
              <a:rPr lang="en-US" altLang="zh-CN" dirty="0" smtClean="0"/>
              <a:t>Pandas</a:t>
            </a:r>
            <a:r>
              <a:rPr lang="zh-CN" altLang="en-US" dirty="0" smtClean="0"/>
              <a:t>入门与实践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5605670" y="1316122"/>
            <a:ext cx="3316715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390244" y="616154"/>
            <a:ext cx="3532141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accent1"/>
                </a:solidFill>
              </a:rPr>
              <a:t>Series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中常用方法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74970" y="1540800"/>
            <a:ext cx="83303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</a:rPr>
              <a:t>sort_index</a:t>
            </a:r>
            <a:r>
              <a:rPr lang="en-US" altLang="zh-CN" sz="2000" b="1" dirty="0">
                <a:solidFill>
                  <a:srgbClr val="E73A1C"/>
                </a:solidFill>
              </a:rPr>
              <a:t>()</a:t>
            </a:r>
            <a:r>
              <a:rPr lang="zh-CN" altLang="en-US" sz="2000" dirty="0" smtClean="0"/>
              <a:t>：对</a:t>
            </a:r>
            <a:r>
              <a:rPr lang="en-US" altLang="zh-CN" sz="2000" dirty="0" smtClean="0"/>
              <a:t>Series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按照索引排序</a:t>
            </a:r>
            <a:r>
              <a:rPr lang="zh-CN" altLang="en-US" sz="2000" dirty="0" smtClean="0"/>
              <a:t>，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生成一个新的</a:t>
            </a:r>
            <a:r>
              <a:rPr lang="en-US" altLang="zh-CN" sz="2000" b="1" dirty="0" smtClean="0">
                <a:solidFill>
                  <a:srgbClr val="FF00FF"/>
                </a:solidFill>
              </a:rPr>
              <a:t>Series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对象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</a:rPr>
              <a:t>sort_values</a:t>
            </a:r>
            <a:r>
              <a:rPr lang="en-US" altLang="zh-CN" sz="2000" b="1" dirty="0">
                <a:solidFill>
                  <a:srgbClr val="E73A1C"/>
                </a:solidFill>
              </a:rPr>
              <a:t>()</a:t>
            </a:r>
            <a:r>
              <a:rPr lang="zh-CN" altLang="en-US" sz="2000" dirty="0" smtClean="0"/>
              <a:t>：对</a:t>
            </a:r>
            <a:r>
              <a:rPr lang="en-US" altLang="zh-CN" sz="2000" dirty="0" smtClean="0"/>
              <a:t>Series</a:t>
            </a:r>
            <a:r>
              <a:rPr lang="zh-CN" altLang="en-US" sz="2000" b="1" dirty="0">
                <a:solidFill>
                  <a:srgbClr val="0000CC"/>
                </a:solidFill>
              </a:rPr>
              <a:t>按照值排序</a:t>
            </a:r>
            <a:r>
              <a:rPr lang="zh-CN" altLang="en-US" sz="2000" dirty="0" smtClean="0"/>
              <a:t>，</a:t>
            </a:r>
            <a:r>
              <a:rPr lang="zh-CN" altLang="en-US" sz="2000" b="1" dirty="0">
                <a:solidFill>
                  <a:srgbClr val="FF00FF"/>
                </a:solidFill>
              </a:rPr>
              <a:t>生成一个新的</a:t>
            </a:r>
            <a:r>
              <a:rPr lang="en-US" altLang="zh-CN" sz="2000" b="1" dirty="0">
                <a:solidFill>
                  <a:srgbClr val="FF00FF"/>
                </a:solidFill>
              </a:rPr>
              <a:t>Series</a:t>
            </a:r>
            <a:r>
              <a:rPr lang="zh-CN" altLang="en-US" sz="2000" b="1" dirty="0">
                <a:solidFill>
                  <a:srgbClr val="FF00FF"/>
                </a:solidFill>
              </a:rPr>
              <a:t>对象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</a:rPr>
              <a:t>rank()</a:t>
            </a:r>
            <a:r>
              <a:rPr lang="zh-CN" altLang="en-US" sz="2000" dirty="0" smtClean="0"/>
              <a:t>：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对值进行排名</a:t>
            </a:r>
            <a:r>
              <a:rPr lang="zh-CN" altLang="en-US" sz="2000" dirty="0" smtClean="0"/>
              <a:t>，从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开始，对于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相同的值默认采用平均排名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</p:txBody>
      </p:sp>
      <p:sp>
        <p:nvSpPr>
          <p:cNvPr id="11" name="矩形 10"/>
          <p:cNvSpPr/>
          <p:nvPr/>
        </p:nvSpPr>
        <p:spPr>
          <a:xfrm>
            <a:off x="1353308" y="3072348"/>
            <a:ext cx="104684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</a:rPr>
              <a:t>reindex</a:t>
            </a:r>
            <a:r>
              <a:rPr lang="en-US" altLang="zh-CN" sz="2000" b="1" dirty="0">
                <a:solidFill>
                  <a:srgbClr val="E73A1C"/>
                </a:solidFill>
              </a:rPr>
              <a:t>()</a:t>
            </a:r>
            <a:r>
              <a:rPr lang="zh-CN" altLang="en-US" sz="2000" dirty="0" smtClean="0"/>
              <a:t>：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重新</a:t>
            </a:r>
            <a:r>
              <a:rPr lang="zh-CN" altLang="en-US" sz="2000" b="1" dirty="0">
                <a:solidFill>
                  <a:srgbClr val="0000CC"/>
                </a:solidFill>
              </a:rPr>
              <a:t>设置索引</a:t>
            </a:r>
            <a:r>
              <a:rPr lang="zh-CN" altLang="en-US" sz="2000" dirty="0"/>
              <a:t>，</a:t>
            </a:r>
            <a:r>
              <a:rPr lang="zh-CN" altLang="en-US" sz="2000" b="1" dirty="0">
                <a:solidFill>
                  <a:srgbClr val="FF00FF"/>
                </a:solidFill>
              </a:rPr>
              <a:t>生成一个新的</a:t>
            </a:r>
            <a:r>
              <a:rPr lang="en-US" altLang="zh-CN" sz="2000" b="1" dirty="0">
                <a:solidFill>
                  <a:srgbClr val="FF00FF"/>
                </a:solidFill>
              </a:rPr>
              <a:t>Series</a:t>
            </a:r>
            <a:r>
              <a:rPr lang="zh-CN" altLang="en-US" sz="2000" b="1" dirty="0">
                <a:solidFill>
                  <a:srgbClr val="FF00FF"/>
                </a:solidFill>
              </a:rPr>
              <a:t>对象</a:t>
            </a:r>
            <a:r>
              <a:rPr lang="zh-CN" altLang="en-US" sz="2000" dirty="0"/>
              <a:t>。新的索引长度和原始索引长度</a:t>
            </a:r>
            <a:r>
              <a:rPr lang="zh-CN" altLang="en-US" sz="2000" b="1" dirty="0">
                <a:solidFill>
                  <a:srgbClr val="0000CC"/>
                </a:solidFill>
              </a:rPr>
              <a:t>可以不相同</a:t>
            </a:r>
            <a:r>
              <a:rPr lang="zh-CN" altLang="en-US" sz="2000" dirty="0"/>
              <a:t>，如果新的索引不在原始数据中，则对应的值为</a:t>
            </a:r>
            <a:r>
              <a:rPr lang="en-US" altLang="zh-CN" sz="2000" b="1" dirty="0" err="1">
                <a:solidFill>
                  <a:srgbClr val="E73A1C"/>
                </a:solidFill>
              </a:rPr>
              <a:t>NaN</a:t>
            </a:r>
            <a:r>
              <a:rPr lang="zh-CN" altLang="en-US" sz="2000" dirty="0"/>
              <a:t>，如果在原始数据中，则值保持不变，可通过</a:t>
            </a:r>
            <a:r>
              <a:rPr lang="en-US" altLang="zh-CN" sz="2000" b="1" dirty="0">
                <a:solidFill>
                  <a:srgbClr val="FF00FF"/>
                </a:solidFill>
              </a:rPr>
              <a:t>method</a:t>
            </a:r>
            <a:r>
              <a:rPr lang="zh-CN" altLang="en-US" sz="2000" b="1" dirty="0">
                <a:solidFill>
                  <a:srgbClr val="FF00FF"/>
                </a:solidFill>
              </a:rPr>
              <a:t>参数指定值填充的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方案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（要求原始索引是递增的）</a:t>
            </a:r>
            <a:r>
              <a:rPr lang="zh-CN" altLang="en-US" sz="2000" dirty="0" smtClean="0">
                <a:solidFill>
                  <a:srgbClr val="0000CC"/>
                </a:solidFill>
              </a:rPr>
              <a:t>，</a:t>
            </a:r>
            <a:r>
              <a:rPr lang="zh-CN" altLang="en-US" sz="2000" dirty="0" smtClean="0"/>
              <a:t>还可</a:t>
            </a:r>
            <a:r>
              <a:rPr lang="zh-CN" altLang="en-US" sz="2000" dirty="0"/>
              <a:t>通过</a:t>
            </a:r>
            <a:r>
              <a:rPr lang="en-US" altLang="zh-CN" sz="2000" b="1" dirty="0" err="1">
                <a:solidFill>
                  <a:srgbClr val="FF00FF"/>
                </a:solidFill>
              </a:rPr>
              <a:t>fill_value</a:t>
            </a:r>
            <a:r>
              <a:rPr lang="zh-CN" altLang="en-US" sz="2000" b="1" dirty="0">
                <a:solidFill>
                  <a:srgbClr val="FF00FF"/>
                </a:solidFill>
              </a:rPr>
              <a:t>参数指定填充值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dirty="0" smtClean="0"/>
              <a:t>Series</a:t>
            </a:r>
            <a:r>
              <a:rPr lang="zh-CN" altLang="en-US" sz="2000" dirty="0" smtClean="0"/>
              <a:t>对象也可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执行</a:t>
            </a:r>
            <a:r>
              <a:rPr lang="en-US" altLang="zh-CN" sz="2000" b="1" dirty="0" err="1" smtClean="0">
                <a:solidFill>
                  <a:srgbClr val="0000CC"/>
                </a:solidFill>
              </a:rPr>
              <a:t>numpy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中的一些运算</a:t>
            </a:r>
            <a:r>
              <a:rPr lang="zh-CN" altLang="en-US" sz="2000" dirty="0" smtClean="0"/>
              <a:t>，此时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只对值进行操作</a:t>
            </a:r>
            <a:r>
              <a:rPr lang="zh-CN" altLang="en-US" sz="2000" dirty="0" smtClean="0"/>
              <a:t>，索引和值之间的对应关系不变；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dirty="0" smtClean="0"/>
              <a:t>Series</a:t>
            </a:r>
            <a:r>
              <a:rPr lang="zh-CN" altLang="en-US" sz="2000" dirty="0" smtClean="0"/>
              <a:t>对象之间执行运算时，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会自动进行对齐</a:t>
            </a:r>
            <a:r>
              <a:rPr lang="zh-CN" altLang="en-US" sz="2000" dirty="0" smtClean="0"/>
              <a:t>，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相同索引之间执行相应运算</a:t>
            </a:r>
            <a:r>
              <a:rPr lang="zh-CN" altLang="en-US" sz="2000" dirty="0" smtClean="0"/>
              <a:t>，不同索引对应的值为</a:t>
            </a:r>
            <a:r>
              <a:rPr lang="en-US" altLang="zh-CN" sz="2000" b="1" dirty="0" err="1" smtClean="0">
                <a:solidFill>
                  <a:srgbClr val="E73A1C"/>
                </a:solidFill>
              </a:rPr>
              <a:t>NaN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128282" y="674916"/>
            <a:ext cx="1353312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472741" y="54132"/>
            <a:ext cx="2664395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程序举例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746323" y="5508796"/>
            <a:ext cx="6377098" cy="1172629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s_1 = pd.Series([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(s_1.unique())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去除值中的重复数据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(s_1.value_counts())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统计值中各数据出现次数</a:t>
            </a:r>
            <a:endParaRPr kumimoji="0" 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0940" y="4419913"/>
            <a:ext cx="811153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</a:rPr>
              <a:t>u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nique()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去除值中重复的数据</a:t>
            </a:r>
            <a:r>
              <a:rPr lang="zh-CN" altLang="en-US" sz="2000" dirty="0"/>
              <a:t>，即每个值</a:t>
            </a:r>
            <a:r>
              <a:rPr lang="zh-CN" altLang="en-US" sz="2000" dirty="0" smtClean="0"/>
              <a:t>只保留一个；</a:t>
            </a:r>
            <a:endParaRPr lang="en-US" altLang="zh-CN" sz="20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FF0000"/>
                </a:solidFill>
              </a:rPr>
              <a:t>value_counts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()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000" dirty="0" smtClean="0"/>
              <a:t>统计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各数据出现的次数</a:t>
            </a:r>
            <a:r>
              <a:rPr lang="zh-CN" altLang="en-US" sz="2000" dirty="0" smtClean="0"/>
              <a:t>，并按次数从高到低排序；</a:t>
            </a:r>
            <a:endParaRPr lang="zh-CN" altLang="en-US" sz="20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3791" y="119109"/>
            <a:ext cx="1409524" cy="145714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1732" y="119108"/>
            <a:ext cx="1361905" cy="145714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7380" y="109448"/>
            <a:ext cx="1457143" cy="1457143"/>
          </a:xfrm>
          <a:prstGeom prst="rect">
            <a:avLst/>
          </a:prstGeom>
        </p:spPr>
      </p:pic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30940" y="930373"/>
            <a:ext cx="6754881" cy="341632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s_1 = pd.Series([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"ADEC"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(s_1)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原始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Series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(s_1.sort_index())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根据索引排序</a:t>
            </a:r>
            <a:b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(s_1.sort_values())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根据值排序</a:t>
            </a:r>
            <a:b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(s_1.rank())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获取索引对应值的排名</a:t>
            </a:r>
            <a:b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(s_1.reindex(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"ABCDEF"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)))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重新设置索引</a:t>
            </a:r>
            <a:b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(s_1.reindex(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"ABCDEF"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fill_value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(np.square(s_1))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求平方</a:t>
            </a:r>
            <a:b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s_2 = pd.Series([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"ABC"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(s_1 + s_2)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两个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Series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对象间的运算</a:t>
            </a:r>
            <a:endParaRPr kumimoji="0" 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105994" y="1629177"/>
            <a:ext cx="49271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/>
              <a:t>(1)</a:t>
            </a:r>
            <a:r>
              <a:rPr lang="zh-CN" altLang="en-US" sz="1600" dirty="0" smtClean="0"/>
              <a:t>原始索引        </a:t>
            </a:r>
            <a:r>
              <a:rPr lang="en-US" altLang="zh-CN" sz="1600" dirty="0" smtClean="0"/>
              <a:t>(2)</a:t>
            </a:r>
            <a:r>
              <a:rPr lang="zh-CN" altLang="en-US" sz="1600" dirty="0" smtClean="0"/>
              <a:t>根据索引排序     </a:t>
            </a:r>
            <a:r>
              <a:rPr lang="en-US" altLang="zh-CN" sz="1600" dirty="0" smtClean="0"/>
              <a:t>(3)</a:t>
            </a:r>
            <a:r>
              <a:rPr lang="zh-CN" altLang="en-US" sz="1600" dirty="0" smtClean="0"/>
              <a:t>根据值排序</a:t>
            </a:r>
            <a:endParaRPr lang="zh-CN" altLang="en-US" sz="1600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3062" y="2101238"/>
            <a:ext cx="1571429" cy="1400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1732" y="2101238"/>
            <a:ext cx="1590476" cy="197142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2350" y="2089549"/>
            <a:ext cx="1390476" cy="1971429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7073062" y="3745358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(4)</a:t>
            </a:r>
            <a:r>
              <a:rPr lang="zh-CN" altLang="en-US" dirty="0" smtClean="0"/>
              <a:t>值的排名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8832672" y="4162027"/>
            <a:ext cx="3228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(5)</a:t>
            </a:r>
            <a:r>
              <a:rPr lang="zh-CN" altLang="en-US" dirty="0" smtClean="0"/>
              <a:t>重新索引         </a:t>
            </a:r>
            <a:r>
              <a:rPr lang="en-US" altLang="zh-CN" dirty="0" smtClean="0"/>
              <a:t>(6)</a:t>
            </a:r>
            <a:r>
              <a:rPr lang="zh-CN" altLang="en-US" dirty="0" smtClean="0"/>
              <a:t>重新索引</a:t>
            </a:r>
            <a:endParaRPr lang="zh-CN" altLang="en-US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8088" y="4658584"/>
            <a:ext cx="1409524" cy="137142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92143" y="4658584"/>
            <a:ext cx="1609524" cy="1647619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8399165" y="6121537"/>
            <a:ext cx="1627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(7)</a:t>
            </a:r>
            <a:r>
              <a:rPr lang="zh-CN" altLang="en-US" dirty="0" smtClean="0"/>
              <a:t>求值的平方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10263044" y="6357116"/>
            <a:ext cx="1858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(8)</a:t>
            </a:r>
            <a:r>
              <a:rPr lang="zh-CN" altLang="en-US" dirty="0" smtClean="0"/>
              <a:t>两个对象运算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>
          <a:xfrm>
            <a:off x="4640704" y="466917"/>
            <a:ext cx="2910592" cy="2373032"/>
          </a:xfrm>
        </p:spPr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428292" y="3252074"/>
            <a:ext cx="5689949" cy="825190"/>
          </a:xfrm>
        </p:spPr>
        <p:txBody>
          <a:bodyPr/>
          <a:lstStyle/>
          <a:p>
            <a:r>
              <a:rPr lang="zh-CN" altLang="en-US" b="1" dirty="0" smtClean="0"/>
              <a:t>基本结构之</a:t>
            </a:r>
            <a:r>
              <a:rPr lang="en-US" altLang="zh-CN" b="1" dirty="0" err="1" smtClean="0"/>
              <a:t>DataFrame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10254" y="138964"/>
            <a:ext cx="3308807" cy="550149"/>
          </a:xfrm>
        </p:spPr>
        <p:txBody>
          <a:bodyPr/>
          <a:lstStyle/>
          <a:p>
            <a:r>
              <a:rPr lang="en-US" altLang="zh-CN" dirty="0" smtClean="0"/>
              <a:t>Pandas</a:t>
            </a:r>
            <a:r>
              <a:rPr lang="zh-CN" altLang="en-US" dirty="0" smtClean="0"/>
              <a:t>入门与实践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070089" y="1119729"/>
            <a:ext cx="204612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580532" y="473487"/>
            <a:ext cx="3059884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err="1" smtClean="0">
                <a:solidFill>
                  <a:schemeClr val="accent1"/>
                </a:solidFill>
              </a:rPr>
              <a:t>DataFrame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99295" y="2380192"/>
            <a:ext cx="9598794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 err="1"/>
              <a:t>DataFrame</a:t>
            </a:r>
            <a:r>
              <a:rPr lang="zh-CN" altLang="zh-CN" sz="2400" b="1" dirty="0"/>
              <a:t>的创建  </a:t>
            </a:r>
            <a:endParaRPr lang="zh-CN" altLang="en-US" sz="2400" b="1" dirty="0"/>
          </a:p>
          <a:p>
            <a:pPr marL="342900" lvl="1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可通过</a:t>
            </a:r>
            <a:r>
              <a:rPr lang="zh-CN" altLang="zh-CN" sz="2000" b="1" dirty="0" smtClean="0">
                <a:solidFill>
                  <a:srgbClr val="0000CC"/>
                </a:solidFill>
              </a:rPr>
              <a:t>值</a:t>
            </a:r>
            <a:r>
              <a:rPr lang="zh-CN" altLang="zh-CN" sz="2000" b="1" dirty="0">
                <a:solidFill>
                  <a:srgbClr val="0000CC"/>
                </a:solidFill>
              </a:rPr>
              <a:t>为一维</a:t>
            </a:r>
            <a:r>
              <a:rPr lang="en-US" altLang="zh-CN" sz="2000" b="1" dirty="0" err="1">
                <a:solidFill>
                  <a:srgbClr val="0000CC"/>
                </a:solidFill>
              </a:rPr>
              <a:t>ndarray</a:t>
            </a:r>
            <a:r>
              <a:rPr lang="zh-CN" altLang="zh-CN" sz="2000" b="1" dirty="0">
                <a:solidFill>
                  <a:srgbClr val="0000CC"/>
                </a:solidFill>
              </a:rPr>
              <a:t>，</a:t>
            </a:r>
            <a:r>
              <a:rPr lang="en-US" altLang="zh-CN" sz="2000" b="1" dirty="0">
                <a:solidFill>
                  <a:srgbClr val="0000CC"/>
                </a:solidFill>
              </a:rPr>
              <a:t>list, </a:t>
            </a:r>
            <a:r>
              <a:rPr lang="en-US" altLang="zh-CN" sz="2000" b="1" dirty="0" err="1">
                <a:solidFill>
                  <a:srgbClr val="0000CC"/>
                </a:solidFill>
              </a:rPr>
              <a:t>dict</a:t>
            </a:r>
            <a:r>
              <a:rPr lang="en-US" altLang="zh-CN" sz="2000" b="1" dirty="0">
                <a:solidFill>
                  <a:srgbClr val="0000CC"/>
                </a:solidFill>
              </a:rPr>
              <a:t> </a:t>
            </a:r>
            <a:r>
              <a:rPr lang="zh-CN" altLang="zh-CN" sz="2000" b="1" dirty="0">
                <a:solidFill>
                  <a:srgbClr val="0000CC"/>
                </a:solidFill>
              </a:rPr>
              <a:t>或者</a:t>
            </a:r>
            <a:r>
              <a:rPr lang="en-US" altLang="zh-CN" sz="2000" b="1" dirty="0">
                <a:solidFill>
                  <a:srgbClr val="0000CC"/>
                </a:solidFill>
              </a:rPr>
              <a:t>Series</a:t>
            </a:r>
            <a:r>
              <a:rPr lang="zh-CN" altLang="zh-CN" sz="2000" b="1" dirty="0" smtClean="0">
                <a:solidFill>
                  <a:srgbClr val="0000CC"/>
                </a:solidFill>
              </a:rPr>
              <a:t>的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字典或列表</a:t>
            </a:r>
            <a:r>
              <a:rPr lang="zh-CN" altLang="zh-CN" sz="2000" dirty="0" smtClean="0"/>
              <a:t>；</a:t>
            </a:r>
            <a:r>
              <a:rPr lang="zh-CN" altLang="zh-CN" sz="2000" b="1" dirty="0">
                <a:solidFill>
                  <a:srgbClr val="E73A1C"/>
                </a:solidFill>
              </a:rPr>
              <a:t>二维的</a:t>
            </a:r>
            <a:r>
              <a:rPr lang="en-US" altLang="zh-CN" sz="2000" b="1" dirty="0" err="1">
                <a:solidFill>
                  <a:srgbClr val="E73A1C"/>
                </a:solidFill>
              </a:rPr>
              <a:t>ndarray</a:t>
            </a:r>
            <a:r>
              <a:rPr lang="zh-CN" altLang="zh-CN" sz="2000" dirty="0" smtClean="0"/>
              <a:t>；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单个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Series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、列表、一维数组</a:t>
            </a:r>
            <a:r>
              <a:rPr lang="zh-CN" altLang="zh-CN" sz="2000" dirty="0" smtClean="0"/>
              <a:t>；</a:t>
            </a:r>
            <a:r>
              <a:rPr lang="zh-CN" altLang="zh-CN" sz="2000" b="1" dirty="0">
                <a:solidFill>
                  <a:srgbClr val="0000CC"/>
                </a:solidFill>
              </a:rPr>
              <a:t>其他的</a:t>
            </a:r>
            <a:r>
              <a:rPr lang="en-US" altLang="zh-CN" sz="2000" b="1" dirty="0" err="1">
                <a:solidFill>
                  <a:srgbClr val="0000CC"/>
                </a:solidFill>
              </a:rPr>
              <a:t>DataFrame</a:t>
            </a:r>
            <a:r>
              <a:rPr lang="zh-CN" altLang="zh-CN" sz="2000" dirty="0" smtClean="0"/>
              <a:t>等</a:t>
            </a:r>
            <a:r>
              <a:rPr lang="zh-CN" altLang="en-US" sz="2000" dirty="0" smtClean="0"/>
              <a:t>创建；</a:t>
            </a:r>
            <a:endParaRPr lang="en-US" altLang="zh-CN" sz="2000" dirty="0" smtClean="0"/>
          </a:p>
          <a:p>
            <a:pPr marL="342900" lvl="1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zh-CN" sz="2000" dirty="0" smtClean="0"/>
              <a:t>创建</a:t>
            </a:r>
            <a:r>
              <a:rPr lang="en-US" altLang="zh-CN" sz="2000" dirty="0" err="1"/>
              <a:t>DataFrame</a:t>
            </a:r>
            <a:r>
              <a:rPr lang="zh-CN" altLang="zh-CN" sz="2000" dirty="0"/>
              <a:t>时</a:t>
            </a:r>
            <a:r>
              <a:rPr lang="zh-CN" altLang="zh-CN" sz="2000" dirty="0" smtClean="0"/>
              <a:t>，</a:t>
            </a:r>
            <a:r>
              <a:rPr lang="zh-CN" altLang="zh-CN" sz="2000" dirty="0"/>
              <a:t>可</a:t>
            </a:r>
            <a:r>
              <a:rPr lang="zh-CN" altLang="zh-CN" sz="2000" dirty="0" smtClean="0"/>
              <a:t>通过</a:t>
            </a:r>
            <a:r>
              <a:rPr lang="en-US" altLang="zh-CN" sz="2000" dirty="0" smtClean="0"/>
              <a:t> 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index </a:t>
            </a:r>
            <a:r>
              <a:rPr lang="zh-CN" altLang="zh-CN" sz="2000" dirty="0" smtClean="0"/>
              <a:t>和</a:t>
            </a:r>
            <a:r>
              <a:rPr lang="en-US" altLang="zh-CN" sz="2000" dirty="0" smtClean="0"/>
              <a:t> 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columns </a:t>
            </a:r>
            <a:r>
              <a:rPr lang="zh-CN" altLang="zh-CN" sz="2000" dirty="0" smtClean="0"/>
              <a:t>参数指定</a:t>
            </a:r>
            <a:r>
              <a:rPr lang="en-US" altLang="zh-CN" sz="2000" dirty="0" smtClean="0"/>
              <a:t> </a:t>
            </a:r>
            <a:r>
              <a:rPr lang="zh-CN" altLang="zh-CN" sz="2000" b="1" dirty="0" smtClean="0">
                <a:solidFill>
                  <a:srgbClr val="E73A1C"/>
                </a:solidFill>
              </a:rPr>
              <a:t>行索引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 </a:t>
            </a:r>
            <a:r>
              <a:rPr lang="zh-CN" altLang="zh-CN" sz="2000" dirty="0" smtClean="0"/>
              <a:t>和</a:t>
            </a:r>
            <a:r>
              <a:rPr lang="en-US" altLang="zh-CN" sz="2000" dirty="0" smtClean="0"/>
              <a:t> </a:t>
            </a:r>
            <a:r>
              <a:rPr lang="zh-CN" altLang="zh-CN" sz="2000" b="1" dirty="0" smtClean="0">
                <a:solidFill>
                  <a:srgbClr val="E73A1C"/>
                </a:solidFill>
              </a:rPr>
              <a:t>列索引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 </a:t>
            </a:r>
            <a:r>
              <a:rPr lang="zh-CN" altLang="zh-CN" sz="2000" dirty="0" smtClean="0"/>
              <a:t>，</a:t>
            </a:r>
            <a:r>
              <a:rPr lang="zh-CN" altLang="zh-CN" sz="2000" dirty="0"/>
              <a:t>若</a:t>
            </a:r>
            <a:r>
              <a:rPr lang="zh-CN" altLang="zh-CN" sz="2000" dirty="0" smtClean="0"/>
              <a:t>没有</a:t>
            </a:r>
            <a:r>
              <a:rPr lang="zh-CN" altLang="en-US" sz="2000" dirty="0" smtClean="0"/>
              <a:t>指定索引，</a:t>
            </a:r>
            <a:r>
              <a:rPr lang="zh-CN" altLang="zh-CN" sz="2000" dirty="0" smtClean="0"/>
              <a:t>则</a:t>
            </a:r>
            <a:r>
              <a:rPr lang="zh-CN" altLang="zh-CN" sz="2000" b="1" dirty="0" smtClean="0">
                <a:solidFill>
                  <a:srgbClr val="0000CC"/>
                </a:solidFill>
              </a:rPr>
              <a:t>默认为</a:t>
            </a:r>
            <a:r>
              <a:rPr lang="zh-CN" altLang="zh-CN" sz="2000" b="1" dirty="0">
                <a:solidFill>
                  <a:srgbClr val="0000CC"/>
                </a:solidFill>
              </a:rPr>
              <a:t>从</a:t>
            </a:r>
            <a:r>
              <a:rPr lang="en-US" altLang="zh-CN" sz="2000" b="1" dirty="0">
                <a:solidFill>
                  <a:srgbClr val="0000CC"/>
                </a:solidFill>
              </a:rPr>
              <a:t>0</a:t>
            </a:r>
            <a:r>
              <a:rPr lang="zh-CN" altLang="zh-CN" sz="2000" b="1" dirty="0">
                <a:solidFill>
                  <a:srgbClr val="0000CC"/>
                </a:solidFill>
              </a:rPr>
              <a:t>开始的连续</a:t>
            </a:r>
            <a:r>
              <a:rPr lang="zh-CN" altLang="zh-CN" sz="2000" b="1" dirty="0" smtClean="0">
                <a:solidFill>
                  <a:srgbClr val="0000CC"/>
                </a:solidFill>
              </a:rPr>
              <a:t>数字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marL="342900" lvl="1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通过多个</a:t>
            </a:r>
            <a:r>
              <a:rPr lang="en-US" altLang="zh-CN" sz="2000" dirty="0" smtClean="0"/>
              <a:t>Series</a:t>
            </a:r>
            <a:r>
              <a:rPr lang="zh-CN" altLang="en-US" sz="2000" dirty="0" smtClean="0"/>
              <a:t>创建</a:t>
            </a:r>
            <a:r>
              <a:rPr lang="en-US" altLang="zh-CN" sz="2000" dirty="0" err="1" smtClean="0"/>
              <a:t>DataFrame</a:t>
            </a:r>
            <a:r>
              <a:rPr lang="zh-CN" altLang="en-US" sz="2000" dirty="0" smtClean="0"/>
              <a:t>时，多个</a:t>
            </a:r>
            <a:r>
              <a:rPr lang="en-US" altLang="zh-CN" sz="2000" dirty="0" smtClean="0"/>
              <a:t>Series</a:t>
            </a:r>
            <a:r>
              <a:rPr lang="zh-CN" altLang="en-US" sz="2000" dirty="0" smtClean="0"/>
              <a:t>对象会自动对齐。</a:t>
            </a:r>
            <a:r>
              <a:rPr lang="zh-CN" altLang="en-US" sz="2000" b="1" dirty="0">
                <a:solidFill>
                  <a:srgbClr val="E73A1C"/>
                </a:solidFill>
              </a:rPr>
              <a:t>若</a:t>
            </a:r>
            <a:r>
              <a:rPr lang="zh-CN" altLang="zh-CN" sz="2000" b="1" dirty="0" smtClean="0">
                <a:solidFill>
                  <a:srgbClr val="E73A1C"/>
                </a:solidFill>
              </a:rPr>
              <a:t>指定</a:t>
            </a:r>
            <a:r>
              <a:rPr lang="zh-CN" altLang="en-US" sz="2000" b="1" dirty="0">
                <a:solidFill>
                  <a:srgbClr val="E73A1C"/>
                </a:solidFill>
              </a:rPr>
              <a:t>了</a:t>
            </a:r>
            <a:r>
              <a:rPr lang="en-US" altLang="zh-CN" sz="2000" b="1" dirty="0" smtClean="0">
                <a:solidFill>
                  <a:srgbClr val="E73A1C"/>
                </a:solidFill>
              </a:rPr>
              <a:t> index </a:t>
            </a:r>
            <a:r>
              <a:rPr lang="zh-CN" altLang="zh-CN" sz="2000" dirty="0" smtClean="0"/>
              <a:t>，</a:t>
            </a:r>
            <a:r>
              <a:rPr lang="zh-CN" altLang="zh-CN" sz="2000" dirty="0"/>
              <a:t>则会</a:t>
            </a:r>
            <a:r>
              <a:rPr lang="zh-CN" altLang="zh-CN" sz="2000" b="1" dirty="0">
                <a:solidFill>
                  <a:srgbClr val="0000CC"/>
                </a:solidFill>
              </a:rPr>
              <a:t>丢弃所有未</a:t>
            </a:r>
            <a:r>
              <a:rPr lang="zh-CN" altLang="zh-CN" sz="2000" b="1" dirty="0" smtClean="0">
                <a:solidFill>
                  <a:srgbClr val="0000CC"/>
                </a:solidFill>
              </a:rPr>
              <a:t>和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 index</a:t>
            </a:r>
            <a:r>
              <a:rPr lang="zh-CN" altLang="zh-CN" sz="2000" b="1" dirty="0">
                <a:solidFill>
                  <a:srgbClr val="0000CC"/>
                </a:solidFill>
              </a:rPr>
              <a:t>匹配的数据 </a:t>
            </a:r>
            <a:r>
              <a:rPr lang="zh-CN" altLang="en-US" sz="2000" dirty="0" smtClean="0"/>
              <a:t>。如果指定的索引不存在，则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对应的值默认为</a:t>
            </a:r>
            <a:r>
              <a:rPr lang="en-US" altLang="zh-CN" sz="2000" b="1" dirty="0" err="1" smtClean="0">
                <a:solidFill>
                  <a:srgbClr val="FF00FF"/>
                </a:solidFill>
              </a:rPr>
              <a:t>NaN</a:t>
            </a:r>
            <a:r>
              <a:rPr lang="zh-CN" altLang="en-US" sz="2000" dirty="0"/>
              <a:t>。</a:t>
            </a:r>
            <a:endParaRPr lang="zh-CN" altLang="en-US" sz="2000" dirty="0"/>
          </a:p>
        </p:txBody>
      </p:sp>
      <p:sp>
        <p:nvSpPr>
          <p:cNvPr id="13" name="矩形 12"/>
          <p:cNvSpPr/>
          <p:nvPr/>
        </p:nvSpPr>
        <p:spPr>
          <a:xfrm>
            <a:off x="2391866" y="1344420"/>
            <a:ext cx="94025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       </a:t>
            </a:r>
            <a:r>
              <a:rPr lang="en-US" altLang="zh-CN" sz="2000" dirty="0" err="1" smtClean="0">
                <a:latin typeface="+mn-ea"/>
              </a:rPr>
              <a:t>DataFrame</a:t>
            </a:r>
            <a:r>
              <a:rPr lang="zh-CN" altLang="en-US" sz="2000" dirty="0"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可以</a:t>
            </a:r>
            <a:r>
              <a:rPr lang="zh-CN" altLang="en-US" sz="2000" dirty="0">
                <a:latin typeface="+mn-ea"/>
              </a:rPr>
              <a:t>看作是一种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既有行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索引， 又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有列索引的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二维数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组</a:t>
            </a:r>
            <a:r>
              <a:rPr lang="zh-CN" altLang="en-US" sz="2000" dirty="0" smtClean="0">
                <a:latin typeface="+mn-ea"/>
              </a:rPr>
              <a:t>，类似于</a:t>
            </a:r>
            <a:r>
              <a:rPr lang="en-US" altLang="zh-CN" sz="2000" dirty="0" smtClean="0">
                <a:latin typeface="+mn-ea"/>
              </a:rPr>
              <a:t>Excel</a:t>
            </a:r>
            <a:r>
              <a:rPr lang="zh-CN" altLang="en-US" sz="2000" dirty="0" smtClean="0">
                <a:latin typeface="+mn-ea"/>
              </a:rPr>
              <a:t>表或关系型数据库中的二维表，是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Pandas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中最常用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的基本结构</a:t>
            </a:r>
            <a:r>
              <a:rPr lang="zh-CN" altLang="en-US" sz="2000" dirty="0" smtClean="0"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subTitle" idx="1"/>
          </p:nvPr>
        </p:nvSpPr>
        <p:spPr>
          <a:xfrm>
            <a:off x="4728795" y="7457493"/>
            <a:ext cx="8505673" cy="17526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kumimoji="1" lang="en-US" altLang="zh-CN" sz="3600" dirty="0" smtClean="0">
                <a:solidFill>
                  <a:schemeClr val="bg1"/>
                </a:solidFill>
              </a:rPr>
              <a:t>02</a:t>
            </a:r>
            <a:r>
              <a:rPr kumimoji="1" lang="zh-CN" altLang="en-US" sz="36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3600" dirty="0">
                <a:solidFill>
                  <a:schemeClr val="bg1"/>
                </a:solidFill>
              </a:rPr>
              <a:t>Pandas</a:t>
            </a:r>
            <a:r>
              <a:rPr kumimoji="1" lang="zh-CN" altLang="en-US" sz="3600" dirty="0">
                <a:solidFill>
                  <a:schemeClr val="bg1"/>
                </a:solidFill>
              </a:rPr>
              <a:t>入门与实践</a:t>
            </a:r>
            <a:endParaRPr kumimoji="1"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 flipV="1">
            <a:off x="4256466" y="620931"/>
            <a:ext cx="3800885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684681" y="-43710"/>
            <a:ext cx="4978821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err="1" smtClean="0">
                <a:solidFill>
                  <a:schemeClr val="accent1"/>
                </a:solidFill>
              </a:rPr>
              <a:t>DataFrame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创建实例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1514" y="890430"/>
            <a:ext cx="8409906" cy="586340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names = 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张三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李四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王五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ages = 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d_1 = pd.DataFrame({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names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ages})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d_2 = pd.DataFrame([names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ages])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(d_2)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s_names = pd.Series(names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"C"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s_ages = pd.Series(ages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"C"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d_3 = pd.DataFrame({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s_names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s_ages})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(d_3)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d_4 = pd.DataFrame(np.random.randint(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(d_4)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s_names = {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"A01"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江西财大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"A05"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南昌大学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"A08"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江西农大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s_types = {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"A05"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综合类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"A01"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财经类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"A06"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师范类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= pd.DataFrame({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学校名称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s_names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学校类型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s_types})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= pd.DataFrame({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学校名称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s_names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学校类型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s_types}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               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"A01"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"A03"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"A05"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63502" y="1087310"/>
            <a:ext cx="1435730" cy="109042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0062" y="1260021"/>
            <a:ext cx="1871382" cy="7450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4132" y="2320825"/>
            <a:ext cx="1452696" cy="9470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9540" y="2238199"/>
            <a:ext cx="1876190" cy="106666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6633" y="4065893"/>
            <a:ext cx="2257143" cy="136190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5392" y="5600510"/>
            <a:ext cx="2285714" cy="111428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8803108" y="575429"/>
            <a:ext cx="1116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00CC"/>
                </a:solidFill>
                <a:latin typeface="+mn-ea"/>
              </a:rPr>
              <a:t>d_1 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结果</a:t>
            </a:r>
            <a:endParaRPr lang="zh-CN" altLang="en-US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664875" y="543163"/>
            <a:ext cx="1116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00CC"/>
                </a:solidFill>
                <a:latin typeface="+mn-ea"/>
              </a:rPr>
              <a:t>d_2 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结果</a:t>
            </a:r>
            <a:endParaRPr lang="zh-CN" altLang="en-US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812474" y="3407783"/>
            <a:ext cx="1116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00CC"/>
                </a:solidFill>
                <a:latin typeface="+mn-ea"/>
              </a:rPr>
              <a:t>d_3 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结果</a:t>
            </a:r>
            <a:endParaRPr lang="zh-CN" altLang="en-US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659629" y="3417263"/>
            <a:ext cx="1116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00CC"/>
                </a:solidFill>
                <a:latin typeface="+mn-ea"/>
              </a:rPr>
              <a:t>d_4 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结果</a:t>
            </a:r>
            <a:endParaRPr lang="zh-CN" altLang="en-US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526349" y="6073314"/>
            <a:ext cx="1116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00CC"/>
                </a:solidFill>
                <a:latin typeface="+mn-ea"/>
              </a:rPr>
              <a:t>d_6 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结果</a:t>
            </a:r>
            <a:endParaRPr lang="zh-CN" altLang="en-US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527709" y="4692098"/>
            <a:ext cx="1116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00CC"/>
                </a:solidFill>
                <a:latin typeface="+mn-ea"/>
              </a:rPr>
              <a:t>d_5 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结果</a:t>
            </a:r>
            <a:endParaRPr lang="zh-CN" altLang="en-US" b="1" dirty="0">
              <a:solidFill>
                <a:srgbClr val="0000CC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10254" y="138964"/>
            <a:ext cx="3308807" cy="550149"/>
          </a:xfrm>
        </p:spPr>
        <p:txBody>
          <a:bodyPr/>
          <a:lstStyle/>
          <a:p>
            <a:r>
              <a:rPr lang="en-US" altLang="zh-CN" dirty="0" smtClean="0"/>
              <a:t>Pandas</a:t>
            </a:r>
            <a:r>
              <a:rPr lang="zh-CN" altLang="en-US" dirty="0" smtClean="0"/>
              <a:t>入门与实践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640133" y="1248259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774821" y="532724"/>
            <a:ext cx="4575391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err="1" smtClean="0">
                <a:solidFill>
                  <a:schemeClr val="accent1"/>
                </a:solidFill>
              </a:rPr>
              <a:t>DataFrame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中数据访问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28182" y="1376146"/>
            <a:ext cx="9771821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</a:t>
            </a:r>
            <a:r>
              <a:rPr lang="en-US" altLang="zh-CN" sz="2000" dirty="0" err="1" smtClean="0">
                <a:latin typeface="+mn-ea"/>
              </a:rPr>
              <a:t>DataFrame</a:t>
            </a:r>
            <a:r>
              <a:rPr lang="zh-CN" altLang="en-US" sz="2000" dirty="0" smtClean="0">
                <a:latin typeface="+mn-ea"/>
              </a:rPr>
              <a:t>对象与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维 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numpy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 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数组 </a:t>
            </a:r>
            <a:r>
              <a:rPr lang="zh-CN" altLang="en-US" sz="2000" dirty="0" smtClean="0">
                <a:latin typeface="+mn-ea"/>
              </a:rPr>
              <a:t>和 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共享索引的若干个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Series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对象构成的字典</a:t>
            </a:r>
            <a:r>
              <a:rPr lang="zh-CN" altLang="en-US" sz="2000" dirty="0" smtClean="0">
                <a:latin typeface="+mn-ea"/>
              </a:rPr>
              <a:t>有很多相似之处，</a:t>
            </a:r>
            <a:r>
              <a:rPr lang="en-US" altLang="zh-CN" sz="2000" dirty="0" err="1" smtClean="0">
                <a:latin typeface="+mn-ea"/>
              </a:rPr>
              <a:t>DataFrame</a:t>
            </a:r>
            <a:r>
              <a:rPr lang="zh-CN" altLang="en-US" sz="2000" dirty="0" smtClean="0">
                <a:latin typeface="+mn-ea"/>
              </a:rPr>
              <a:t>中数据的访问可与它们进行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类比学习</a:t>
            </a:r>
            <a:r>
              <a:rPr lang="zh-CN" altLang="en-US" sz="2000" dirty="0" smtClean="0"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40618" y="2448349"/>
            <a:ext cx="5130095" cy="4398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0000"/>
                </a:solidFill>
                <a:latin typeface="+mn-ea"/>
              </a:rPr>
              <a:t>将 </a:t>
            </a:r>
            <a:r>
              <a:rPr lang="en-US" altLang="zh-CN" sz="2000" b="1" dirty="0" err="1">
                <a:solidFill>
                  <a:srgbClr val="000000"/>
                </a:solidFill>
                <a:latin typeface="+mn-ea"/>
              </a:rPr>
              <a:t>DataFrame</a:t>
            </a:r>
            <a:r>
              <a:rPr lang="en-US" altLang="zh-CN" sz="2000" b="1" dirty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000" b="1" dirty="0">
                <a:solidFill>
                  <a:srgbClr val="000000"/>
                </a:solidFill>
                <a:latin typeface="+mn-ea"/>
              </a:rPr>
              <a:t>看作字典</a:t>
            </a:r>
            <a:endParaRPr lang="en-US" altLang="zh-CN" sz="2000" b="1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dirty="0" smtClean="0"/>
              <a:t>以</a:t>
            </a:r>
            <a:r>
              <a:rPr lang="zh-CN" altLang="en-US" b="1" dirty="0" smtClean="0">
                <a:solidFill>
                  <a:srgbClr val="0000CC"/>
                </a:solidFill>
              </a:rPr>
              <a:t>列的索引为关键字</a:t>
            </a:r>
            <a:r>
              <a:rPr lang="zh-CN" altLang="en-US" dirty="0" smtClean="0"/>
              <a:t>，获取某一列数据，例如</a:t>
            </a:r>
            <a:r>
              <a:rPr lang="en-US" altLang="zh-CN" b="1" dirty="0" smtClean="0">
                <a:solidFill>
                  <a:srgbClr val="0000CC"/>
                </a:solidFill>
              </a:rPr>
              <a:t>d_1[</a:t>
            </a:r>
            <a:r>
              <a:rPr lang="zh-CN" altLang="en-US" b="1" dirty="0" smtClean="0">
                <a:solidFill>
                  <a:srgbClr val="E73A1C"/>
                </a:solidFill>
              </a:rPr>
              <a:t>列索引</a:t>
            </a:r>
            <a:r>
              <a:rPr lang="en-US" altLang="zh-CN" b="1" dirty="0" smtClean="0">
                <a:solidFill>
                  <a:srgbClr val="0000CC"/>
                </a:solidFill>
              </a:rPr>
              <a:t>]</a:t>
            </a:r>
            <a:r>
              <a:rPr lang="zh-CN" altLang="en-US" dirty="0" smtClean="0"/>
              <a:t>，结果为</a:t>
            </a:r>
            <a:r>
              <a:rPr lang="en-US" altLang="zh-CN" dirty="0" smtClean="0"/>
              <a:t>Series</a:t>
            </a:r>
            <a:r>
              <a:rPr lang="zh-CN" altLang="en-US" dirty="0" smtClean="0"/>
              <a:t>对象，可进一步获取某个数据，例如</a:t>
            </a:r>
            <a:r>
              <a:rPr lang="en-US" altLang="zh-CN" b="1" dirty="0">
                <a:solidFill>
                  <a:srgbClr val="0000CC"/>
                </a:solidFill>
              </a:rPr>
              <a:t>d_1[</a:t>
            </a:r>
            <a:r>
              <a:rPr lang="zh-CN" altLang="en-US" b="1" dirty="0">
                <a:solidFill>
                  <a:srgbClr val="E73A1C"/>
                </a:solidFill>
              </a:rPr>
              <a:t>列索引</a:t>
            </a:r>
            <a:r>
              <a:rPr lang="en-US" altLang="zh-CN" b="1" dirty="0" smtClean="0">
                <a:solidFill>
                  <a:srgbClr val="0000CC"/>
                </a:solidFill>
              </a:rPr>
              <a:t>][</a:t>
            </a:r>
            <a:r>
              <a:rPr lang="zh-CN" altLang="en-US" b="1" dirty="0" smtClean="0">
                <a:solidFill>
                  <a:srgbClr val="FF00FF"/>
                </a:solidFill>
              </a:rPr>
              <a:t>行索引</a:t>
            </a:r>
            <a:r>
              <a:rPr lang="en-US" altLang="zh-CN" b="1" dirty="0" smtClean="0">
                <a:solidFill>
                  <a:srgbClr val="0000CC"/>
                </a:solidFill>
              </a:rPr>
              <a:t>]</a:t>
            </a:r>
            <a:r>
              <a:rPr lang="zh-CN" altLang="en-US" b="1" dirty="0" smtClean="0">
                <a:solidFill>
                  <a:srgbClr val="0000CC"/>
                </a:solidFill>
              </a:rPr>
              <a:t>，</a:t>
            </a:r>
            <a:r>
              <a:rPr lang="zh-CN" altLang="en-US" dirty="0"/>
              <a:t>需要使用两个中括号，</a:t>
            </a:r>
            <a:r>
              <a:rPr lang="zh-CN" altLang="en-US" b="1" dirty="0">
                <a:solidFill>
                  <a:srgbClr val="FF0000"/>
                </a:solidFill>
              </a:rPr>
              <a:t>不能合并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dirty="0" smtClean="0"/>
              <a:t>如果列的索引为字符串，则</a:t>
            </a:r>
            <a:r>
              <a:rPr lang="zh-CN" altLang="en-US" dirty="0"/>
              <a:t>可</a:t>
            </a:r>
            <a:r>
              <a:rPr lang="zh-CN" altLang="en-US" b="1" dirty="0" smtClean="0">
                <a:solidFill>
                  <a:srgbClr val="0000CC"/>
                </a:solidFill>
              </a:rPr>
              <a:t>以列名为属性名</a:t>
            </a:r>
            <a:r>
              <a:rPr lang="zh-CN" altLang="en-US" dirty="0" smtClean="0"/>
              <a:t>，获取某一列数据，例如</a:t>
            </a:r>
            <a:r>
              <a:rPr lang="en-US" altLang="zh-CN" b="1" dirty="0" smtClean="0">
                <a:solidFill>
                  <a:srgbClr val="0000CC"/>
                </a:solidFill>
              </a:rPr>
              <a:t>d_1.</a:t>
            </a:r>
            <a:r>
              <a:rPr lang="zh-CN" altLang="en-US" b="1" dirty="0" smtClean="0">
                <a:solidFill>
                  <a:srgbClr val="0000CC"/>
                </a:solidFill>
              </a:rPr>
              <a:t>属性名</a:t>
            </a:r>
            <a:r>
              <a:rPr lang="zh-CN" altLang="en-US" dirty="0" smtClean="0"/>
              <a:t>，</a:t>
            </a:r>
            <a:r>
              <a:rPr lang="zh-CN" altLang="en-US" b="1" dirty="0" smtClean="0">
                <a:solidFill>
                  <a:srgbClr val="FF0000"/>
                </a:solidFill>
              </a:rPr>
              <a:t>前提是列名符合标识符的命名规范</a:t>
            </a:r>
            <a:r>
              <a:rPr lang="zh-CN" altLang="en-US" dirty="0" smtClean="0"/>
              <a:t>。如果列名不符合规范或与</a:t>
            </a:r>
            <a:r>
              <a:rPr lang="zh-CN" altLang="en-US" b="1" dirty="0" smtClean="0">
                <a:solidFill>
                  <a:srgbClr val="0000CC"/>
                </a:solidFill>
              </a:rPr>
              <a:t> </a:t>
            </a:r>
            <a:r>
              <a:rPr lang="en-US" altLang="zh-CN" b="1" dirty="0" err="1">
                <a:solidFill>
                  <a:srgbClr val="0000CC"/>
                </a:solidFill>
              </a:rPr>
              <a:t>DataFrame</a:t>
            </a:r>
            <a:r>
              <a:rPr lang="en-US" altLang="zh-CN" b="1" dirty="0">
                <a:solidFill>
                  <a:srgbClr val="0000CC"/>
                </a:solidFill>
              </a:rPr>
              <a:t> </a:t>
            </a:r>
            <a:r>
              <a:rPr lang="zh-CN" altLang="en-US" b="1" dirty="0" smtClean="0">
                <a:solidFill>
                  <a:srgbClr val="0000CC"/>
                </a:solidFill>
              </a:rPr>
              <a:t>中属性相同</a:t>
            </a:r>
            <a:r>
              <a:rPr lang="zh-CN" altLang="en-US" dirty="0" smtClean="0"/>
              <a:t>，例如</a:t>
            </a:r>
            <a:r>
              <a:rPr lang="en-US" altLang="zh-CN" dirty="0" smtClean="0"/>
              <a:t>shape</a:t>
            </a:r>
            <a:r>
              <a:rPr lang="zh-CN" altLang="en-US" dirty="0" smtClean="0"/>
              <a:t>、</a:t>
            </a:r>
            <a:r>
              <a:rPr lang="en-US" altLang="zh-CN" dirty="0" smtClean="0"/>
              <a:t>index</a:t>
            </a:r>
            <a:r>
              <a:rPr lang="zh-CN" altLang="en-US" dirty="0" smtClean="0"/>
              <a:t>等，则</a:t>
            </a:r>
            <a:r>
              <a:rPr lang="zh-CN" altLang="en-US" b="1" dirty="0" smtClean="0">
                <a:solidFill>
                  <a:srgbClr val="E73A1C"/>
                </a:solidFill>
              </a:rPr>
              <a:t>不能</a:t>
            </a:r>
            <a:r>
              <a:rPr lang="zh-CN" altLang="en-US" b="1" dirty="0">
                <a:solidFill>
                  <a:srgbClr val="E73A1C"/>
                </a:solidFill>
              </a:rPr>
              <a:t>用属性</a:t>
            </a:r>
            <a:r>
              <a:rPr lang="zh-CN" altLang="en-US" b="1" dirty="0" smtClean="0">
                <a:solidFill>
                  <a:srgbClr val="E73A1C"/>
                </a:solidFill>
              </a:rPr>
              <a:t>形式。</a:t>
            </a:r>
            <a:endParaRPr lang="en-US" altLang="zh-CN" b="1" dirty="0">
              <a:solidFill>
                <a:srgbClr val="E73A1C"/>
              </a:solidFill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6016487" y="2785190"/>
            <a:ext cx="6069496" cy="3748719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s_names = pd.Series([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张三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李四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王五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赵六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钱七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"ABCDE"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s_ages = pd.Series([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"ABDE"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d_1 = pd.DataFrame({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s_names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s_ages})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列名为关键字获取一列数据</a:t>
            </a:r>
            <a:b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列名为属性获取一列数据</a:t>
            </a:r>
            <a:b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is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d_1.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是否为同一对象</a:t>
            </a:r>
            <a:b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获取列中某一个数据</a:t>
            </a:r>
            <a:endParaRPr kumimoji="0" 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10254" y="138964"/>
            <a:ext cx="3308807" cy="550149"/>
          </a:xfrm>
        </p:spPr>
        <p:txBody>
          <a:bodyPr/>
          <a:lstStyle/>
          <a:p>
            <a:r>
              <a:rPr lang="en-US" altLang="zh-CN" dirty="0" smtClean="0"/>
              <a:t>Pandas</a:t>
            </a:r>
            <a:r>
              <a:rPr lang="zh-CN" altLang="en-US" dirty="0" smtClean="0"/>
              <a:t>入门与实践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640133" y="1248259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774821" y="532724"/>
            <a:ext cx="4575391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err="1" smtClean="0">
                <a:solidFill>
                  <a:schemeClr val="accent1"/>
                </a:solidFill>
              </a:rPr>
              <a:t>DataFrame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中数据访问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76605" y="1439665"/>
            <a:ext cx="97718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与</a:t>
            </a:r>
            <a:r>
              <a:rPr lang="en-US" altLang="zh-CN" sz="2000" dirty="0" smtClean="0">
                <a:latin typeface="+mn-ea"/>
              </a:rPr>
              <a:t>Series</a:t>
            </a:r>
            <a:r>
              <a:rPr lang="zh-CN" altLang="en-US" sz="2000" dirty="0" smtClean="0">
                <a:latin typeface="+mn-ea"/>
              </a:rPr>
              <a:t>类似，</a:t>
            </a:r>
            <a:r>
              <a:rPr lang="en-US" altLang="zh-CN" sz="2000" dirty="0" err="1" smtClean="0">
                <a:latin typeface="+mn-ea"/>
              </a:rPr>
              <a:t>DataFrame</a:t>
            </a:r>
            <a:r>
              <a:rPr lang="zh-CN" altLang="en-US" sz="2000" dirty="0" smtClean="0">
                <a:latin typeface="+mn-ea"/>
              </a:rPr>
              <a:t>中也存在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隐式索引</a:t>
            </a:r>
            <a:r>
              <a:rPr lang="zh-CN" altLang="en-US" sz="2000" dirty="0" smtClean="0">
                <a:latin typeface="+mn-ea"/>
              </a:rPr>
              <a:t>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显式索引</a:t>
            </a:r>
            <a:r>
              <a:rPr lang="zh-CN" altLang="en-US" sz="2000" dirty="0" smtClean="0">
                <a:latin typeface="+mn-ea"/>
              </a:rPr>
              <a:t>。显式索引主要是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根据对应的标签访问数据</a:t>
            </a:r>
            <a:r>
              <a:rPr lang="zh-CN" altLang="en-US" sz="2000" dirty="0" smtClean="0">
                <a:latin typeface="+mn-ea"/>
              </a:rPr>
              <a:t>，而隐式索引主要是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根据位置序号访问数据</a:t>
            </a:r>
            <a:r>
              <a:rPr lang="zh-CN" altLang="en-US" sz="2000" dirty="0" smtClean="0">
                <a:latin typeface="+mn-ea"/>
              </a:rPr>
              <a:t>。</a:t>
            </a:r>
            <a:r>
              <a:rPr lang="en-US" altLang="zh-CN" sz="2000" dirty="0" err="1" smtClean="0">
                <a:latin typeface="+mn-ea"/>
              </a:rPr>
              <a:t>DataFrame</a:t>
            </a:r>
            <a:r>
              <a:rPr lang="zh-CN" altLang="en-US" sz="2000" dirty="0" smtClean="0">
                <a:latin typeface="+mn-ea"/>
              </a:rPr>
              <a:t>也支持索引器访问数据，其中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loc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[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行索引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, 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列索引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]</a:t>
            </a:r>
            <a:r>
              <a:rPr lang="zh-CN" altLang="en-US" sz="2000" dirty="0" smtClean="0">
                <a:latin typeface="+mn-ea"/>
              </a:rPr>
              <a:t>通过显示索引访问数据，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 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iloc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[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行索引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列索引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]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通过隐式索引访问数据。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3059" y="3800061"/>
            <a:ext cx="47575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algn="ctr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0000"/>
                </a:solidFill>
                <a:latin typeface="+mn-ea"/>
              </a:rPr>
              <a:t>将</a:t>
            </a:r>
            <a:r>
              <a:rPr lang="en-US" altLang="zh-CN" sz="2000" b="1" dirty="0" err="1">
                <a:solidFill>
                  <a:srgbClr val="000000"/>
                </a:solidFill>
                <a:latin typeface="+mn-ea"/>
              </a:rPr>
              <a:t>DataFrame</a:t>
            </a:r>
            <a:r>
              <a:rPr lang="zh-CN" altLang="en-US" sz="2000" b="1" dirty="0">
                <a:solidFill>
                  <a:srgbClr val="000000"/>
                </a:solidFill>
                <a:latin typeface="+mn-ea"/>
              </a:rPr>
              <a:t>看作二维数组</a:t>
            </a:r>
            <a:endParaRPr lang="en-US" altLang="zh-CN" sz="2000" b="1" dirty="0">
              <a:solidFill>
                <a:srgbClr val="000000"/>
              </a:solidFill>
              <a:latin typeface="+mn-ea"/>
            </a:endParaRPr>
          </a:p>
          <a:p>
            <a:pPr marL="3429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/>
              <a:t>支持</a:t>
            </a:r>
            <a:r>
              <a:rPr lang="zh-CN" altLang="en-US" sz="2000" b="1" dirty="0">
                <a:solidFill>
                  <a:srgbClr val="E73A1C"/>
                </a:solidFill>
              </a:rPr>
              <a:t>行列转置</a:t>
            </a:r>
            <a:r>
              <a:rPr lang="zh-CN" altLang="en-US" sz="2000" dirty="0"/>
              <a:t>、</a:t>
            </a:r>
            <a:r>
              <a:rPr lang="zh-CN" altLang="en-US" sz="2000" b="1" dirty="0">
                <a:solidFill>
                  <a:srgbClr val="E73A1C"/>
                </a:solidFill>
              </a:rPr>
              <a:t>布尔表达式</a:t>
            </a:r>
            <a:r>
              <a:rPr lang="zh-CN" altLang="en-US" sz="2000" dirty="0" smtClean="0"/>
              <a:t>等；</a:t>
            </a:r>
            <a:endParaRPr lang="en-US" altLang="zh-CN" sz="2000" dirty="0" smtClean="0"/>
          </a:p>
          <a:p>
            <a:pPr marL="3429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 smtClean="0"/>
              <a:t>支持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行切片操作</a:t>
            </a:r>
            <a:r>
              <a:rPr lang="zh-CN" altLang="en-US" sz="2000" dirty="0" smtClean="0"/>
              <a:t>，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不支持列切片</a:t>
            </a:r>
            <a:r>
              <a:rPr lang="zh-CN" altLang="en-US" sz="2000" dirty="0" smtClean="0"/>
              <a:t>。若想访问多列数据，可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将多个列索引放在一个列表中，</a:t>
            </a:r>
            <a:r>
              <a:rPr lang="zh-CN" altLang="en-US" sz="2000" dirty="0"/>
              <a:t>例如</a:t>
            </a:r>
            <a:r>
              <a:rPr lang="en-US" altLang="zh-CN" sz="2000" dirty="0"/>
              <a:t>d_1</a:t>
            </a:r>
            <a:r>
              <a:rPr lang="en-US" altLang="zh-CN" sz="2000" b="1" dirty="0">
                <a:solidFill>
                  <a:srgbClr val="0000CC"/>
                </a:solidFill>
              </a:rPr>
              <a:t>[[</a:t>
            </a:r>
            <a:r>
              <a:rPr lang="zh-CN" altLang="en-US" sz="2000" b="1" dirty="0">
                <a:solidFill>
                  <a:srgbClr val="0000CC"/>
                </a:solidFill>
              </a:rPr>
              <a:t>列</a:t>
            </a:r>
            <a:r>
              <a:rPr lang="en-US" altLang="zh-CN" sz="2000" b="1" dirty="0">
                <a:solidFill>
                  <a:srgbClr val="0000CC"/>
                </a:solidFill>
              </a:rPr>
              <a:t>1</a:t>
            </a:r>
            <a:r>
              <a:rPr lang="zh-CN" altLang="en-US" sz="2000" b="1" dirty="0">
                <a:solidFill>
                  <a:srgbClr val="0000CC"/>
                </a:solidFill>
              </a:rPr>
              <a:t>，列</a:t>
            </a:r>
            <a:r>
              <a:rPr lang="en-US" altLang="zh-CN" sz="2000" b="1" dirty="0">
                <a:solidFill>
                  <a:srgbClr val="0000CC"/>
                </a:solidFill>
              </a:rPr>
              <a:t>2]</a:t>
            </a:r>
            <a:r>
              <a:rPr lang="en-US" altLang="zh-CN" sz="2000" dirty="0"/>
              <a:t>]</a:t>
            </a:r>
            <a:r>
              <a:rPr lang="zh-CN" altLang="en-US" sz="2000" dirty="0" smtClean="0"/>
              <a:t>；</a:t>
            </a:r>
            <a:endParaRPr lang="en-US" altLang="zh-CN" sz="2000" dirty="0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355127" y="3502198"/>
            <a:ext cx="6687098" cy="313932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(d_1.T)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行列转置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(d_1[d_1.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==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布尔表达式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行切片，隐式索引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行切片，显示索引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808080"/>
              </a:solidFill>
              <a:effectLst/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lvl="0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8888C6"/>
                </a:solidFill>
                <a:latin typeface="Consolas" panose="020B0609020204030204" pitchFamily="49" charset="0"/>
              </a:rPr>
              <a:t>print</a:t>
            </a:r>
            <a:r>
              <a:rPr lang="zh-CN" altLang="zh-CN" sz="2000" dirty="0">
                <a:solidFill>
                  <a:srgbClr val="A9B7C6"/>
                </a:solidFill>
                <a:latin typeface="Consolas" panose="020B0609020204030204" pitchFamily="49" charset="0"/>
              </a:rPr>
              <a:t>(d_1[[</a:t>
            </a:r>
            <a:r>
              <a:rPr lang="zh-CN" altLang="zh-CN" sz="2000" dirty="0">
                <a:solidFill>
                  <a:srgbClr val="6A8759"/>
                </a:solidFill>
                <a:latin typeface="Consolas" panose="020B0609020204030204" pitchFamily="49" charset="0"/>
              </a:rPr>
              <a:t>"</a:t>
            </a:r>
            <a:r>
              <a:rPr lang="zh-CN" altLang="zh-CN" sz="2000" dirty="0">
                <a:solidFill>
                  <a:srgbClr val="6A8759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</a:t>
            </a:r>
            <a:r>
              <a:rPr lang="zh-CN" altLang="zh-CN" sz="2000" dirty="0">
                <a:solidFill>
                  <a:srgbClr val="6A8759"/>
                </a:solidFill>
                <a:latin typeface="Consolas" panose="020B0609020204030204" pitchFamily="49" charset="0"/>
              </a:rPr>
              <a:t>"</a:t>
            </a:r>
            <a:r>
              <a:rPr lang="zh-CN" altLang="zh-CN" sz="2000" dirty="0">
                <a:solidFill>
                  <a:srgbClr val="CC7832"/>
                </a:solidFill>
                <a:latin typeface="Consolas" panose="020B0609020204030204" pitchFamily="49" charset="0"/>
              </a:rPr>
              <a:t>, </a:t>
            </a:r>
            <a:r>
              <a:rPr lang="zh-CN" altLang="zh-CN" sz="2000" dirty="0">
                <a:solidFill>
                  <a:srgbClr val="6A8759"/>
                </a:solidFill>
                <a:latin typeface="Consolas" panose="020B0609020204030204" pitchFamily="49" charset="0"/>
              </a:rPr>
              <a:t>"</a:t>
            </a:r>
            <a:r>
              <a:rPr lang="zh-CN" altLang="zh-CN" sz="2000" dirty="0">
                <a:solidFill>
                  <a:srgbClr val="6A8759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lang="zh-CN" altLang="zh-CN" sz="2000" dirty="0">
                <a:solidFill>
                  <a:srgbClr val="6A8759"/>
                </a:solidFill>
                <a:latin typeface="Consolas" panose="020B0609020204030204" pitchFamily="49" charset="0"/>
              </a:rPr>
              <a:t>"</a:t>
            </a:r>
            <a:r>
              <a:rPr lang="zh-CN" altLang="zh-CN" sz="2000" dirty="0">
                <a:solidFill>
                  <a:srgbClr val="A9B7C6"/>
                </a:solidFill>
                <a:latin typeface="Consolas" panose="020B0609020204030204" pitchFamily="49" charset="0"/>
              </a:rPr>
              <a:t>]])  </a:t>
            </a:r>
            <a:r>
              <a:rPr lang="zh-CN" altLang="zh-CN" sz="2000" dirty="0">
                <a:solidFill>
                  <a:srgbClr val="808080"/>
                </a:solidFill>
                <a:latin typeface="Consolas" panose="020B0609020204030204" pitchFamily="49" charset="0"/>
              </a:rPr>
              <a:t># </a:t>
            </a:r>
            <a:r>
              <a:rPr lang="zh-CN" altLang="zh-CN" sz="2000" dirty="0">
                <a:solidFill>
                  <a:srgbClr val="80808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同时获取多列信息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(d_1.iloc[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根据位置取值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(d_1.iloc[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根据位置切片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(d_1.loc[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根据显式索引取值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(d_1.loc[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endParaRPr kumimoji="0" 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41913" y="757165"/>
            <a:ext cx="2999438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 err="1" smtClean="0">
                <a:latin typeface="+mn-ea"/>
              </a:rPr>
              <a:t>DataFrame</a:t>
            </a:r>
            <a:r>
              <a:rPr lang="en-US" altLang="zh-CN" sz="2000" b="1" dirty="0" smtClean="0">
                <a:latin typeface="+mn-ea"/>
              </a:rPr>
              <a:t> </a:t>
            </a:r>
            <a:r>
              <a:rPr lang="zh-CN" altLang="en-US" sz="2000" b="1" dirty="0" smtClean="0">
                <a:latin typeface="+mn-ea"/>
              </a:rPr>
              <a:t>常见属性</a:t>
            </a:r>
            <a:endParaRPr lang="zh-CN" altLang="en-US" sz="2000" b="1" dirty="0"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00773" y="714912"/>
            <a:ext cx="349285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latin typeface="+mn-ea"/>
              </a:rPr>
              <a:t>       </a:t>
            </a:r>
            <a:r>
              <a:rPr lang="en-US" altLang="zh-CN" sz="2000" b="1" dirty="0" err="1" smtClean="0">
                <a:latin typeface="+mn-ea"/>
              </a:rPr>
              <a:t>DataFrame</a:t>
            </a:r>
            <a:r>
              <a:rPr lang="en-US" altLang="zh-CN" sz="2000" b="1" dirty="0" smtClean="0">
                <a:latin typeface="+mn-ea"/>
              </a:rPr>
              <a:t> </a:t>
            </a:r>
            <a:r>
              <a:rPr lang="zh-CN" altLang="en-US" sz="2000" b="1" dirty="0" smtClean="0">
                <a:latin typeface="+mn-ea"/>
              </a:rPr>
              <a:t>常见方法</a:t>
            </a:r>
            <a:endParaRPr lang="zh-CN" altLang="en-US" sz="2000" b="1" dirty="0"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 rot="16200000" flipV="1">
            <a:off x="1122334" y="3798246"/>
            <a:ext cx="5368939" cy="4571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6600CC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7688" y="1376941"/>
            <a:ext cx="37124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b="1" dirty="0" smtClean="0">
                <a:solidFill>
                  <a:srgbClr val="E73A1C"/>
                </a:solidFill>
                <a:latin typeface="+mn-ea"/>
              </a:rPr>
              <a:t>shape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dirty="0">
                <a:latin typeface="+mn-ea"/>
              </a:rPr>
              <a:t>获取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形状信息</a:t>
            </a:r>
            <a:r>
              <a:rPr lang="zh-CN" altLang="en-US" dirty="0" smtClean="0">
                <a:latin typeface="+mn-ea"/>
              </a:rPr>
              <a:t>，结果为一个</a:t>
            </a:r>
            <a:r>
              <a:rPr lang="zh-CN" altLang="en-US" b="1" dirty="0" smtClean="0">
                <a:solidFill>
                  <a:srgbClr val="FF00FF"/>
                </a:solidFill>
                <a:latin typeface="+mn-ea"/>
              </a:rPr>
              <a:t>元组</a:t>
            </a:r>
            <a:r>
              <a:rPr lang="zh-CN" altLang="en-US" dirty="0" smtClean="0">
                <a:latin typeface="+mn-ea"/>
              </a:rPr>
              <a:t>；</a:t>
            </a:r>
            <a:endParaRPr lang="zh-CN" altLang="en-US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b="1" dirty="0" err="1">
                <a:solidFill>
                  <a:srgbClr val="E73A1C"/>
                </a:solidFill>
                <a:latin typeface="+mn-ea"/>
              </a:rPr>
              <a:t>dtypes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dirty="0">
                <a:latin typeface="+mn-ea"/>
              </a:rPr>
              <a:t>获取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各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字段的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数据类型</a:t>
            </a:r>
            <a:r>
              <a:rPr lang="zh-CN" altLang="en-US" dirty="0" smtClean="0">
                <a:latin typeface="+mn-ea"/>
              </a:rPr>
              <a:t>，结果为</a:t>
            </a:r>
            <a:r>
              <a:rPr lang="en-US" altLang="zh-CN" b="1" dirty="0" smtClean="0">
                <a:solidFill>
                  <a:srgbClr val="FF00FF"/>
                </a:solidFill>
                <a:latin typeface="+mn-ea"/>
              </a:rPr>
              <a:t>Series</a:t>
            </a:r>
            <a:r>
              <a:rPr lang="zh-CN" altLang="en-US" dirty="0" smtClean="0">
                <a:latin typeface="+mn-ea"/>
              </a:rPr>
              <a:t>；</a:t>
            </a:r>
            <a:endParaRPr lang="zh-CN" altLang="en-US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E73A1C"/>
                </a:solidFill>
                <a:latin typeface="+mn-ea"/>
              </a:rPr>
              <a:t>values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dirty="0" smtClean="0">
                <a:latin typeface="+mn-ea"/>
              </a:rPr>
              <a:t>获取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数据内容</a:t>
            </a:r>
            <a:r>
              <a:rPr lang="zh-CN" altLang="en-US" dirty="0" smtClean="0">
                <a:latin typeface="+mn-ea"/>
              </a:rPr>
              <a:t>，</a:t>
            </a:r>
            <a:r>
              <a:rPr lang="zh-CN" altLang="en-US" dirty="0">
                <a:latin typeface="+mn-ea"/>
              </a:rPr>
              <a:t>结果通常为</a:t>
            </a:r>
            <a:r>
              <a:rPr lang="zh-CN" altLang="en-US" b="1" dirty="0">
                <a:solidFill>
                  <a:srgbClr val="FF00FF"/>
                </a:solidFill>
                <a:latin typeface="+mn-ea"/>
              </a:rPr>
              <a:t>二维数组</a:t>
            </a:r>
            <a:r>
              <a:rPr lang="zh-CN" altLang="en-US" dirty="0">
                <a:latin typeface="+mn-ea"/>
              </a:rPr>
              <a:t>；</a:t>
            </a:r>
            <a:endParaRPr lang="zh-CN" altLang="en-US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E73A1C"/>
                </a:solidFill>
                <a:latin typeface="+mn-ea"/>
              </a:rPr>
              <a:t>columns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dirty="0">
                <a:latin typeface="+mn-ea"/>
              </a:rPr>
              <a:t>获取</a:t>
            </a:r>
            <a:r>
              <a:rPr lang="zh-CN" altLang="en-US" b="1" dirty="0" smtClean="0">
                <a:solidFill>
                  <a:srgbClr val="FF00FF"/>
                </a:solidFill>
                <a:latin typeface="+mn-ea"/>
              </a:rPr>
              <a:t>列索引</a:t>
            </a:r>
            <a:r>
              <a:rPr lang="zh-CN" altLang="en-US" dirty="0" smtClean="0">
                <a:latin typeface="+mn-ea"/>
              </a:rPr>
              <a:t>，即字段名称，结果为</a:t>
            </a:r>
            <a:r>
              <a:rPr lang="en-US" altLang="zh-CN" b="1" dirty="0" smtClean="0">
                <a:solidFill>
                  <a:srgbClr val="FF00FF"/>
                </a:solidFill>
                <a:latin typeface="+mn-ea"/>
              </a:rPr>
              <a:t>Index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 smtClean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E73A1C"/>
                </a:solidFill>
                <a:latin typeface="+mn-ea"/>
              </a:rPr>
              <a:t>index: </a:t>
            </a:r>
            <a:r>
              <a:rPr lang="zh-CN" altLang="en-US" dirty="0" smtClean="0">
                <a:latin typeface="+mn-ea"/>
              </a:rPr>
              <a:t>行索引，即行的标签，结果为</a:t>
            </a:r>
            <a:r>
              <a:rPr lang="en-US" altLang="zh-CN" b="1" dirty="0">
                <a:solidFill>
                  <a:srgbClr val="FF00FF"/>
                </a:solidFill>
                <a:latin typeface="+mn-ea"/>
              </a:rPr>
              <a:t>Index</a:t>
            </a:r>
            <a:r>
              <a:rPr lang="zh-CN" altLang="en-US" dirty="0" smtClean="0">
                <a:latin typeface="+mn-ea"/>
              </a:rPr>
              <a:t>。</a:t>
            </a:r>
            <a:endParaRPr lang="en-US" altLang="zh-CN" dirty="0" smtClean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E73A1C"/>
                </a:solidFill>
                <a:latin typeface="+mn-ea"/>
              </a:rPr>
              <a:t>axes</a:t>
            </a:r>
            <a:r>
              <a:rPr lang="zh-CN" altLang="en-US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dirty="0" smtClean="0">
                <a:latin typeface="+mn-ea"/>
              </a:rPr>
              <a:t>同时获取行和列索引，结果为</a:t>
            </a:r>
            <a:r>
              <a:rPr lang="en-US" altLang="zh-CN" b="1" dirty="0">
                <a:solidFill>
                  <a:srgbClr val="FF00FF"/>
                </a:solidFill>
                <a:latin typeface="+mn-ea"/>
              </a:rPr>
              <a:t>Index</a:t>
            </a:r>
            <a:r>
              <a:rPr lang="zh-CN" altLang="en-US" b="1" dirty="0">
                <a:solidFill>
                  <a:srgbClr val="FF00FF"/>
                </a:solidFill>
                <a:latin typeface="+mn-ea"/>
              </a:rPr>
              <a:t>的列表</a:t>
            </a:r>
            <a:r>
              <a:rPr lang="zh-CN" altLang="en-US" dirty="0" smtClean="0">
                <a:latin typeface="+mn-ea"/>
              </a:rPr>
              <a:t>；</a:t>
            </a:r>
            <a:endParaRPr lang="zh-CN" altLang="en-US" dirty="0" smtClean="0">
              <a:latin typeface="+mn-ea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3926464" y="1337203"/>
          <a:ext cx="8102404" cy="525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122"/>
                <a:gridCol w="5924282"/>
              </a:tblGrid>
              <a:tr h="38739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方法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说明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info()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显示基本信息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，包括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行列索引信息、每列非空元素数量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每列数据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的类型，整体所占内存大小等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head(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获取前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行数据，</a:t>
                      </a:r>
                      <a:r>
                        <a:rPr lang="en-US" altLang="zh-CN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默认为</a:t>
                      </a:r>
                      <a:r>
                        <a:rPr lang="en-US" altLang="zh-CN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结果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为</a:t>
                      </a:r>
                      <a:r>
                        <a:rPr lang="en-US" altLang="zh-CN" sz="1800" b="1" kern="1200" dirty="0" err="1" smtClean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DataFrame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tail(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获取</a:t>
                      </a:r>
                      <a:r>
                        <a:rPr lang="zh-CN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后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zh-CN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行数据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默认为</a:t>
                      </a:r>
                      <a:r>
                        <a:rPr lang="en-US" altLang="zh-CN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，结果为</a:t>
                      </a:r>
                      <a:r>
                        <a:rPr lang="en-US" altLang="zh-CN" sz="1800" b="1" kern="1200" dirty="0" err="1" smtClean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DataFrame</a:t>
                      </a:r>
                      <a:endParaRPr lang="zh-CN" altLang="en-US" sz="18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describe()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数据的整体描述信息，包括：非空值数量、平均值、标准差、最小值、最大值等，结果为</a:t>
                      </a:r>
                      <a:r>
                        <a:rPr lang="en-US" altLang="zh-CN" sz="1800" b="1" kern="1200" dirty="0" err="1" smtClean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DataFrame</a:t>
                      </a:r>
                      <a:endParaRPr lang="zh-CN" altLang="en-US" sz="18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count()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统计各列中非空值的数量，结果为</a:t>
                      </a:r>
                      <a:r>
                        <a:rPr lang="en-US" altLang="zh-CN" sz="1800" b="1" kern="1200" dirty="0" smtClean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Series</a:t>
                      </a:r>
                      <a:endParaRPr lang="zh-CN" altLang="en-US" sz="18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sample(n, axis)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随机从数据中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按行或列抽取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行或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列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apply(fun, axis)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对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每一行或每一列元素执行函数</a:t>
                      </a:r>
                      <a:endParaRPr lang="zh-CN" altLang="en-US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applymap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(fun)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对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每一个数据执行函数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to_dict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转化为</a:t>
                      </a:r>
                      <a:r>
                        <a:rPr lang="en-US" altLang="zh-CN" sz="1800" b="1" kern="1200" dirty="0" err="1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dict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类型对象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，可指定字典中值的类型，如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list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to_excel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文件名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将数据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保存到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Excel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文件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中去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 flipV="1">
            <a:off x="4431270" y="554304"/>
            <a:ext cx="4172251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222678" y="-9080"/>
            <a:ext cx="4575391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400" b="1" dirty="0" err="1" smtClean="0">
                <a:solidFill>
                  <a:schemeClr val="accent1"/>
                </a:solidFill>
              </a:rPr>
              <a:t>DataFrame</a:t>
            </a:r>
            <a:r>
              <a:rPr lang="zh-CN" altLang="en-US" sz="2400" b="1" dirty="0" smtClean="0">
                <a:solidFill>
                  <a:schemeClr val="accent1"/>
                </a:solidFill>
              </a:rPr>
              <a:t>中常见属性和方法</a:t>
            </a:r>
            <a:endParaRPr lang="en-US" altLang="zh-CN" sz="2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346138" y="738610"/>
          <a:ext cx="11605457" cy="5764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375"/>
                <a:gridCol w="7753082"/>
              </a:tblGrid>
              <a:tr h="38739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方法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说明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FF0000"/>
                          </a:solidFill>
                        </a:rPr>
                        <a:t>sort_values</a:t>
                      </a:r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en-US" altLang="zh-CN" b="1" dirty="0" smtClean="0">
                          <a:solidFill>
                            <a:srgbClr val="0000CC"/>
                          </a:solidFill>
                        </a:rPr>
                        <a:t>by</a:t>
                      </a:r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zh-CN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根据值进行排序，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可以指定一列或多列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，返回新的对象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sort_index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根据索引进行排序，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原始索引不一定有序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，返回新的对象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rank()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对每一列的值进行排名，从小到大，从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开始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isna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r>
                        <a:rPr lang="zh-CN" altLang="en-US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isnull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对每一个元素判断</a:t>
                      </a:r>
                      <a:r>
                        <a:rPr lang="zh-CN" altLang="en-US" b="1" dirty="0" smtClean="0">
                          <a:solidFill>
                            <a:srgbClr val="FF00FF"/>
                          </a:solidFill>
                        </a:rPr>
                        <a:t>是否为缺失值</a:t>
                      </a:r>
                      <a:endParaRPr lang="zh-CN" altLang="en-US" b="1" dirty="0">
                        <a:solidFill>
                          <a:srgbClr val="FF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dropna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删除缺失值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，可指定删除行或列、缺失值满足的条件等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fillna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value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用</a:t>
                      </a:r>
                      <a:r>
                        <a:rPr lang="en-US" altLang="zh-CN" b="1" dirty="0" smtClean="0">
                          <a:solidFill>
                            <a:srgbClr val="0000CC"/>
                          </a:solidFill>
                        </a:rPr>
                        <a:t>value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值填充空值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，返回新的对象</a:t>
                      </a:r>
                      <a:endParaRPr lang="zh-CN" altLang="en-US" b="1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rename()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重命名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，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通过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columns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对列索引重命名，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index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对行索引重命名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set_index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设置索引列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，可以用一个已有列名作为索引，返回新的对象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groupby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对数据进行分组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，例如根据某列或多列进行分组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d_1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.append(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d_2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将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d_2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中的行添加到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d_1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的后面，会</a:t>
                      </a:r>
                      <a:r>
                        <a:rPr lang="zh-CN" altLang="en-US" b="1" dirty="0" smtClean="0">
                          <a:solidFill>
                            <a:srgbClr val="FF00FF"/>
                          </a:solidFill>
                        </a:rPr>
                        <a:t>自动对齐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，没有内容的部分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默认为</a:t>
                      </a: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NaN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sum()</a:t>
                      </a:r>
                      <a:r>
                        <a:rPr lang="zh-CN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mean()</a:t>
                      </a:r>
                      <a:r>
                        <a:rPr lang="zh-CN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max()</a:t>
                      </a:r>
                      <a:r>
                        <a:rPr lang="zh-CN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min()</a:t>
                      </a:r>
                      <a:r>
                        <a:rPr lang="zh-CN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median()</a:t>
                      </a:r>
                      <a:r>
                        <a:rPr lang="zh-CN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std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r>
                        <a:rPr lang="zh-CN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对每一列数据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求和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求平均数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最大值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最小值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中位数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、标准差、方差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nunique</a:t>
                      </a: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统计每一列中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不重复的元素个数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 flipV="1">
            <a:off x="4431270" y="554304"/>
            <a:ext cx="4172251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222678" y="-9080"/>
            <a:ext cx="4575391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400" b="1" dirty="0" err="1" smtClean="0">
                <a:solidFill>
                  <a:schemeClr val="accent1"/>
                </a:solidFill>
              </a:rPr>
              <a:t>DataFrame</a:t>
            </a:r>
            <a:r>
              <a:rPr lang="zh-CN" altLang="en-US" sz="2400" b="1" dirty="0" smtClean="0">
                <a:solidFill>
                  <a:schemeClr val="accent1"/>
                </a:solidFill>
              </a:rPr>
              <a:t>中常见方法</a:t>
            </a:r>
            <a:endParaRPr lang="en-US" altLang="zh-CN" sz="2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15910" y="4685177"/>
            <a:ext cx="5138670" cy="175432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(d_1.sort_values([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"C"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]))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(d_1.sort_index())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根据行索引排序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(d_1.rank(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method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"min"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(d_1.rename(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={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"o"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"OO"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}))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(d_1.set_index(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"C"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以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列为索引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(d_1.groupby(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).agg(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"mean"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 flipV="1">
            <a:off x="4431270" y="554304"/>
            <a:ext cx="4172251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222678" y="-9080"/>
            <a:ext cx="4575391" cy="525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400" b="1" dirty="0" err="1" smtClean="0">
                <a:solidFill>
                  <a:schemeClr val="accent1"/>
                </a:solidFill>
              </a:rPr>
              <a:t>DataFrame</a:t>
            </a:r>
            <a:r>
              <a:rPr lang="zh-CN" altLang="en-US" sz="2400" b="1" dirty="0" smtClean="0">
                <a:solidFill>
                  <a:schemeClr val="accent1"/>
                </a:solidFill>
              </a:rPr>
              <a:t>使用举例</a:t>
            </a:r>
            <a:endParaRPr lang="en-US" altLang="zh-CN" sz="2400" b="1" dirty="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67425" y="826068"/>
            <a:ext cx="7881871" cy="1006429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d_1 = pd.DataFrame(np.random.randint(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             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chr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(x)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dirty="0" smtClean="0">
                <a:solidFill>
                  <a:srgbClr val="6897BB"/>
                </a:solidFill>
                <a:latin typeface="Consolas" panose="020B0609020204030204" pitchFamily="49" charset="0"/>
              </a:rPr>
              <a:t>116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dirty="0" smtClean="0">
                <a:solidFill>
                  <a:srgbClr val="6897BB"/>
                </a:solidFill>
                <a:latin typeface="Consolas" panose="020B0609020204030204" pitchFamily="49" charset="0"/>
              </a:rPr>
              <a:t>96</a:t>
            </a:r>
            <a:r>
              <a:rPr lang="zh-CN" altLang="zh-CN" dirty="0">
                <a:solidFill>
                  <a:srgbClr val="CC7832"/>
                </a:solidFill>
                <a:latin typeface="Consolas" panose="020B0609020204030204" pitchFamily="49" charset="0"/>
              </a:rPr>
              <a:t> , </a:t>
            </a:r>
            <a:r>
              <a:rPr lang="en-US" altLang="zh-CN" dirty="0" smtClean="0">
                <a:solidFill>
                  <a:srgbClr val="6897BB"/>
                </a:solidFill>
                <a:latin typeface="Consolas" panose="020B0609020204030204" pitchFamily="49" charset="0"/>
              </a:rPr>
              <a:t>-1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)]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             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columns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chr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(x)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75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)])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13691" y="713595"/>
            <a:ext cx="40396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1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</a:rPr>
              <a:t>20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行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10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列</a:t>
            </a:r>
            <a:r>
              <a:rPr lang="zh-CN" altLang="en-US" sz="2000" dirty="0" smtClean="0"/>
              <a:t>，数据为</a:t>
            </a:r>
            <a:r>
              <a:rPr lang="en-US" altLang="zh-CN" sz="2000" dirty="0" smtClean="0"/>
              <a:t>[10, 30)</a:t>
            </a:r>
            <a:r>
              <a:rPr lang="zh-CN" altLang="en-US" sz="2000" dirty="0" smtClean="0"/>
              <a:t>之间的随机数，行的索引为逆序的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小写字母</a:t>
            </a:r>
            <a:r>
              <a:rPr lang="zh-CN" altLang="en-US" sz="2000" dirty="0" smtClean="0"/>
              <a:t>，列的索引为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大写字母</a:t>
            </a:r>
            <a:r>
              <a:rPr lang="zh-CN" altLang="en-US" sz="2000" dirty="0" smtClean="0"/>
              <a:t>。</a:t>
            </a:r>
            <a:endParaRPr lang="en-US" altLang="zh-CN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28789" y="2075033"/>
            <a:ext cx="5125791" cy="2419124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打印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(d_1.shape)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形状：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(20, 10)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(d_1.index)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行索引信息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(d_1.columns)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列索引信息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(d_1.axes)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同时获取行和列索引信息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(d_1.values)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获取值信息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(d_1.dtypes)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获取每一列类型信息</a:t>
            </a:r>
            <a:endParaRPr kumimoji="0" 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306095" y="1927183"/>
            <a:ext cx="6847267" cy="3748719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(d_1.info())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基本信息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(d_1.head(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行数据，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DataFrame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形式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(d_1.tail())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最后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行数据，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DataFrame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形式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(d_1.describe())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统计描述信息，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DataFrame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形式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(d_1.count())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每一列的非空值数量，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Series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形式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(d_1.sample(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axis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随机抽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行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(d_1.sample(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axis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随机抽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列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(d_1.apply(np.sum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axis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对每行求和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(d_1.applymap(np.square))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对每个元素求平方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(d_1.to_dict(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orient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"list"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转换为字典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(d_1.to_excel(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"data.xls"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保存到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Excel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文件</a:t>
            </a:r>
            <a:endParaRPr kumimoji="0" 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313090" y="5769052"/>
            <a:ext cx="6840273" cy="92333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d_2 = pd.DataFrame(np.random.randint(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</a:br>
            <a:r>
              <a:rPr kumimoji="0" lang="en-US" altLang="zh-CN" b="0" i="0" u="none" strike="noStrike" cap="none" normalizeH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     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columns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"ABCD"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"abxyz"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(d_1.append(d_2))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110254" y="138964"/>
            <a:ext cx="3308807" cy="550149"/>
          </a:xfrm>
        </p:spPr>
        <p:txBody>
          <a:bodyPr/>
          <a:lstStyle/>
          <a:p>
            <a:r>
              <a:rPr lang="en-US" altLang="zh-CN" dirty="0" smtClean="0"/>
              <a:t>Pandas</a:t>
            </a:r>
            <a:r>
              <a:rPr lang="zh-CN" altLang="en-US" dirty="0" smtClean="0"/>
              <a:t>入门与实践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6640133" y="1248259"/>
            <a:ext cx="103236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774821" y="532724"/>
            <a:ext cx="4575391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err="1" smtClean="0">
                <a:solidFill>
                  <a:schemeClr val="accent1"/>
                </a:solidFill>
              </a:rPr>
              <a:t>DataFrame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的合并操作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09754" y="1404648"/>
            <a:ext cx="10093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</a:t>
            </a:r>
            <a:r>
              <a:rPr lang="en-US" altLang="zh-CN" sz="2000" dirty="0" err="1" smtClean="0">
                <a:latin typeface="+mn-ea"/>
              </a:rPr>
              <a:t>DataFrame</a:t>
            </a:r>
            <a:r>
              <a:rPr lang="zh-CN" altLang="en-US" sz="2000" dirty="0" smtClean="0">
                <a:latin typeface="+mn-ea"/>
              </a:rPr>
              <a:t>中提供了一个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join()</a:t>
            </a:r>
            <a:r>
              <a:rPr lang="zh-CN" altLang="en-US" sz="2000" dirty="0" smtClean="0">
                <a:latin typeface="+mn-ea"/>
              </a:rPr>
              <a:t>方法用于将其他</a:t>
            </a:r>
            <a:r>
              <a:rPr lang="en-US" altLang="zh-CN" sz="2000" dirty="0" err="1" smtClean="0">
                <a:latin typeface="+mn-ea"/>
              </a:rPr>
              <a:t>DataFrame</a:t>
            </a:r>
            <a:r>
              <a:rPr lang="zh-CN" altLang="en-US" sz="2000" dirty="0" smtClean="0">
                <a:latin typeface="+mn-ea"/>
              </a:rPr>
              <a:t>中的列合并到当前</a:t>
            </a:r>
            <a:r>
              <a:rPr lang="en-US" altLang="zh-CN" sz="2000" dirty="0" err="1" smtClean="0">
                <a:latin typeface="+mn-ea"/>
              </a:rPr>
              <a:t>DataFrame</a:t>
            </a:r>
            <a:r>
              <a:rPr lang="zh-CN" altLang="en-US" sz="2000" dirty="0" smtClean="0">
                <a:latin typeface="+mn-ea"/>
              </a:rPr>
              <a:t>中，</a:t>
            </a:r>
            <a:r>
              <a:rPr lang="zh-CN" altLang="en-US" sz="2000" b="1" dirty="0" smtClean="0">
                <a:solidFill>
                  <a:srgbClr val="2E8B85"/>
                </a:solidFill>
                <a:latin typeface="+mn-ea"/>
              </a:rPr>
              <a:t>类似于数据库中的连接</a:t>
            </a:r>
            <a:r>
              <a:rPr lang="zh-CN" altLang="en-US" sz="2000" dirty="0" smtClean="0">
                <a:latin typeface="+mn-ea"/>
              </a:rPr>
              <a:t>，支持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内连接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外连接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左连接</a:t>
            </a:r>
            <a:r>
              <a:rPr lang="zh-CN" altLang="en-US" sz="2000" dirty="0" smtClean="0">
                <a:latin typeface="+mn-ea"/>
              </a:rPr>
              <a:t>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右连接</a:t>
            </a:r>
            <a:r>
              <a:rPr lang="zh-CN" altLang="en-US" sz="2000" dirty="0" smtClean="0">
                <a:latin typeface="+mn-ea"/>
              </a:rPr>
              <a:t>等，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默认情况采用左连接</a:t>
            </a:r>
            <a:r>
              <a:rPr lang="zh-CN" altLang="en-US" sz="2000" dirty="0" smtClean="0">
                <a:latin typeface="+mn-ea"/>
              </a:rPr>
              <a:t>。默认情况下，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根据两个对象的索引进行匹配连接</a:t>
            </a:r>
            <a:r>
              <a:rPr lang="zh-CN" altLang="en-US" sz="2000" dirty="0" smtClean="0">
                <a:latin typeface="+mn-ea"/>
              </a:rPr>
              <a:t>，如果有相同列名，则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需指定后缀</a:t>
            </a:r>
            <a:r>
              <a:rPr lang="zh-CN" altLang="en-US" sz="2000" dirty="0" smtClean="0">
                <a:latin typeface="+mn-ea"/>
              </a:rPr>
              <a:t>，也可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通过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on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参数指定关联的列</a:t>
            </a:r>
            <a:r>
              <a:rPr lang="zh-CN" altLang="en-US" sz="2000" dirty="0" smtClean="0">
                <a:latin typeface="+mn-ea"/>
              </a:rPr>
              <a:t>，需将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该列作为其他对象的索引</a:t>
            </a:r>
            <a:r>
              <a:rPr lang="zh-CN" altLang="en-US" sz="2000" dirty="0" smtClean="0"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467883" y="3483056"/>
            <a:ext cx="10344499" cy="313932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s_names = pd.Series([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张三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李四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王五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赵六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钱七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"ADBCE"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s_ages = pd.Series([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"ADBC"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s_nums = pd.Series([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"001"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"003"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"006"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"008"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"ADCE"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s_names_2 = pd.Series([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张三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李四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孙五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周六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"ADCE"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d_1 = pd.DataFrame({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s_names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s_ages})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d_2 = pd.DataFrame({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s_names_2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学号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s_nums})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(d_1.join(d_2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rsuffix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"_r"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(d_1.join(d_2.set_index(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on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默认左连接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(d_1.join(d_2.set_index(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on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how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"right"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右连接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(d_1.join(d_2.set_index(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on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how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"inner"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内连接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(d_1.join(d_2.set_index(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on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how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"outer"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外连接</a:t>
            </a:r>
            <a:endParaRPr kumimoji="0" 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>
          <a:xfrm>
            <a:off x="4640704" y="466917"/>
            <a:ext cx="2910592" cy="2373032"/>
          </a:xfrm>
        </p:spPr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428292" y="3252074"/>
            <a:ext cx="5689949" cy="825190"/>
          </a:xfrm>
        </p:spPr>
        <p:txBody>
          <a:bodyPr/>
          <a:lstStyle/>
          <a:p>
            <a:r>
              <a:rPr lang="en-US" altLang="zh-CN" b="1" dirty="0" smtClean="0"/>
              <a:t>Pandas</a:t>
            </a:r>
            <a:r>
              <a:rPr lang="zh-CN" altLang="en-US" b="1" dirty="0" smtClean="0"/>
              <a:t>中常用方法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V="1">
            <a:off x="1117881" y="762625"/>
            <a:ext cx="3387142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58890" y="62657"/>
            <a:ext cx="4032052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Pandas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中常用方法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707" y="1365022"/>
            <a:ext cx="575742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latin typeface="+mn-ea"/>
              </a:rPr>
              <a:t>加载数据的方法（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支持大多数文件格式</a:t>
            </a:r>
            <a:r>
              <a:rPr lang="zh-CN" altLang="en-US" sz="2000" b="1" dirty="0" smtClean="0">
                <a:latin typeface="+mn-ea"/>
              </a:rPr>
              <a:t>）</a:t>
            </a:r>
            <a:endParaRPr lang="en-US" altLang="zh-CN" sz="2000" b="1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read_excel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()</a:t>
            </a:r>
            <a:r>
              <a:rPr lang="zh-CN" altLang="en-US" sz="2000" dirty="0" smtClean="0">
                <a:latin typeface="+mn-ea"/>
              </a:rPr>
              <a:t>：从</a:t>
            </a:r>
            <a:r>
              <a:rPr lang="en-US" altLang="zh-CN" sz="2000" dirty="0" smtClean="0">
                <a:latin typeface="+mn-ea"/>
              </a:rPr>
              <a:t>excel</a:t>
            </a:r>
            <a:r>
              <a:rPr lang="zh-CN" altLang="en-US" sz="2000" dirty="0" smtClean="0">
                <a:latin typeface="+mn-ea"/>
              </a:rPr>
              <a:t>文件中读取数据；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read_csv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()</a:t>
            </a:r>
            <a:r>
              <a:rPr lang="zh-CN" altLang="en-US" sz="2000" dirty="0" smtClean="0">
                <a:latin typeface="+mn-ea"/>
              </a:rPr>
              <a:t>：从</a:t>
            </a:r>
            <a:r>
              <a:rPr lang="en-US" altLang="zh-CN" sz="2000" dirty="0" smtClean="0">
                <a:latin typeface="+mn-ea"/>
              </a:rPr>
              <a:t>csv</a:t>
            </a:r>
            <a:r>
              <a:rPr lang="zh-CN" altLang="en-US" sz="2000" dirty="0" smtClean="0">
                <a:latin typeface="+mn-ea"/>
              </a:rPr>
              <a:t>文件中读取数据；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read_clipboard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()</a:t>
            </a:r>
            <a:r>
              <a:rPr lang="zh-CN" altLang="en-US" sz="2000" dirty="0" smtClean="0">
                <a:latin typeface="+mn-ea"/>
              </a:rPr>
              <a:t>：从剪切板中数据；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read_html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()</a:t>
            </a:r>
            <a:r>
              <a:rPr lang="zh-CN" altLang="en-US" sz="2000" dirty="0" smtClean="0">
                <a:latin typeface="+mn-ea"/>
              </a:rPr>
              <a:t>：从网页中读取数据；</a:t>
            </a:r>
            <a:endParaRPr lang="en-US" altLang="zh-CN" sz="2000" dirty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read_json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()</a:t>
            </a:r>
            <a:r>
              <a:rPr lang="zh-CN" altLang="en-US" sz="2000" dirty="0" smtClean="0">
                <a:latin typeface="+mn-ea"/>
              </a:rPr>
              <a:t>：从 </a:t>
            </a:r>
            <a:r>
              <a:rPr lang="en-US" altLang="zh-CN" sz="2000" dirty="0" err="1" smtClean="0">
                <a:latin typeface="+mn-ea"/>
              </a:rPr>
              <a:t>json</a:t>
            </a:r>
            <a:r>
              <a:rPr lang="en-US" altLang="zh-CN" sz="2000" dirty="0" smtClean="0"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格式文本中读取数据；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read_pickle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()</a:t>
            </a:r>
            <a:r>
              <a:rPr lang="zh-CN" altLang="en-US" sz="2000" dirty="0" smtClean="0">
                <a:latin typeface="+mn-ea"/>
              </a:rPr>
              <a:t>：从</a:t>
            </a:r>
            <a:r>
              <a:rPr lang="en-US" altLang="zh-CN" sz="2000" dirty="0" smtClean="0">
                <a:latin typeface="+mn-ea"/>
              </a:rPr>
              <a:t>pickle</a:t>
            </a:r>
            <a:r>
              <a:rPr lang="zh-CN" altLang="en-US" sz="2000" dirty="0" smtClean="0">
                <a:latin typeface="+mn-ea"/>
              </a:rPr>
              <a:t>文件中读取数据；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……</a:t>
            </a:r>
            <a:endParaRPr lang="zh-CN" altLang="en-US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34129" y="167113"/>
            <a:ext cx="615610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latin typeface="+mn-ea"/>
              </a:rPr>
              <a:t>读取</a:t>
            </a:r>
            <a:r>
              <a:rPr lang="en-US" altLang="zh-CN" sz="2000" b="1" dirty="0" smtClean="0">
                <a:latin typeface="+mn-ea"/>
              </a:rPr>
              <a:t>Excel</a:t>
            </a:r>
            <a:r>
              <a:rPr lang="zh-CN" altLang="en-US" sz="2000" b="1" dirty="0" smtClean="0">
                <a:latin typeface="+mn-ea"/>
              </a:rPr>
              <a:t>文件的核心参数</a:t>
            </a:r>
            <a:endParaRPr lang="en-US" altLang="zh-CN" sz="2000" b="1" dirty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io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文件路径</a:t>
            </a:r>
            <a:r>
              <a:rPr lang="zh-CN" altLang="en-US" sz="2000" dirty="0" smtClean="0">
                <a:latin typeface="+mn-ea"/>
              </a:rPr>
              <a:t>，可以是本地文件也可以是网络文件，支持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xls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xlsx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xlsm</a:t>
            </a:r>
            <a:r>
              <a:rPr lang="zh-CN" altLang="en-US" sz="2000" dirty="0" smtClean="0">
                <a:latin typeface="+mn-ea"/>
              </a:rPr>
              <a:t>等格式；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s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heet_name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表单序号或名称</a:t>
            </a:r>
            <a:r>
              <a:rPr lang="zh-CN" altLang="en-US" sz="2000" dirty="0" smtClean="0">
                <a:latin typeface="+mn-ea"/>
              </a:rPr>
              <a:t>，可以是一个列表，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同时读取多个表单</a:t>
            </a:r>
            <a:r>
              <a:rPr lang="zh-CN" altLang="en-US" sz="2000" dirty="0" smtClean="0">
                <a:latin typeface="+mn-ea"/>
              </a:rPr>
              <a:t>，默认为第一个表单；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hearder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表头</a:t>
            </a:r>
            <a:r>
              <a:rPr lang="zh-CN" altLang="en-US" sz="2000" dirty="0" smtClean="0">
                <a:latin typeface="+mn-ea"/>
              </a:rPr>
              <a:t>，可以是整数或整数列表；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names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指定列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名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i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ndex_col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索引列</a:t>
            </a:r>
            <a:r>
              <a:rPr lang="zh-CN" altLang="en-US" sz="2000" dirty="0" smtClean="0">
                <a:latin typeface="+mn-ea"/>
              </a:rPr>
              <a:t>，可以是整数或整数列表；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usecols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使用到的列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dtype</a:t>
            </a:r>
            <a:r>
              <a:rPr lang="zh-CN" altLang="en-US" sz="2000" dirty="0" smtClean="0">
                <a:latin typeface="+mn-ea"/>
              </a:rPr>
              <a:t>：指定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每一列的数据类型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skiprows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跳过多少行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nrows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解析多少行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na_values</a:t>
            </a:r>
            <a:r>
              <a:rPr lang="zh-CN" altLang="en-US" sz="2000" dirty="0" smtClean="0">
                <a:latin typeface="+mn-ea"/>
              </a:rPr>
              <a:t>：指定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哪些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值被看做是缺失值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……</a:t>
            </a:r>
            <a:endParaRPr lang="zh-CN" altLang="en-US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5118" y="5855118"/>
            <a:ext cx="53066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E73A1C"/>
                </a:solidFill>
              </a:rPr>
              <a:t>具体使用时，查看相应文档中各参数的说明。</a:t>
            </a:r>
            <a:endParaRPr lang="en-US" altLang="zh-CN" sz="2000" dirty="0">
              <a:solidFill>
                <a:srgbClr val="E73A1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V="1">
            <a:off x="4687911" y="667430"/>
            <a:ext cx="3412900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364245" y="-32538"/>
            <a:ext cx="4032052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Pandas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中常用方法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0992" y="775572"/>
            <a:ext cx="6199279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latin typeface="+mn-ea"/>
              </a:rPr>
              <a:t>数据显示的一些设置</a:t>
            </a:r>
            <a:endParaRPr lang="en-US" altLang="zh-CN" sz="2400" b="1" dirty="0" smtClean="0">
              <a:latin typeface="+mn-ea"/>
            </a:endParaRPr>
          </a:p>
          <a:p>
            <a:pPr marL="342900" lvl="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zh-CN" b="1" dirty="0">
                <a:solidFill>
                  <a:srgbClr val="E73A1C"/>
                </a:solidFill>
                <a:latin typeface="Arial" panose="020B0604020202020204" pitchFamily="34" charset="0"/>
              </a:rPr>
              <a:t>get_option</a:t>
            </a:r>
            <a:r>
              <a:rPr lang="zh-CN" altLang="zh-CN" b="1" dirty="0" smtClean="0">
                <a:solidFill>
                  <a:srgbClr val="E73A1C"/>
                </a:solidFill>
                <a:latin typeface="Arial" panose="020B0604020202020204" pitchFamily="34" charset="0"/>
              </a:rPr>
              <a:t>(</a:t>
            </a:r>
            <a:r>
              <a:rPr lang="zh-CN" altLang="en-US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属性名</a:t>
            </a:r>
            <a:r>
              <a:rPr lang="zh-CN" altLang="zh-CN" b="1" dirty="0">
                <a:solidFill>
                  <a:srgbClr val="E73A1C"/>
                </a:solidFill>
                <a:latin typeface="Arial" panose="020B0604020202020204" pitchFamily="34" charset="0"/>
              </a:rPr>
              <a:t>)</a:t>
            </a:r>
            <a:r>
              <a:rPr lang="zh-CN" altLang="en-US" dirty="0" smtClean="0">
                <a:latin typeface="Arial" panose="020B0604020202020204" pitchFamily="34" charset="0"/>
              </a:rPr>
              <a:t>：</a:t>
            </a:r>
            <a:r>
              <a:rPr lang="zh-CN" altLang="en-US" b="1" dirty="0" smtClean="0">
                <a:solidFill>
                  <a:srgbClr val="2E8C86"/>
                </a:solidFill>
                <a:latin typeface="Arial" panose="020B0604020202020204" pitchFamily="34" charset="0"/>
              </a:rPr>
              <a:t>获取</a:t>
            </a:r>
            <a:r>
              <a:rPr lang="zh-CN" altLang="en-US" dirty="0" smtClean="0">
                <a:latin typeface="Arial" panose="020B0604020202020204" pitchFamily="34" charset="0"/>
              </a:rPr>
              <a:t>相应的选项值；</a:t>
            </a:r>
            <a:endParaRPr lang="en-US" altLang="zh-CN" dirty="0" smtClean="0">
              <a:latin typeface="Arial" panose="020B0604020202020204" pitchFamily="34" charset="0"/>
            </a:endParaRPr>
          </a:p>
          <a:p>
            <a:pPr marL="342900" lvl="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zh-CN" b="1" dirty="0">
                <a:solidFill>
                  <a:srgbClr val="E73A1C"/>
                </a:solidFill>
                <a:latin typeface="Arial" panose="020B0604020202020204" pitchFamily="34" charset="0"/>
              </a:rPr>
              <a:t>set_option(</a:t>
            </a:r>
            <a:r>
              <a:rPr lang="zh-CN" altLang="en-US" b="1" dirty="0">
                <a:solidFill>
                  <a:srgbClr val="0000CC"/>
                </a:solidFill>
                <a:latin typeface="Arial" panose="020B0604020202020204" pitchFamily="34" charset="0"/>
              </a:rPr>
              <a:t>属性</a:t>
            </a:r>
            <a:r>
              <a:rPr lang="zh-CN" altLang="en-US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名，值</a:t>
            </a:r>
            <a:r>
              <a:rPr lang="zh-CN" altLang="zh-CN" b="1" dirty="0">
                <a:solidFill>
                  <a:srgbClr val="E73A1C"/>
                </a:solidFill>
                <a:latin typeface="Arial" panose="020B0604020202020204" pitchFamily="34" charset="0"/>
              </a:rPr>
              <a:t>)</a:t>
            </a:r>
            <a:r>
              <a:rPr lang="zh-CN" altLang="en-US" dirty="0" smtClean="0">
                <a:latin typeface="Arial" panose="020B0604020202020204" pitchFamily="34" charset="0"/>
              </a:rPr>
              <a:t>：</a:t>
            </a:r>
            <a:r>
              <a:rPr lang="zh-CN" altLang="en-US" b="1" dirty="0">
                <a:solidFill>
                  <a:srgbClr val="2E8C86"/>
                </a:solidFill>
                <a:latin typeface="Arial" panose="020B0604020202020204" pitchFamily="34" charset="0"/>
              </a:rPr>
              <a:t>设置</a:t>
            </a:r>
            <a:r>
              <a:rPr lang="zh-CN" altLang="en-US" dirty="0" smtClean="0">
                <a:latin typeface="Arial" panose="020B0604020202020204" pitchFamily="34" charset="0"/>
              </a:rPr>
              <a:t>相应的选项值；</a:t>
            </a:r>
            <a:endParaRPr lang="zh-CN" altLang="zh-CN" dirty="0">
              <a:latin typeface="Arial" panose="020B0604020202020204" pitchFamily="34" charset="0"/>
            </a:endParaRPr>
          </a:p>
          <a:p>
            <a:pPr marL="342900" lvl="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zh-CN" b="1" dirty="0">
                <a:solidFill>
                  <a:srgbClr val="E73A1C"/>
                </a:solidFill>
                <a:latin typeface="Arial" panose="020B0604020202020204" pitchFamily="34" charset="0"/>
              </a:rPr>
              <a:t>reset_option(</a:t>
            </a:r>
            <a:r>
              <a:rPr lang="zh-CN" altLang="en-US" b="1" dirty="0">
                <a:solidFill>
                  <a:srgbClr val="0000CC"/>
                </a:solidFill>
                <a:latin typeface="Arial" panose="020B0604020202020204" pitchFamily="34" charset="0"/>
              </a:rPr>
              <a:t>属性名</a:t>
            </a:r>
            <a:r>
              <a:rPr lang="zh-CN" altLang="zh-CN" b="1" dirty="0">
                <a:solidFill>
                  <a:srgbClr val="E73A1C"/>
                </a:solidFill>
                <a:latin typeface="Arial" panose="020B0604020202020204" pitchFamily="34" charset="0"/>
              </a:rPr>
              <a:t>)</a:t>
            </a:r>
            <a:r>
              <a:rPr lang="zh-CN" altLang="en-US" dirty="0" smtClean="0">
                <a:latin typeface="Arial" panose="020B0604020202020204" pitchFamily="34" charset="0"/>
              </a:rPr>
              <a:t>：</a:t>
            </a:r>
            <a:r>
              <a:rPr lang="zh-CN" altLang="en-US" b="1" dirty="0">
                <a:solidFill>
                  <a:srgbClr val="2E8C86"/>
                </a:solidFill>
                <a:latin typeface="Arial" panose="020B0604020202020204" pitchFamily="34" charset="0"/>
              </a:rPr>
              <a:t>重置</a:t>
            </a:r>
            <a:r>
              <a:rPr lang="zh-CN" altLang="en-US" dirty="0" smtClean="0">
                <a:latin typeface="Arial" panose="020B0604020202020204" pitchFamily="34" charset="0"/>
              </a:rPr>
              <a:t>相应的选项值；</a:t>
            </a:r>
            <a:endParaRPr lang="zh-CN" altLang="zh-CN" dirty="0">
              <a:latin typeface="Arial" panose="020B0604020202020204" pitchFamily="34" charset="0"/>
            </a:endParaRPr>
          </a:p>
          <a:p>
            <a:pPr marL="342900" lvl="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zh-CN" b="1" dirty="0">
                <a:solidFill>
                  <a:srgbClr val="E73A1C"/>
                </a:solidFill>
                <a:latin typeface="Arial" panose="020B0604020202020204" pitchFamily="34" charset="0"/>
              </a:rPr>
              <a:t>describe_option(</a:t>
            </a:r>
            <a:r>
              <a:rPr lang="zh-CN" altLang="en-US" b="1" dirty="0">
                <a:solidFill>
                  <a:srgbClr val="0000CC"/>
                </a:solidFill>
                <a:latin typeface="Arial" panose="020B0604020202020204" pitchFamily="34" charset="0"/>
              </a:rPr>
              <a:t>属性名</a:t>
            </a:r>
            <a:r>
              <a:rPr lang="zh-CN" altLang="zh-CN" b="1" dirty="0">
                <a:solidFill>
                  <a:srgbClr val="E73A1C"/>
                </a:solidFill>
                <a:latin typeface="Arial" panose="020B0604020202020204" pitchFamily="34" charset="0"/>
              </a:rPr>
              <a:t>)</a:t>
            </a:r>
            <a:r>
              <a:rPr lang="zh-CN" altLang="en-US" dirty="0" smtClean="0">
                <a:latin typeface="Arial" panose="020B0604020202020204" pitchFamily="34" charset="0"/>
              </a:rPr>
              <a:t>：获取相应的选项</a:t>
            </a:r>
            <a:r>
              <a:rPr lang="zh-CN" altLang="en-US" b="1" dirty="0">
                <a:solidFill>
                  <a:srgbClr val="2E8C86"/>
                </a:solidFill>
                <a:latin typeface="Arial" panose="020B0604020202020204" pitchFamily="34" charset="0"/>
              </a:rPr>
              <a:t>描述信息</a:t>
            </a:r>
            <a:r>
              <a:rPr lang="zh-CN" altLang="en-US" dirty="0" smtClean="0">
                <a:latin typeface="Arial" panose="020B0604020202020204" pitchFamily="34" charset="0"/>
              </a:rPr>
              <a:t>；</a:t>
            </a:r>
            <a:endParaRPr lang="zh-CN" altLang="zh-CN" dirty="0">
              <a:latin typeface="Arial" panose="020B0604020202020204" pitchFamily="34" charset="0"/>
            </a:endParaRPr>
          </a:p>
          <a:p>
            <a:pPr marL="342900" lvl="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zh-CN" b="1" dirty="0">
                <a:solidFill>
                  <a:srgbClr val="E73A1C"/>
                </a:solidFill>
                <a:latin typeface="Arial" panose="020B0604020202020204" pitchFamily="34" charset="0"/>
              </a:rPr>
              <a:t>option_context(</a:t>
            </a:r>
            <a:r>
              <a:rPr lang="zh-CN" altLang="en-US" b="1" dirty="0">
                <a:solidFill>
                  <a:srgbClr val="0000CC"/>
                </a:solidFill>
                <a:latin typeface="Arial" panose="020B0604020202020204" pitchFamily="34" charset="0"/>
              </a:rPr>
              <a:t>属性名</a:t>
            </a:r>
            <a:r>
              <a:rPr lang="zh-CN" altLang="zh-CN" b="1" dirty="0">
                <a:solidFill>
                  <a:srgbClr val="E73A1C"/>
                </a:solidFill>
                <a:latin typeface="Arial" panose="020B0604020202020204" pitchFamily="34" charset="0"/>
              </a:rPr>
              <a:t>)</a:t>
            </a:r>
            <a:r>
              <a:rPr lang="zh-CN" altLang="en-US" dirty="0" smtClean="0">
                <a:latin typeface="Arial" panose="020B0604020202020204" pitchFamily="34" charset="0"/>
              </a:rPr>
              <a:t>：设置</a:t>
            </a:r>
            <a:r>
              <a:rPr lang="zh-CN" altLang="en-US" b="1" dirty="0">
                <a:solidFill>
                  <a:srgbClr val="2E8C86"/>
                </a:solidFill>
                <a:latin typeface="Arial" panose="020B0604020202020204" pitchFamily="34" charset="0"/>
              </a:rPr>
              <a:t>临时</a:t>
            </a:r>
            <a:r>
              <a:rPr lang="zh-CN" altLang="en-US" dirty="0" smtClean="0">
                <a:latin typeface="Arial" panose="020B0604020202020204" pitchFamily="34" charset="0"/>
              </a:rPr>
              <a:t>的选项值；</a:t>
            </a:r>
            <a:endParaRPr lang="en-US" altLang="zh-CN" sz="1600" b="1" dirty="0" smtClean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43407" y="735295"/>
            <a:ext cx="495667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latin typeface="+mn-ea"/>
              </a:rPr>
              <a:t>显示设置中常用的属性</a:t>
            </a:r>
            <a:endParaRPr lang="en-US" altLang="zh-CN" sz="2400" b="1" dirty="0" smtClean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b="1" dirty="0" err="1" smtClean="0">
                <a:solidFill>
                  <a:srgbClr val="0000CC"/>
                </a:solidFill>
                <a:latin typeface="+mn-ea"/>
              </a:rPr>
              <a:t>display.max_rows</a:t>
            </a:r>
            <a:r>
              <a:rPr lang="zh-CN" altLang="en-US" dirty="0" smtClean="0">
                <a:latin typeface="+mn-ea"/>
              </a:rPr>
              <a:t>：显示</a:t>
            </a:r>
            <a:r>
              <a:rPr lang="zh-CN" altLang="en-US" dirty="0">
                <a:latin typeface="+mn-ea"/>
              </a:rPr>
              <a:t>的最大行数，默认为</a:t>
            </a:r>
            <a:r>
              <a:rPr lang="en-US" altLang="zh-CN" dirty="0">
                <a:latin typeface="+mn-ea"/>
              </a:rPr>
              <a:t>60</a:t>
            </a:r>
            <a:r>
              <a:rPr lang="zh-CN" altLang="en-US" dirty="0">
                <a:latin typeface="+mn-ea"/>
              </a:rPr>
              <a:t>行</a:t>
            </a:r>
            <a:r>
              <a:rPr lang="zh-CN" altLang="en-US" dirty="0" smtClean="0">
                <a:latin typeface="+mn-ea"/>
              </a:rPr>
              <a:t>，</a:t>
            </a:r>
            <a:r>
              <a:rPr lang="en-US" altLang="zh-CN" b="1" dirty="0" smtClean="0">
                <a:solidFill>
                  <a:srgbClr val="FF00FF"/>
                </a:solidFill>
                <a:latin typeface="+mn-ea"/>
              </a:rPr>
              <a:t>None</a:t>
            </a:r>
            <a:r>
              <a:rPr lang="zh-CN" altLang="en-US" b="1" dirty="0">
                <a:solidFill>
                  <a:srgbClr val="FF00FF"/>
                </a:solidFill>
                <a:latin typeface="+mn-ea"/>
              </a:rPr>
              <a:t>表示不</a:t>
            </a:r>
            <a:r>
              <a:rPr lang="zh-CN" altLang="en-US" b="1" dirty="0" smtClean="0">
                <a:solidFill>
                  <a:srgbClr val="FF00FF"/>
                </a:solidFill>
                <a:latin typeface="+mn-ea"/>
              </a:rPr>
              <a:t>限制，显示所有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b="1" dirty="0" err="1">
                <a:solidFill>
                  <a:srgbClr val="0000CC"/>
                </a:solidFill>
                <a:latin typeface="+mn-ea"/>
              </a:rPr>
              <a:t>display.max_columns</a:t>
            </a:r>
            <a:r>
              <a:rPr lang="zh-CN" altLang="en-US" dirty="0" smtClean="0">
                <a:latin typeface="+mn-ea"/>
              </a:rPr>
              <a:t>：显示</a:t>
            </a:r>
            <a:r>
              <a:rPr lang="zh-CN" altLang="en-US" dirty="0">
                <a:latin typeface="+mn-ea"/>
              </a:rPr>
              <a:t>的最大列数，默认为</a:t>
            </a:r>
            <a:r>
              <a:rPr lang="en-US" altLang="zh-CN" dirty="0">
                <a:latin typeface="+mn-ea"/>
              </a:rPr>
              <a:t>0</a:t>
            </a:r>
            <a:r>
              <a:rPr lang="zh-CN" altLang="en-US" dirty="0">
                <a:latin typeface="+mn-ea"/>
              </a:rPr>
              <a:t>，</a:t>
            </a:r>
            <a:r>
              <a:rPr lang="zh-CN" altLang="en-US" dirty="0" smtClean="0">
                <a:latin typeface="+mn-ea"/>
              </a:rPr>
              <a:t>根据宽度</a:t>
            </a:r>
            <a:r>
              <a:rPr lang="zh-CN" altLang="en-US" dirty="0">
                <a:latin typeface="+mn-ea"/>
              </a:rPr>
              <a:t>自动确定，</a:t>
            </a:r>
            <a:r>
              <a:rPr lang="en-US" altLang="zh-CN" b="1" dirty="0">
                <a:solidFill>
                  <a:srgbClr val="FF00FF"/>
                </a:solidFill>
                <a:latin typeface="+mn-ea"/>
              </a:rPr>
              <a:t>None</a:t>
            </a:r>
            <a:r>
              <a:rPr lang="zh-CN" altLang="en-US" b="1" dirty="0">
                <a:solidFill>
                  <a:srgbClr val="FF00FF"/>
                </a:solidFill>
                <a:latin typeface="+mn-ea"/>
              </a:rPr>
              <a:t>表示不</a:t>
            </a:r>
            <a:r>
              <a:rPr lang="zh-CN" altLang="en-US" b="1" dirty="0" smtClean="0">
                <a:solidFill>
                  <a:srgbClr val="FF00FF"/>
                </a:solidFill>
                <a:latin typeface="+mn-ea"/>
              </a:rPr>
              <a:t>限制，显示所有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b="1" dirty="0" err="1">
                <a:solidFill>
                  <a:srgbClr val="0000CC"/>
                </a:solidFill>
                <a:latin typeface="+mn-ea"/>
              </a:rPr>
              <a:t>display.expand_frame_repr</a:t>
            </a:r>
            <a:r>
              <a:rPr lang="zh-CN" altLang="en-US" dirty="0">
                <a:latin typeface="+mn-ea"/>
              </a:rPr>
              <a:t>：</a:t>
            </a:r>
            <a:r>
              <a:rPr lang="zh-CN" altLang="en-US" dirty="0" smtClean="0">
                <a:latin typeface="+mn-ea"/>
              </a:rPr>
              <a:t>是否换行打印超过宽度的数据，</a:t>
            </a:r>
            <a:r>
              <a:rPr lang="zh-CN" altLang="en-US" b="1" dirty="0">
                <a:solidFill>
                  <a:srgbClr val="FF00FF"/>
                </a:solidFill>
                <a:latin typeface="+mn-ea"/>
              </a:rPr>
              <a:t>默认</a:t>
            </a:r>
            <a:r>
              <a:rPr lang="zh-CN" altLang="en-US" b="1" dirty="0" smtClean="0">
                <a:solidFill>
                  <a:srgbClr val="FF00FF"/>
                </a:solidFill>
                <a:latin typeface="+mn-ea"/>
              </a:rPr>
              <a:t>为</a:t>
            </a:r>
            <a:r>
              <a:rPr lang="en-US" altLang="zh-CN" b="1" dirty="0" smtClean="0">
                <a:solidFill>
                  <a:srgbClr val="FF00FF"/>
                </a:solidFill>
                <a:latin typeface="+mn-ea"/>
              </a:rPr>
              <a:t>True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b="1" dirty="0" err="1">
                <a:solidFill>
                  <a:srgbClr val="0000CC"/>
                </a:solidFill>
                <a:latin typeface="+mn-ea"/>
              </a:rPr>
              <a:t>display_max_colwidth</a:t>
            </a:r>
            <a:r>
              <a:rPr lang="zh-CN" altLang="en-US" dirty="0">
                <a:latin typeface="+mn-ea"/>
              </a:rPr>
              <a:t>：显示的最大列宽，默认为</a:t>
            </a:r>
            <a:r>
              <a:rPr lang="en-US" altLang="zh-CN" dirty="0">
                <a:latin typeface="+mn-ea"/>
              </a:rPr>
              <a:t>50</a:t>
            </a:r>
            <a:r>
              <a:rPr lang="zh-CN" altLang="en-US" dirty="0">
                <a:latin typeface="+mn-ea"/>
              </a:rPr>
              <a:t>个字符，超出以省略号表示，</a:t>
            </a:r>
            <a:r>
              <a:rPr lang="en-US" altLang="zh-CN" b="1" dirty="0">
                <a:solidFill>
                  <a:srgbClr val="FF00FF"/>
                </a:solidFill>
                <a:latin typeface="+mn-ea"/>
              </a:rPr>
              <a:t>None</a:t>
            </a:r>
            <a:r>
              <a:rPr lang="zh-CN" altLang="en-US" b="1" dirty="0">
                <a:solidFill>
                  <a:srgbClr val="FF00FF"/>
                </a:solidFill>
                <a:latin typeface="+mn-ea"/>
              </a:rPr>
              <a:t>表示不限制</a:t>
            </a:r>
            <a:r>
              <a:rPr lang="zh-CN" altLang="en-US" dirty="0">
                <a:latin typeface="+mn-ea"/>
              </a:rPr>
              <a:t>；</a:t>
            </a:r>
            <a:endParaRPr lang="en-US" altLang="zh-CN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b="1" dirty="0" err="1">
                <a:solidFill>
                  <a:srgbClr val="0000CC"/>
                </a:solidFill>
                <a:latin typeface="+mn-ea"/>
              </a:rPr>
              <a:t>display.precision</a:t>
            </a:r>
            <a:r>
              <a:rPr lang="zh-CN" altLang="en-US" dirty="0">
                <a:latin typeface="+mn-ea"/>
              </a:rPr>
              <a:t>：设置</a:t>
            </a:r>
            <a:r>
              <a:rPr lang="zh-CN" altLang="en-US" dirty="0" smtClean="0">
                <a:latin typeface="+mn-ea"/>
              </a:rPr>
              <a:t>小数显示</a:t>
            </a:r>
            <a:r>
              <a:rPr lang="zh-CN" altLang="en-US" dirty="0">
                <a:latin typeface="+mn-ea"/>
              </a:rPr>
              <a:t>精度，</a:t>
            </a:r>
            <a:r>
              <a:rPr lang="zh-CN" altLang="en-US" b="1" dirty="0">
                <a:solidFill>
                  <a:srgbClr val="FF00FF"/>
                </a:solidFill>
                <a:latin typeface="+mn-ea"/>
              </a:rPr>
              <a:t>默认为</a:t>
            </a:r>
            <a:r>
              <a:rPr lang="en-US" altLang="zh-CN" b="1" dirty="0">
                <a:solidFill>
                  <a:srgbClr val="FF00FF"/>
                </a:solidFill>
                <a:latin typeface="+mn-ea"/>
              </a:rPr>
              <a:t>6</a:t>
            </a:r>
            <a:r>
              <a:rPr lang="zh-CN" altLang="en-US" b="1" dirty="0" smtClean="0">
                <a:solidFill>
                  <a:srgbClr val="FF00FF"/>
                </a:solidFill>
                <a:latin typeface="+mn-ea"/>
              </a:rPr>
              <a:t>位</a:t>
            </a:r>
            <a:r>
              <a:rPr lang="zh-CN" altLang="en-US" dirty="0" smtClean="0">
                <a:latin typeface="+mn-ea"/>
              </a:rPr>
              <a:t>。</a:t>
            </a:r>
            <a:endParaRPr lang="zh-CN" altLang="en-US" dirty="0">
              <a:latin typeface="+mn-ea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80992" y="3686349"/>
            <a:ext cx="6611404" cy="300082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pd.set_option(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"display.max_rows"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None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pd.set_option(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"display.max_columns"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None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pd.set_option(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"display.expand_frame_repr"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False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pd.describe_option(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"display.expand_frame_repr"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pd.set_option(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"display.precision"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d_1 = pd.DataFrame(np.random.rand(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显示数据</a:t>
            </a:r>
            <a:endParaRPr kumimoji="0" 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V="1">
            <a:off x="4675032" y="669423"/>
            <a:ext cx="3760630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258639" y="-7473"/>
            <a:ext cx="4575391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accent1"/>
                </a:solidFill>
              </a:rPr>
              <a:t>Pandas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中的</a:t>
            </a:r>
            <a:r>
              <a:rPr lang="zh-CN" altLang="en-US" sz="3200" b="1" dirty="0">
                <a:solidFill>
                  <a:schemeClr val="accent1"/>
                </a:solidFill>
              </a:rPr>
              <a:t>缺失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值处理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3865" y="792171"/>
            <a:ext cx="5512158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缺失</a:t>
            </a:r>
            <a:r>
              <a:rPr lang="zh-CN" altLang="en-US" sz="2000" dirty="0">
                <a:latin typeface="+mn-ea"/>
              </a:rPr>
              <a:t>值是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指数据集中的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某些值为空</a:t>
            </a:r>
            <a:r>
              <a:rPr lang="zh-CN" altLang="en-US" sz="2000" dirty="0" smtClean="0">
                <a:latin typeface="+mn-ea"/>
              </a:rPr>
              <a:t>。常见的处理方法有：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删除法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替换法</a:t>
            </a:r>
            <a:r>
              <a:rPr lang="zh-CN" altLang="en-US" sz="2000" dirty="0" smtClean="0">
                <a:latin typeface="+mn-ea"/>
              </a:rPr>
              <a:t>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插补法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 smtClean="0">
              <a:latin typeface="+mn-ea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删除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法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b="1" dirty="0">
                <a:solidFill>
                  <a:srgbClr val="E73A1C"/>
                </a:solidFill>
                <a:latin typeface="+mn-ea"/>
              </a:rPr>
              <a:t>直接将包含缺失值的记录删除</a:t>
            </a:r>
            <a:r>
              <a:rPr lang="zh-CN" altLang="en-US" dirty="0" smtClean="0">
                <a:latin typeface="+mn-ea"/>
              </a:rPr>
              <a:t>，常用于缺失值比例非常低，如</a:t>
            </a:r>
            <a:r>
              <a:rPr lang="en-US" altLang="zh-CN" dirty="0" smtClean="0">
                <a:latin typeface="+mn-ea"/>
              </a:rPr>
              <a:t>5%</a:t>
            </a:r>
            <a:r>
              <a:rPr lang="zh-CN" altLang="en-US" dirty="0" smtClean="0">
                <a:latin typeface="+mn-ea"/>
              </a:rPr>
              <a:t>以内；</a:t>
            </a:r>
            <a:endParaRPr lang="en-US" altLang="zh-CN" dirty="0" smtClean="0">
              <a:latin typeface="+mn-ea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替换法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用某种值直接替换缺失值</a:t>
            </a:r>
            <a:r>
              <a:rPr lang="zh-CN" altLang="en-US" dirty="0" smtClean="0">
                <a:latin typeface="+mn-ea"/>
              </a:rPr>
              <a:t>，例如连续变量的均值或中位数，离散变量的众数等；</a:t>
            </a:r>
            <a:endParaRPr lang="en-US" altLang="zh-CN" dirty="0" smtClean="0">
              <a:latin typeface="+mn-ea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插补法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b="1" dirty="0">
                <a:solidFill>
                  <a:srgbClr val="E73A1C"/>
                </a:solidFill>
                <a:latin typeface="+mn-ea"/>
              </a:rPr>
              <a:t>根据其他已观测值进行预测</a:t>
            </a:r>
            <a:r>
              <a:rPr lang="zh-CN" altLang="en-US" dirty="0" smtClean="0">
                <a:latin typeface="+mn-ea"/>
              </a:rPr>
              <a:t>，例如</a:t>
            </a:r>
            <a:r>
              <a:rPr lang="en-US" altLang="zh-CN" dirty="0" smtClean="0">
                <a:latin typeface="+mn-ea"/>
              </a:rPr>
              <a:t>K</a:t>
            </a:r>
            <a:r>
              <a:rPr lang="zh-CN" altLang="en-US" dirty="0" smtClean="0">
                <a:latin typeface="+mn-ea"/>
              </a:rPr>
              <a:t>近邻、回归插补法等；</a:t>
            </a:r>
            <a:endParaRPr lang="en-US" altLang="zh-CN" dirty="0" smtClean="0"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14672" y="838337"/>
            <a:ext cx="559525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 smtClean="0">
                <a:latin typeface="+mn-ea"/>
              </a:rPr>
              <a:t>Pandas</a:t>
            </a:r>
            <a:r>
              <a:rPr lang="zh-CN" altLang="en-US" sz="2000" b="1" dirty="0" smtClean="0">
                <a:latin typeface="+mn-ea"/>
              </a:rPr>
              <a:t>中的缺失值处理方法</a:t>
            </a:r>
            <a:endParaRPr lang="en-US" altLang="zh-CN" sz="2000" b="1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dropna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()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dirty="0" smtClean="0">
                <a:latin typeface="+mn-ea"/>
              </a:rPr>
              <a:t>删除包含缺失值的行，可通过</a:t>
            </a:r>
            <a:r>
              <a:rPr lang="en-US" altLang="zh-CN" b="1" dirty="0" smtClean="0">
                <a:solidFill>
                  <a:srgbClr val="FF00FF"/>
                </a:solidFill>
                <a:latin typeface="+mn-ea"/>
              </a:rPr>
              <a:t>axis</a:t>
            </a:r>
            <a:r>
              <a:rPr lang="zh-CN" altLang="en-US" b="1" dirty="0" smtClean="0">
                <a:solidFill>
                  <a:srgbClr val="FF00FF"/>
                </a:solidFill>
                <a:latin typeface="+mn-ea"/>
              </a:rPr>
              <a:t>参数</a:t>
            </a:r>
            <a:r>
              <a:rPr lang="zh-CN" altLang="en-US" dirty="0" smtClean="0">
                <a:latin typeface="+mn-ea"/>
              </a:rPr>
              <a:t>设置删除所在列，通过</a:t>
            </a:r>
            <a:r>
              <a:rPr lang="en-US" altLang="zh-CN" b="1" dirty="0" smtClean="0">
                <a:solidFill>
                  <a:srgbClr val="FF00FF"/>
                </a:solidFill>
                <a:latin typeface="+mn-ea"/>
              </a:rPr>
              <a:t>thresh</a:t>
            </a:r>
            <a:r>
              <a:rPr lang="zh-CN" altLang="en-US" b="1" dirty="0" smtClean="0">
                <a:solidFill>
                  <a:srgbClr val="FF00FF"/>
                </a:solidFill>
                <a:latin typeface="+mn-ea"/>
              </a:rPr>
              <a:t>参数</a:t>
            </a:r>
            <a:r>
              <a:rPr lang="zh-CN" altLang="en-US" dirty="0" smtClean="0">
                <a:latin typeface="+mn-ea"/>
              </a:rPr>
              <a:t>指定阈值，只有</a:t>
            </a:r>
            <a:r>
              <a:rPr lang="zh-CN" altLang="en-US" b="1" dirty="0" smtClean="0">
                <a:solidFill>
                  <a:srgbClr val="FF0000"/>
                </a:solidFill>
                <a:latin typeface="+mn-ea"/>
              </a:rPr>
              <a:t>非空值大于该阈值的行或列才保留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fillna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()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dirty="0">
                <a:latin typeface="+mn-ea"/>
              </a:rPr>
              <a:t>用指定值</a:t>
            </a:r>
            <a:r>
              <a:rPr lang="zh-CN" altLang="en-US" dirty="0" smtClean="0">
                <a:latin typeface="+mn-ea"/>
              </a:rPr>
              <a:t>填充缺失值，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可为不同的列指定不同的填充值</a:t>
            </a:r>
            <a:r>
              <a:rPr lang="zh-CN" altLang="en-US" dirty="0" smtClean="0">
                <a:latin typeface="+mn-ea"/>
              </a:rPr>
              <a:t>，可通过</a:t>
            </a:r>
            <a:r>
              <a:rPr lang="en-US" altLang="zh-CN" b="1" dirty="0" smtClean="0">
                <a:solidFill>
                  <a:srgbClr val="FF00FF"/>
                </a:solidFill>
                <a:latin typeface="+mn-ea"/>
              </a:rPr>
              <a:t>method</a:t>
            </a:r>
            <a:r>
              <a:rPr lang="zh-CN" altLang="en-US" b="1" dirty="0" smtClean="0">
                <a:solidFill>
                  <a:srgbClr val="FF00FF"/>
                </a:solidFill>
                <a:latin typeface="+mn-ea"/>
              </a:rPr>
              <a:t>参数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指定填充方式</a:t>
            </a:r>
            <a:r>
              <a:rPr lang="zh-CN" altLang="en-US" dirty="0" smtClean="0">
                <a:latin typeface="+mn-ea"/>
              </a:rPr>
              <a:t>；通过</a:t>
            </a:r>
            <a:r>
              <a:rPr lang="en-US" altLang="zh-CN" b="1" dirty="0" smtClean="0">
                <a:solidFill>
                  <a:srgbClr val="FF00FF"/>
                </a:solidFill>
                <a:latin typeface="+mn-ea"/>
              </a:rPr>
              <a:t>limit</a:t>
            </a:r>
            <a:r>
              <a:rPr lang="zh-CN" altLang="en-US" b="1" dirty="0" smtClean="0">
                <a:solidFill>
                  <a:srgbClr val="FF00FF"/>
                </a:solidFill>
                <a:latin typeface="+mn-ea"/>
              </a:rPr>
              <a:t>参数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限定填充的数量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isna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()</a:t>
            </a:r>
            <a:r>
              <a:rPr lang="zh-CN" altLang="en-US" sz="2000" dirty="0" smtClean="0">
                <a:latin typeface="+mn-ea"/>
              </a:rPr>
              <a:t>或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isnull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()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b="1" dirty="0" smtClean="0">
                <a:solidFill>
                  <a:srgbClr val="FF00FF"/>
                </a:solidFill>
                <a:latin typeface="+mn-ea"/>
              </a:rPr>
              <a:t>判断元素是否为</a:t>
            </a:r>
            <a:r>
              <a:rPr lang="zh-CN" altLang="en-US" b="1" dirty="0">
                <a:solidFill>
                  <a:srgbClr val="FF00FF"/>
                </a:solidFill>
                <a:latin typeface="+mn-ea"/>
              </a:rPr>
              <a:t>缺失</a:t>
            </a:r>
            <a:r>
              <a:rPr lang="zh-CN" altLang="en-US" b="1" dirty="0" smtClean="0">
                <a:solidFill>
                  <a:srgbClr val="FF00FF"/>
                </a:solidFill>
                <a:latin typeface="+mn-ea"/>
              </a:rPr>
              <a:t>值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>
              <a:latin typeface="+mn-ea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9622" y="4605411"/>
            <a:ext cx="6870879" cy="203132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s_1 = pd.Series([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"aa"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"bb"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"cc"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"dd"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"ee"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"ABCEF"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s_2 = pd.Series([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"ACEG"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s_3 = pd.Series([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"01"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"02"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"03"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"04"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"05"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"06"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"07"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"ABCDEFG"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d_1 = pd.DataFrame({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学号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s_3})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310862" y="4716210"/>
            <a:ext cx="4616970" cy="192052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(d_1.dropna())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(d_1.dropna(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axis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thresh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(d_1.fillna(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未知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limit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(d_1.fillna(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method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"ffill"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(d_1.isnull())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V="1">
            <a:off x="4675032" y="605028"/>
            <a:ext cx="3760630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258639" y="-7473"/>
            <a:ext cx="4575391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Pandas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中的分组操作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2113" y="710935"/>
            <a:ext cx="116452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分组（</a:t>
            </a:r>
            <a:r>
              <a:rPr lang="en-US" altLang="zh-CN" sz="2000" dirty="0" smtClean="0">
                <a:latin typeface="+mn-ea"/>
              </a:rPr>
              <a:t>group by</a:t>
            </a:r>
            <a:r>
              <a:rPr lang="zh-CN" altLang="en-US" sz="2000" dirty="0" smtClean="0">
                <a:latin typeface="+mn-ea"/>
              </a:rPr>
              <a:t>）操作主要是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根据某个或某些特征对原始数据进行分割</a:t>
            </a:r>
            <a:r>
              <a:rPr lang="zh-CN" altLang="en-US" sz="2000" dirty="0" smtClean="0">
                <a:latin typeface="+mn-ea"/>
              </a:rPr>
              <a:t>，然后可以在子集上应用一些函数。例如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聚合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转换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过滤</a:t>
            </a:r>
            <a:r>
              <a:rPr lang="zh-CN" altLang="en-US" sz="2000" dirty="0" smtClean="0">
                <a:latin typeface="+mn-ea"/>
              </a:rPr>
              <a:t>等。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Series </a:t>
            </a:r>
            <a:r>
              <a:rPr lang="zh-CN" altLang="en-US" sz="2000" dirty="0" smtClean="0">
                <a:latin typeface="+mn-ea"/>
              </a:rPr>
              <a:t>和 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DataFrame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都支持分组操作。分组后将得到一个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分组对象</a:t>
            </a:r>
            <a:r>
              <a:rPr lang="zh-CN" altLang="en-US" sz="2000" dirty="0" smtClean="0">
                <a:latin typeface="+mn-ea"/>
              </a:rPr>
              <a:t>，通过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groups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属性</a:t>
            </a:r>
            <a:r>
              <a:rPr lang="zh-CN" altLang="en-US" sz="2000" dirty="0" smtClean="0">
                <a:latin typeface="+mn-ea"/>
              </a:rPr>
              <a:t>可查看分组信息，通过</a:t>
            </a:r>
            <a:r>
              <a:rPr lang="en-US" altLang="zh-CN" sz="2000" b="1" dirty="0" err="1" smtClean="0">
                <a:solidFill>
                  <a:srgbClr val="E73A1C"/>
                </a:solidFill>
                <a:latin typeface="+mn-ea"/>
              </a:rPr>
              <a:t>get_group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()</a:t>
            </a:r>
            <a:r>
              <a:rPr lang="zh-CN" altLang="en-US" sz="2000" dirty="0" smtClean="0">
                <a:latin typeface="+mn-ea"/>
              </a:rPr>
              <a:t>可获取某个组详情，通过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agg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()</a:t>
            </a:r>
            <a:r>
              <a:rPr lang="zh-CN" altLang="en-US" sz="2000" dirty="0" smtClean="0">
                <a:latin typeface="+mn-ea"/>
              </a:rPr>
              <a:t>可对组执行聚合函数，通过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transform()</a:t>
            </a:r>
            <a:r>
              <a:rPr lang="zh-CN" altLang="en-US" sz="2000" dirty="0" smtClean="0">
                <a:latin typeface="+mn-ea"/>
              </a:rPr>
              <a:t>方法可对组进行转换，通过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filter()</a:t>
            </a:r>
            <a:r>
              <a:rPr lang="zh-CN" altLang="en-US" sz="2000" dirty="0" smtClean="0">
                <a:latin typeface="+mn-ea"/>
              </a:rPr>
              <a:t>方法对某些组进行过滤。</a:t>
            </a:r>
            <a:endParaRPr lang="en-US" altLang="zh-CN" sz="2000" dirty="0" smtClean="0">
              <a:latin typeface="+mn-ea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009843" y="2725935"/>
            <a:ext cx="10341293" cy="40934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s_names = 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"aa"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"bb"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"cc"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"dd"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"ee"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"ff"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"gg"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"hh"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"mm"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"nn"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s_sex = random.choices([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男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女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k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(s_names))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s_class = random.choices([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"C"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k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(s_names))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score = random.choices(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50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100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k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(s_names))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d_1 = pd.DataFrame({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班级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s_class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s_names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                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性别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s_sex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成绩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score})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group = d_1.groupby(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班级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(group.groups)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获取分组信息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(group.agg([np.max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np.min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np.mean]))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最大值、最小值、平均值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(group.transform(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lambda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x: x - np.min(x)))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减去班级最低分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(group.filter(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lambda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x: np.mean(x) &gt;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80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保留平均成绩大于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80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的班级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(d_1.groupby([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班级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性别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]).mean())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V="1">
            <a:off x="4675032" y="605028"/>
            <a:ext cx="3760630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258639" y="-7473"/>
            <a:ext cx="4575391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Pandas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中的数据合并操作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2378" y="669797"/>
            <a:ext cx="112990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实际应用中，常常涉及到数据的合并，例如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数据存放在不同文件</a:t>
            </a:r>
            <a:r>
              <a:rPr lang="zh-CN" altLang="en-US" sz="2000" dirty="0" smtClean="0">
                <a:latin typeface="+mn-ea"/>
              </a:rPr>
              <a:t>中。</a:t>
            </a:r>
            <a:r>
              <a:rPr lang="en-US" altLang="zh-CN" sz="2000" dirty="0" smtClean="0">
                <a:latin typeface="+mn-ea"/>
              </a:rPr>
              <a:t>Pandas</a:t>
            </a:r>
            <a:r>
              <a:rPr lang="zh-CN" altLang="en-US" sz="2000" dirty="0" smtClean="0">
                <a:latin typeface="+mn-ea"/>
              </a:rPr>
              <a:t>中提供了一些数据合并的方法，例如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merge()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contact()</a:t>
            </a:r>
            <a:r>
              <a:rPr lang="zh-CN" altLang="en-US" sz="2000" dirty="0" smtClean="0">
                <a:latin typeface="+mn-ea"/>
              </a:rPr>
              <a:t>等。</a:t>
            </a:r>
            <a:endParaRPr lang="en-US" altLang="zh-CN" sz="2000" dirty="0" smtClean="0"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62378" y="1710244"/>
            <a:ext cx="5400541" cy="4875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merge()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方法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b="1" dirty="0" smtClean="0">
                <a:solidFill>
                  <a:srgbClr val="0000CC"/>
                </a:solidFill>
                <a:latin typeface="+mn-ea"/>
              </a:rPr>
              <a:t>left</a:t>
            </a:r>
            <a:r>
              <a:rPr lang="zh-CN" altLang="en-US" dirty="0" smtClean="0">
                <a:latin typeface="+mn-ea"/>
              </a:rPr>
              <a:t>：左边的数据对象；</a:t>
            </a:r>
            <a:endParaRPr lang="en-US" altLang="zh-CN" dirty="0" smtClean="0">
              <a:latin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0000CC"/>
                </a:solidFill>
                <a:latin typeface="+mn-ea"/>
              </a:rPr>
              <a:t>right</a:t>
            </a:r>
            <a:r>
              <a:rPr lang="zh-CN" altLang="en-US" dirty="0" smtClean="0">
                <a:latin typeface="+mn-ea"/>
              </a:rPr>
              <a:t>：右边</a:t>
            </a:r>
            <a:r>
              <a:rPr lang="zh-CN" altLang="en-US" dirty="0">
                <a:latin typeface="+mn-ea"/>
              </a:rPr>
              <a:t>的数据</a:t>
            </a:r>
            <a:r>
              <a:rPr lang="zh-CN" altLang="en-US" dirty="0" smtClean="0">
                <a:latin typeface="+mn-ea"/>
              </a:rPr>
              <a:t>对象；</a:t>
            </a:r>
            <a:endParaRPr lang="en-US" altLang="zh-CN" dirty="0">
              <a:latin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0000CC"/>
                </a:solidFill>
                <a:latin typeface="+mn-ea"/>
              </a:rPr>
              <a:t>how</a:t>
            </a:r>
            <a:r>
              <a:rPr lang="zh-CN" altLang="en-US" dirty="0" smtClean="0">
                <a:latin typeface="+mn-ea"/>
              </a:rPr>
              <a:t>：连接方式，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默认为</a:t>
            </a:r>
            <a:r>
              <a:rPr lang="en-US" altLang="zh-CN" b="1" dirty="0" smtClean="0">
                <a:solidFill>
                  <a:srgbClr val="E73A1C"/>
                </a:solidFill>
                <a:latin typeface="+mn-ea"/>
              </a:rPr>
              <a:t>inner</a:t>
            </a:r>
            <a:r>
              <a:rPr lang="zh-CN" altLang="en-US" dirty="0" smtClean="0">
                <a:latin typeface="+mn-ea"/>
              </a:rPr>
              <a:t>，此外还有</a:t>
            </a:r>
            <a:r>
              <a:rPr lang="en-US" altLang="zh-CN" b="1" dirty="0">
                <a:solidFill>
                  <a:srgbClr val="FF00FF"/>
                </a:solidFill>
                <a:latin typeface="+mn-ea"/>
              </a:rPr>
              <a:t>left</a:t>
            </a:r>
            <a:r>
              <a:rPr lang="zh-CN" altLang="en-US" dirty="0" smtClean="0">
                <a:latin typeface="+mn-ea"/>
              </a:rPr>
              <a:t>、</a:t>
            </a:r>
            <a:r>
              <a:rPr lang="en-US" altLang="zh-CN" b="1" dirty="0">
                <a:solidFill>
                  <a:srgbClr val="FF00FF"/>
                </a:solidFill>
                <a:latin typeface="+mn-ea"/>
              </a:rPr>
              <a:t>right</a:t>
            </a:r>
            <a:r>
              <a:rPr lang="zh-CN" altLang="en-US" dirty="0" smtClean="0">
                <a:latin typeface="+mn-ea"/>
              </a:rPr>
              <a:t>、</a:t>
            </a:r>
            <a:r>
              <a:rPr lang="en-US" altLang="zh-CN" b="1" dirty="0">
                <a:solidFill>
                  <a:srgbClr val="FF00FF"/>
                </a:solidFill>
                <a:latin typeface="+mn-ea"/>
              </a:rPr>
              <a:t>outer</a:t>
            </a:r>
            <a:r>
              <a:rPr lang="zh-CN" altLang="en-US" dirty="0" smtClean="0">
                <a:latin typeface="+mn-ea"/>
              </a:rPr>
              <a:t>等；</a:t>
            </a:r>
            <a:endParaRPr lang="en-US" altLang="zh-CN" dirty="0" smtClean="0">
              <a:latin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b="1" dirty="0" smtClean="0">
                <a:solidFill>
                  <a:srgbClr val="0000CC"/>
                </a:solidFill>
                <a:latin typeface="+mn-ea"/>
              </a:rPr>
              <a:t>on</a:t>
            </a:r>
            <a:r>
              <a:rPr lang="zh-CN" altLang="en-US" dirty="0" smtClean="0">
                <a:latin typeface="+mn-ea"/>
              </a:rPr>
              <a:t>：连接的</a:t>
            </a:r>
            <a:r>
              <a:rPr lang="zh-CN" altLang="en-US" b="1" dirty="0" smtClean="0">
                <a:solidFill>
                  <a:srgbClr val="FF0000"/>
                </a:solidFill>
                <a:latin typeface="+mn-ea"/>
              </a:rPr>
              <a:t>列名称</a:t>
            </a:r>
            <a:r>
              <a:rPr lang="zh-CN" altLang="en-US" dirty="0" smtClean="0">
                <a:latin typeface="+mn-ea"/>
              </a:rPr>
              <a:t>，必须在两个对象中，默认</a:t>
            </a:r>
            <a:r>
              <a:rPr lang="zh-CN" altLang="en-US" b="1" dirty="0" smtClean="0">
                <a:solidFill>
                  <a:srgbClr val="FF00FF"/>
                </a:solidFill>
                <a:latin typeface="+mn-ea"/>
              </a:rPr>
              <a:t>以两个对象的列名的交集作为连接键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 smtClean="0">
              <a:latin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b="1" dirty="0" err="1" smtClean="0">
                <a:solidFill>
                  <a:srgbClr val="0000CC"/>
                </a:solidFill>
                <a:latin typeface="+mn-ea"/>
              </a:rPr>
              <a:t>left_on</a:t>
            </a:r>
            <a:r>
              <a:rPr lang="en-US" altLang="zh-CN" dirty="0" smtClean="0">
                <a:latin typeface="+mn-ea"/>
              </a:rPr>
              <a:t>:</a:t>
            </a:r>
            <a:r>
              <a:rPr lang="zh-CN" altLang="en-US" dirty="0" smtClean="0">
                <a:latin typeface="+mn-ea"/>
              </a:rPr>
              <a:t>左边对象中</a:t>
            </a:r>
            <a:r>
              <a:rPr lang="zh-CN" altLang="en-US" b="1" dirty="0" smtClean="0">
                <a:solidFill>
                  <a:srgbClr val="FF0000"/>
                </a:solidFill>
                <a:latin typeface="+mn-ea"/>
              </a:rPr>
              <a:t>用于连接的键的列名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 smtClean="0">
              <a:latin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b="1" dirty="0" err="1">
                <a:solidFill>
                  <a:srgbClr val="0000CC"/>
                </a:solidFill>
                <a:latin typeface="+mn-ea"/>
              </a:rPr>
              <a:t>right_on</a:t>
            </a:r>
            <a:r>
              <a:rPr lang="en-US" altLang="zh-CN" dirty="0" smtClean="0">
                <a:latin typeface="+mn-ea"/>
              </a:rPr>
              <a:t>:</a:t>
            </a:r>
            <a:r>
              <a:rPr lang="zh-CN" altLang="en-US" dirty="0" smtClean="0">
                <a:latin typeface="+mn-ea"/>
              </a:rPr>
              <a:t>右边对象中</a:t>
            </a: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用于连接的键的列名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 smtClean="0">
              <a:latin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b="1" dirty="0" err="1">
                <a:solidFill>
                  <a:srgbClr val="0000CC"/>
                </a:solidFill>
                <a:latin typeface="+mn-ea"/>
              </a:rPr>
              <a:t>left_index</a:t>
            </a:r>
            <a:r>
              <a:rPr lang="en-US" altLang="zh-CN" dirty="0" smtClean="0">
                <a:latin typeface="+mn-ea"/>
              </a:rPr>
              <a:t>:</a:t>
            </a:r>
            <a:r>
              <a:rPr lang="zh-CN" altLang="en-US" dirty="0" smtClean="0">
                <a:latin typeface="+mn-ea"/>
              </a:rPr>
              <a:t>使用</a:t>
            </a: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左边的行索引作为连接键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 smtClean="0">
              <a:latin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b="1" dirty="0" err="1" smtClean="0">
                <a:solidFill>
                  <a:srgbClr val="0000CC"/>
                </a:solidFill>
                <a:latin typeface="+mn-ea"/>
              </a:rPr>
              <a:t>right_index</a:t>
            </a:r>
            <a:r>
              <a:rPr lang="en-US" altLang="zh-CN" dirty="0" smtClean="0">
                <a:latin typeface="+mn-ea"/>
              </a:rPr>
              <a:t>:</a:t>
            </a:r>
            <a:r>
              <a:rPr lang="zh-CN" altLang="en-US" dirty="0" smtClean="0">
                <a:latin typeface="+mn-ea"/>
              </a:rPr>
              <a:t>使用</a:t>
            </a: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右边的行索引作为连接键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>
              <a:latin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0000CC"/>
                </a:solidFill>
                <a:latin typeface="+mn-ea"/>
              </a:rPr>
              <a:t>sort</a:t>
            </a:r>
            <a:r>
              <a:rPr lang="en-US" altLang="zh-CN" dirty="0" smtClean="0">
                <a:latin typeface="+mn-ea"/>
              </a:rPr>
              <a:t>:</a:t>
            </a:r>
            <a:r>
              <a:rPr lang="zh-CN" altLang="en-US" dirty="0" smtClean="0">
                <a:latin typeface="+mn-ea"/>
              </a:rPr>
              <a:t>是否</a:t>
            </a: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将合并的数据排序</a:t>
            </a:r>
            <a:r>
              <a:rPr lang="zh-CN" altLang="en-US" dirty="0" smtClean="0">
                <a:latin typeface="+mn-ea"/>
              </a:rPr>
              <a:t>，默认为</a:t>
            </a:r>
            <a:r>
              <a:rPr lang="en-US" altLang="zh-CN" dirty="0" smtClean="0">
                <a:latin typeface="+mn-ea"/>
              </a:rPr>
              <a:t>False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>
              <a:latin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0000CC"/>
                </a:solidFill>
                <a:latin typeface="+mn-ea"/>
              </a:rPr>
              <a:t>suffixes</a:t>
            </a:r>
            <a:r>
              <a:rPr lang="zh-CN" altLang="en-US" dirty="0" smtClean="0">
                <a:latin typeface="+mn-ea"/>
              </a:rPr>
              <a:t>：</a:t>
            </a:r>
            <a:r>
              <a:rPr lang="zh-CN" altLang="en-US" dirty="0">
                <a:latin typeface="+mn-ea"/>
              </a:rPr>
              <a:t>列</a:t>
            </a:r>
            <a:r>
              <a:rPr lang="zh-CN" altLang="en-US" dirty="0" smtClean="0">
                <a:latin typeface="+mn-ea"/>
              </a:rPr>
              <a:t>名相同时，指定的后缀；</a:t>
            </a:r>
            <a:endParaRPr lang="en-US" altLang="zh-CN" dirty="0" smtClean="0">
              <a:latin typeface="+mn-ea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211909" y="1531197"/>
            <a:ext cx="5576551" cy="5078313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s_names = pd.Series([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张三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李四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王五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赵六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钱七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"ADBCE"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s_ages = pd.Series([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"ADBC"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s_nums = pd.Series([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"001"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"003"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"006"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"008"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"ADCE"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s_names_2 = pd.Series([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张三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李四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孙五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周六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"ADCE"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d_1 = pd.DataFrame({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s_names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s_ages})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d_2 = pd.DataFrame({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s_names_2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学号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s_nums})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(pd.merge(d_1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d_2))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(pd.merge(d_1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how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"left"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(pd.merge(d_1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how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"right"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(pd.merge(d_1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how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"outer"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(pd.merge(d_1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left_index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True,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right_index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V="1">
            <a:off x="4675032" y="605028"/>
            <a:ext cx="3760630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258639" y="-7473"/>
            <a:ext cx="4575391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Pandas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中的数据合并操作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9369" y="1358443"/>
            <a:ext cx="5174547" cy="379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contact()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方法中的参数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b="1" dirty="0" err="1" smtClean="0">
                <a:solidFill>
                  <a:srgbClr val="0000CC"/>
                </a:solidFill>
                <a:latin typeface="+mn-ea"/>
              </a:rPr>
              <a:t>objs</a:t>
            </a:r>
            <a:r>
              <a:rPr lang="zh-CN" altLang="en-US" dirty="0" smtClean="0">
                <a:latin typeface="+mn-ea"/>
              </a:rPr>
              <a:t>：需合并的对象序列；</a:t>
            </a:r>
            <a:endParaRPr lang="en-US" altLang="zh-CN" dirty="0" smtClean="0">
              <a:latin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b="1" dirty="0" smtClean="0">
                <a:solidFill>
                  <a:srgbClr val="0000CC"/>
                </a:solidFill>
                <a:latin typeface="+mn-ea"/>
              </a:rPr>
              <a:t>axis</a:t>
            </a:r>
            <a:r>
              <a:rPr lang="zh-CN" altLang="en-US" dirty="0" smtClean="0">
                <a:latin typeface="+mn-ea"/>
              </a:rPr>
              <a:t>：指定合并的轴，</a:t>
            </a:r>
            <a:r>
              <a:rPr lang="en-US" altLang="zh-CN" dirty="0">
                <a:latin typeface="+mn-ea"/>
              </a:rPr>
              <a:t>0</a:t>
            </a:r>
            <a:r>
              <a:rPr lang="en-US" altLang="zh-CN" dirty="0" smtClean="0">
                <a:latin typeface="+mn-ea"/>
              </a:rPr>
              <a:t>/‘index’, </a:t>
            </a:r>
            <a:r>
              <a:rPr lang="en-US" altLang="zh-CN" dirty="0">
                <a:latin typeface="+mn-ea"/>
              </a:rPr>
              <a:t>1</a:t>
            </a:r>
            <a:r>
              <a:rPr lang="en-US" altLang="zh-CN" dirty="0" smtClean="0">
                <a:latin typeface="+mn-ea"/>
              </a:rPr>
              <a:t>/‘columns’</a:t>
            </a:r>
            <a:r>
              <a:rPr lang="zh-CN" altLang="en-US" dirty="0" smtClean="0">
                <a:latin typeface="+mn-ea"/>
              </a:rPr>
              <a:t>，默认为</a:t>
            </a:r>
            <a:r>
              <a:rPr lang="en-US" altLang="zh-CN" dirty="0" smtClean="0">
                <a:latin typeface="+mn-ea"/>
              </a:rPr>
              <a:t>0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>
              <a:latin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b="1" dirty="0" smtClean="0">
                <a:solidFill>
                  <a:srgbClr val="0000CC"/>
                </a:solidFill>
                <a:latin typeface="+mn-ea"/>
              </a:rPr>
              <a:t>join</a:t>
            </a:r>
            <a:r>
              <a:rPr lang="zh-CN" altLang="en-US" dirty="0" smtClean="0">
                <a:latin typeface="+mn-ea"/>
              </a:rPr>
              <a:t>：连接方式，只有</a:t>
            </a:r>
            <a:r>
              <a:rPr lang="en-US" altLang="zh-CN" dirty="0" smtClean="0">
                <a:latin typeface="+mn-ea"/>
              </a:rPr>
              <a:t>inner</a:t>
            </a:r>
            <a:r>
              <a:rPr lang="zh-CN" altLang="en-US" dirty="0" smtClean="0">
                <a:latin typeface="+mn-ea"/>
              </a:rPr>
              <a:t>和</a:t>
            </a:r>
            <a:r>
              <a:rPr lang="en-US" altLang="zh-CN" dirty="0" smtClean="0">
                <a:latin typeface="+mn-ea"/>
              </a:rPr>
              <a:t>outer</a:t>
            </a:r>
            <a:r>
              <a:rPr lang="zh-CN" altLang="en-US" dirty="0" smtClean="0">
                <a:latin typeface="+mn-ea"/>
              </a:rPr>
              <a:t>，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默认为</a:t>
            </a:r>
            <a:r>
              <a:rPr lang="en-US" altLang="zh-CN" b="1" dirty="0" smtClean="0">
                <a:solidFill>
                  <a:srgbClr val="E73A1C"/>
                </a:solidFill>
                <a:latin typeface="+mn-ea"/>
              </a:rPr>
              <a:t>outer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 smtClean="0">
              <a:latin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b="1" dirty="0" err="1">
                <a:solidFill>
                  <a:srgbClr val="0000CC"/>
                </a:solidFill>
                <a:latin typeface="+mn-ea"/>
              </a:rPr>
              <a:t>ignore_index</a:t>
            </a:r>
            <a:r>
              <a:rPr lang="zh-CN" altLang="en-US" dirty="0" smtClean="0">
                <a:latin typeface="+mn-ea"/>
              </a:rPr>
              <a:t>：是否忽略索引，默认为</a:t>
            </a:r>
            <a:r>
              <a:rPr lang="en-US" altLang="zh-CN" dirty="0" smtClean="0">
                <a:latin typeface="+mn-ea"/>
              </a:rPr>
              <a:t>False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 smtClean="0">
              <a:latin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b="1" dirty="0" err="1">
                <a:solidFill>
                  <a:srgbClr val="0000CC"/>
                </a:solidFill>
                <a:latin typeface="+mn-ea"/>
              </a:rPr>
              <a:t>verify_integrity</a:t>
            </a:r>
            <a:r>
              <a:rPr lang="en-US" altLang="zh-CN" dirty="0" smtClean="0">
                <a:latin typeface="+mn-ea"/>
              </a:rPr>
              <a:t>:</a:t>
            </a:r>
            <a:r>
              <a:rPr lang="zh-CN" altLang="en-US" dirty="0" smtClean="0">
                <a:latin typeface="+mn-ea"/>
              </a:rPr>
              <a:t>验证完整性，较为耗时，默认为</a:t>
            </a:r>
            <a:r>
              <a:rPr lang="en-US" altLang="zh-CN" dirty="0" smtClean="0">
                <a:latin typeface="+mn-ea"/>
              </a:rPr>
              <a:t>False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dirty="0" smtClean="0">
              <a:latin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0000CC"/>
                </a:solidFill>
                <a:latin typeface="+mn-ea"/>
              </a:rPr>
              <a:t>……</a:t>
            </a:r>
            <a:endParaRPr lang="en-US" altLang="zh-CN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2981" y="857404"/>
            <a:ext cx="54473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ontact()</a:t>
            </a:r>
            <a:r>
              <a:rPr lang="zh-CN" altLang="en-US" sz="2000" b="1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沿着</a:t>
            </a:r>
            <a:r>
              <a:rPr lang="zh-CN" altLang="en-US" sz="2000" b="1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一条轴，将多个对象</a:t>
            </a:r>
            <a:r>
              <a:rPr lang="zh-CN" altLang="en-US" sz="2000" b="1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堆叠起来。</a:t>
            </a:r>
            <a:endParaRPr lang="zh-CN" altLang="en-US" sz="2000" b="1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520306" y="800382"/>
            <a:ext cx="6548294" cy="452431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s_names = pd.Series([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张三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李四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王五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赵六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钱七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"ADBCE"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s_ages = pd.Series([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"ADBC"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s_nums = pd.Series([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"001"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"003"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"006"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"008"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"ADCE"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s_names_2 = pd.Series([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张三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李四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孙五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周六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"ADCE"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d_1 = pd.DataFrame({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s_names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s_ages})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d_2 = pd.DataFrame({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s_names_2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学号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s_nums})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(pd.concat([d_1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d_2]))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(pd.concat([d_1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d_2]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join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"inner"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(pd.concat([d_1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d_2]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axis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(pd.concat([d_1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d_2]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axis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join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"inner"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6804" y="5373263"/>
            <a:ext cx="112409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当axis=0时，</a:t>
            </a:r>
            <a:r>
              <a:rPr lang="zh-CN" altLang="en-US" sz="2000" b="1" dirty="0">
                <a:solidFill>
                  <a:srgbClr val="FF0000"/>
                </a:solidFill>
              </a:rPr>
              <a:t>pd.concat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([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d_1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,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d_2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])</a:t>
            </a:r>
            <a:r>
              <a:rPr lang="zh-CN" altLang="en-US" sz="2000" dirty="0" smtClean="0"/>
              <a:t> </a:t>
            </a:r>
            <a:r>
              <a:rPr lang="zh-CN" altLang="en-US" sz="2000" dirty="0"/>
              <a:t>等价</a:t>
            </a:r>
            <a:r>
              <a:rPr lang="zh-CN" altLang="en-US" sz="2000" dirty="0" smtClean="0"/>
              <a:t>于</a:t>
            </a:r>
            <a:r>
              <a:rPr lang="en-US" altLang="zh-CN" sz="2000" b="1" dirty="0" smtClean="0">
                <a:solidFill>
                  <a:srgbClr val="FF00FF"/>
                </a:solidFill>
              </a:rPr>
              <a:t>d_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1</a:t>
            </a:r>
            <a:r>
              <a:rPr lang="zh-CN" altLang="en-US" sz="2000" b="1" dirty="0">
                <a:solidFill>
                  <a:srgbClr val="FF00FF"/>
                </a:solidFill>
              </a:rPr>
              <a:t>.append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(</a:t>
            </a:r>
            <a:r>
              <a:rPr lang="en-US" altLang="zh-CN" sz="2000" b="1" dirty="0" smtClean="0">
                <a:solidFill>
                  <a:srgbClr val="FF00FF"/>
                </a:solidFill>
              </a:rPr>
              <a:t>d_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2)</a:t>
            </a:r>
            <a:r>
              <a:rPr lang="zh-CN" altLang="en-US" sz="2000" dirty="0" smtClean="0"/>
              <a:t> ；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en-US" sz="2000" dirty="0" smtClean="0"/>
              <a:t>当</a:t>
            </a:r>
            <a:r>
              <a:rPr lang="zh-CN" altLang="en-US" sz="2000" dirty="0"/>
              <a:t>axis=1时，</a:t>
            </a:r>
            <a:r>
              <a:rPr lang="zh-CN" altLang="en-US" sz="2000" b="1" dirty="0">
                <a:solidFill>
                  <a:srgbClr val="FF0000"/>
                </a:solidFill>
              </a:rPr>
              <a:t>pd.concat([</a:t>
            </a:r>
            <a:r>
              <a:rPr lang="en-US" altLang="zh-CN" sz="2000" b="1" dirty="0">
                <a:solidFill>
                  <a:srgbClr val="FF0000"/>
                </a:solidFill>
              </a:rPr>
              <a:t>d_1</a:t>
            </a:r>
            <a:r>
              <a:rPr lang="zh-CN" altLang="en-US" sz="2000" b="1" dirty="0">
                <a:solidFill>
                  <a:srgbClr val="FF0000"/>
                </a:solidFill>
              </a:rPr>
              <a:t>, </a:t>
            </a:r>
            <a:r>
              <a:rPr lang="en-US" altLang="zh-CN" sz="2000" b="1" dirty="0">
                <a:solidFill>
                  <a:srgbClr val="FF0000"/>
                </a:solidFill>
              </a:rPr>
              <a:t>d_2</a:t>
            </a:r>
            <a:r>
              <a:rPr lang="zh-CN" altLang="en-US" sz="2000" b="1" dirty="0">
                <a:solidFill>
                  <a:srgbClr val="FF0000"/>
                </a:solidFill>
              </a:rPr>
              <a:t>], axis=1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)</a:t>
            </a:r>
            <a:r>
              <a:rPr lang="zh-CN" altLang="en-US" sz="2000" dirty="0" smtClean="0"/>
              <a:t>等价于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00FF"/>
                </a:solidFill>
              </a:rPr>
              <a:t>                    pd</a:t>
            </a:r>
            <a:r>
              <a:rPr lang="zh-CN" altLang="en-US" sz="2000" b="1" dirty="0">
                <a:solidFill>
                  <a:srgbClr val="FF00FF"/>
                </a:solidFill>
              </a:rPr>
              <a:t>.merge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(</a:t>
            </a:r>
            <a:r>
              <a:rPr lang="en-US" altLang="zh-CN" sz="2000" b="1" dirty="0">
                <a:solidFill>
                  <a:srgbClr val="FF00FF"/>
                </a:solidFill>
              </a:rPr>
              <a:t>d_1</a:t>
            </a:r>
            <a:r>
              <a:rPr lang="zh-CN" altLang="en-US" sz="2000" b="1" dirty="0">
                <a:solidFill>
                  <a:srgbClr val="FF00FF"/>
                </a:solidFill>
              </a:rPr>
              <a:t>, </a:t>
            </a:r>
            <a:r>
              <a:rPr lang="en-US" altLang="zh-CN" sz="2000" b="1" dirty="0">
                <a:solidFill>
                  <a:srgbClr val="FF00FF"/>
                </a:solidFill>
              </a:rPr>
              <a:t>d_2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, </a:t>
            </a:r>
            <a:r>
              <a:rPr lang="zh-CN" altLang="en-US" sz="2000" b="1" dirty="0">
                <a:solidFill>
                  <a:srgbClr val="FF00FF"/>
                </a:solidFill>
              </a:rPr>
              <a:t>left_index=True, right_index=True, how='outer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')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96311" y="911371"/>
            <a:ext cx="49650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+mn-ea"/>
              </a:rPr>
              <a:t> </a:t>
            </a:r>
            <a:r>
              <a:rPr lang="en-US" altLang="zh-CN" sz="2000" dirty="0" smtClean="0">
                <a:latin typeface="+mn-ea"/>
              </a:rPr>
              <a:t>      </a:t>
            </a:r>
            <a:r>
              <a:rPr lang="zh-CN" altLang="en-US" sz="2000" dirty="0" smtClean="0">
                <a:latin typeface="+mn-ea"/>
              </a:rPr>
              <a:t>以高校信息表为例。使用</a:t>
            </a:r>
            <a:r>
              <a:rPr lang="en-US" altLang="zh-CN" sz="2000" dirty="0" smtClean="0">
                <a:latin typeface="+mn-ea"/>
              </a:rPr>
              <a:t>Pandas</a:t>
            </a:r>
            <a:r>
              <a:rPr lang="zh-CN" altLang="en-US" sz="2000" dirty="0" smtClean="0">
                <a:latin typeface="+mn-ea"/>
              </a:rPr>
              <a:t>中的 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read_excel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() </a:t>
            </a:r>
            <a:r>
              <a:rPr lang="zh-CN" altLang="en-US" sz="2000" dirty="0" smtClean="0">
                <a:latin typeface="+mn-ea"/>
              </a:rPr>
              <a:t>读取数据，完成下列操作。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42486" y="1981227"/>
            <a:ext cx="482168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显示所有行列数据内容，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没有省略</a:t>
            </a:r>
            <a:r>
              <a:rPr lang="zh-CN" altLang="en-US" sz="2000" dirty="0">
                <a:latin typeface="+mn-ea"/>
              </a:rPr>
              <a:t>；</a:t>
            </a:r>
            <a:endParaRPr lang="en-US" altLang="zh-CN" sz="2000" dirty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+mn-ea"/>
              </a:rPr>
              <a:t>只显示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招生单位名称和所在省份信息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只显示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江西省高校信息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+mn-ea"/>
              </a:rPr>
              <a:t>只</a:t>
            </a:r>
            <a:r>
              <a:rPr lang="zh-CN" altLang="en-US" sz="2000" dirty="0" smtClean="0">
                <a:latin typeface="+mn-ea"/>
              </a:rPr>
              <a:t>显示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江西省或湖南省高校信息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对所有数据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按招生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单位名称排序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将所有的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空值填充为“未知”</a:t>
            </a:r>
            <a:r>
              <a:rPr lang="en-US" altLang="zh-CN" sz="2000" dirty="0" smtClean="0">
                <a:latin typeface="+mn-ea"/>
              </a:rPr>
              <a:t>;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将所有的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“西藏自治区”改为“西藏”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统计各个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省份高校的数量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只显示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北京的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985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高校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信息</a:t>
            </a:r>
            <a:r>
              <a:rPr lang="zh-CN" altLang="en-US" sz="2000" dirty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只显示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所有的“师范”院校</a:t>
            </a:r>
            <a:r>
              <a:rPr lang="zh-CN" altLang="en-US" sz="2000" dirty="0" smtClean="0">
                <a:latin typeface="+mn-ea"/>
              </a:rPr>
              <a:t>信息。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 flipV="1">
            <a:off x="666999" y="696422"/>
            <a:ext cx="3412900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98777" y="43936"/>
            <a:ext cx="4741118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Pandas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操作</a:t>
            </a:r>
            <a:r>
              <a:rPr lang="en-US" altLang="zh-CN" sz="2800" b="1" dirty="0" smtClean="0">
                <a:solidFill>
                  <a:schemeClr val="accent1"/>
                </a:solidFill>
              </a:rPr>
              <a:t>Excel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文件案例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149819" y="253770"/>
            <a:ext cx="6879048" cy="640790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pd.set_option(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"display.max_rows"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None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schools = pd.read_excel(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"school.xls"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(schools)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显示所有行列信息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(schools[[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招生单位名称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所在省份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]])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(schools[schools[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所在省份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江西省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(schools[(schools[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所在省份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江西省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| (schools[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所在省份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湖南省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)])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(schools.sort_values(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by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招生单位名称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(schools.fillna(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未知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temp_schools = schools[schools[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所在省份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西藏自治区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].copy()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temp_schools[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所在省份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西藏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(temp_schools)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(schools.groupby(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所在省份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).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agg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np.size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招生单位名称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(schools[(schools[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所在省份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北京市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&amp; (schools[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是否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985"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是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)])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(schools[schools[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招生单位名称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].str.contains(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师范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)])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6555" y="1184989"/>
            <a:ext cx="1167655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0000CC"/>
                </a:solidFill>
              </a:rPr>
              <a:t>基本结构之</a:t>
            </a:r>
            <a:r>
              <a:rPr lang="en-US" altLang="zh-CN" sz="2800" b="1" dirty="0" smtClean="0">
                <a:solidFill>
                  <a:srgbClr val="0000CC"/>
                </a:solidFill>
              </a:rPr>
              <a:t>Series</a:t>
            </a:r>
            <a:r>
              <a:rPr lang="zh-CN" altLang="en-US" sz="2400" b="1" dirty="0" smtClean="0"/>
              <a:t>：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Series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的创建（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列表或元组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一维</a:t>
            </a:r>
            <a:r>
              <a:rPr lang="en-US" altLang="zh-CN" sz="2000" b="1" dirty="0" err="1">
                <a:solidFill>
                  <a:srgbClr val="00B050"/>
                </a:solidFill>
              </a:rPr>
              <a:t>ndarray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字典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标量</a:t>
            </a:r>
            <a:r>
              <a:rPr lang="zh-CN" altLang="en-US" sz="2000" b="1" dirty="0" smtClean="0"/>
              <a:t>等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）、</a:t>
            </a:r>
            <a:r>
              <a:rPr lang="en-US" altLang="zh-CN" sz="2400" b="1" dirty="0" smtClean="0">
                <a:solidFill>
                  <a:srgbClr val="D60093"/>
                </a:solidFill>
              </a:rPr>
              <a:t>Index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（</a:t>
            </a:r>
            <a:r>
              <a:rPr lang="zh-CN" altLang="en-US" sz="2000" b="1" dirty="0">
                <a:solidFill>
                  <a:srgbClr val="00B050"/>
                </a:solidFill>
              </a:rPr>
              <a:t>创建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支持的操作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）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Series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中数据访问（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字典形式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数组形式</a:t>
            </a:r>
            <a:r>
              <a:rPr lang="zh-CN" altLang="en-US" sz="2000" b="1" dirty="0">
                <a:solidFill>
                  <a:srgbClr val="00B050"/>
                </a:solidFill>
              </a:rPr>
              <a:t>、 显式索引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隐式索引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）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 、</a:t>
            </a:r>
            <a:r>
              <a:rPr lang="zh-CN" altLang="en-US" sz="2800" b="1" dirty="0" smtClean="0">
                <a:solidFill>
                  <a:srgbClr val="D60093"/>
                </a:solidFill>
              </a:rPr>
              <a:t>常用方法（</a:t>
            </a:r>
            <a:r>
              <a:rPr lang="zh-CN" altLang="en-US" sz="2400" b="1" dirty="0" smtClean="0">
                <a:solidFill>
                  <a:srgbClr val="00B050"/>
                </a:solidFill>
              </a:rPr>
              <a:t>排序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、</a:t>
            </a:r>
            <a:r>
              <a:rPr lang="zh-CN" altLang="en-US" sz="2400" b="1" dirty="0" smtClean="0">
                <a:solidFill>
                  <a:srgbClr val="00B050"/>
                </a:solidFill>
              </a:rPr>
              <a:t>去重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、</a:t>
            </a:r>
            <a:r>
              <a:rPr lang="zh-CN" altLang="en-US" sz="2400" b="1" dirty="0" smtClean="0">
                <a:solidFill>
                  <a:srgbClr val="00B050"/>
                </a:solidFill>
              </a:rPr>
              <a:t>统计</a:t>
            </a:r>
            <a:r>
              <a:rPr lang="zh-CN" altLang="en-US" sz="2800" b="1" dirty="0" smtClean="0">
                <a:solidFill>
                  <a:srgbClr val="D60093"/>
                </a:solidFill>
              </a:rPr>
              <a:t>等</a:t>
            </a:r>
            <a:r>
              <a:rPr lang="zh-CN" altLang="en-US" sz="2800" b="1" dirty="0">
                <a:solidFill>
                  <a:srgbClr val="D60093"/>
                </a:solidFill>
              </a:rPr>
              <a:t>） 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0000CC"/>
                </a:solidFill>
              </a:rPr>
              <a:t>基本结构之</a:t>
            </a:r>
            <a:r>
              <a:rPr lang="en-US" altLang="zh-CN" sz="2800" b="1" dirty="0" err="1" smtClean="0">
                <a:solidFill>
                  <a:srgbClr val="0000CC"/>
                </a:solidFill>
              </a:rPr>
              <a:t>DataFrame</a:t>
            </a:r>
            <a:r>
              <a:rPr lang="zh-CN" altLang="en-US" sz="2400" b="1" dirty="0" smtClean="0"/>
              <a:t>：</a:t>
            </a:r>
            <a:r>
              <a:rPr lang="en-US" altLang="zh-CN" sz="2400" b="1" dirty="0" err="1" smtClean="0">
                <a:solidFill>
                  <a:srgbClr val="FF0000"/>
                </a:solidFill>
              </a:rPr>
              <a:t>DataFrame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的创建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（</a:t>
            </a:r>
            <a:r>
              <a:rPr lang="zh-CN" altLang="en-US" sz="2000" b="1" dirty="0">
                <a:solidFill>
                  <a:srgbClr val="00B050"/>
                </a:solidFill>
              </a:rPr>
              <a:t>字典、二维数组</a:t>
            </a:r>
            <a:r>
              <a:rPr lang="zh-CN" altLang="en-US" sz="2000" b="1" dirty="0" smtClean="0"/>
              <a:t>等</a:t>
            </a:r>
            <a:r>
              <a:rPr lang="zh-CN" altLang="en-US" sz="2800" b="1" dirty="0">
                <a:solidFill>
                  <a:srgbClr val="FF0000"/>
                </a:solidFill>
              </a:rPr>
              <a:t>） 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</a:t>
            </a:r>
            <a:r>
              <a:rPr lang="en-US" altLang="zh-CN" sz="2400" b="1" dirty="0" err="1" smtClean="0">
                <a:solidFill>
                  <a:srgbClr val="D60093"/>
                </a:solidFill>
              </a:rPr>
              <a:t>DataFrame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中数据访问</a:t>
            </a:r>
            <a:r>
              <a:rPr lang="zh-CN" altLang="en-US" sz="2400" b="1" dirty="0" smtClean="0"/>
              <a:t>（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字典、二维数组</a:t>
            </a:r>
            <a:r>
              <a:rPr lang="zh-CN" altLang="en-US" sz="2400" b="1" dirty="0" smtClean="0"/>
              <a:t>）、</a:t>
            </a:r>
            <a:r>
              <a:rPr lang="zh-CN" altLang="en-US" sz="2400" b="1" dirty="0">
                <a:solidFill>
                  <a:srgbClr val="FF0000"/>
                </a:solidFill>
              </a:rPr>
              <a:t>属性</a:t>
            </a:r>
            <a:r>
              <a:rPr lang="zh-CN" altLang="en-US" sz="2400" b="1" dirty="0" smtClean="0"/>
              <a:t>（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行索引、列索引、形状、值、类型</a:t>
            </a:r>
            <a:r>
              <a:rPr lang="zh-CN" altLang="en-US" sz="2400" b="1" dirty="0" smtClean="0"/>
              <a:t>） 、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方法</a:t>
            </a:r>
            <a:r>
              <a:rPr lang="zh-CN" altLang="en-US" sz="2400" b="1" dirty="0" smtClean="0"/>
              <a:t>（</a:t>
            </a:r>
            <a:r>
              <a:rPr lang="zh-CN" altLang="en-US" sz="2000" b="1" dirty="0">
                <a:solidFill>
                  <a:srgbClr val="00B050"/>
                </a:solidFill>
              </a:rPr>
              <a:t>统计信息、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排序、应用函数、元素级应用函数、分组</a:t>
            </a:r>
            <a:r>
              <a:rPr lang="zh-CN" altLang="en-US" sz="2400" b="1" dirty="0" smtClean="0"/>
              <a:t>） 、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合并</a:t>
            </a:r>
            <a:r>
              <a:rPr lang="zh-CN" altLang="en-US" sz="2800" b="1" dirty="0" smtClean="0"/>
              <a:t>（</a:t>
            </a:r>
            <a:r>
              <a:rPr lang="en-US" altLang="zh-CN" sz="2000" b="1" dirty="0" smtClean="0">
                <a:solidFill>
                  <a:srgbClr val="00B050"/>
                </a:solidFill>
              </a:rPr>
              <a:t>join</a:t>
            </a:r>
            <a:r>
              <a:rPr lang="zh-CN" altLang="en-US" sz="2400" b="1" dirty="0" smtClean="0"/>
              <a:t>） </a:t>
            </a:r>
            <a:r>
              <a:rPr lang="zh-CN" altLang="en-US" sz="2400" b="1" dirty="0"/>
              <a:t>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800" b="1" dirty="0" smtClean="0">
                <a:solidFill>
                  <a:srgbClr val="0000CC"/>
                </a:solidFill>
              </a:rPr>
              <a:t>Pandas</a:t>
            </a:r>
            <a:r>
              <a:rPr lang="zh-CN" altLang="en-US" sz="2800" b="1" dirty="0" smtClean="0">
                <a:solidFill>
                  <a:srgbClr val="0000CC"/>
                </a:solidFill>
              </a:rPr>
              <a:t>中常用方法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加载数据的方法</a:t>
            </a:r>
            <a:r>
              <a:rPr lang="zh-CN" altLang="en-US" sz="2800" b="1" dirty="0" smtClean="0"/>
              <a:t>（</a:t>
            </a:r>
            <a:r>
              <a:rPr lang="en-US" altLang="zh-CN" sz="2000" b="1" dirty="0" smtClean="0">
                <a:solidFill>
                  <a:srgbClr val="00B050"/>
                </a:solidFill>
              </a:rPr>
              <a:t>excel</a:t>
            </a:r>
            <a:r>
              <a:rPr lang="zh-CN" altLang="en-US" sz="2000" b="1" dirty="0">
                <a:solidFill>
                  <a:srgbClr val="00B050"/>
                </a:solidFill>
              </a:rPr>
              <a:t>文件</a:t>
            </a:r>
            <a:r>
              <a:rPr lang="zh-CN" altLang="en-US" sz="2800" b="1" dirty="0" smtClean="0"/>
              <a:t>、</a:t>
            </a:r>
            <a:r>
              <a:rPr lang="en-US" altLang="zh-CN" sz="2000" b="1" dirty="0">
                <a:solidFill>
                  <a:srgbClr val="00B050"/>
                </a:solidFill>
              </a:rPr>
              <a:t>csv</a:t>
            </a:r>
            <a:r>
              <a:rPr lang="zh-CN" altLang="en-US" sz="2000" b="1" dirty="0">
                <a:solidFill>
                  <a:srgbClr val="00B050"/>
                </a:solidFill>
              </a:rPr>
              <a:t>文件等</a:t>
            </a:r>
            <a:r>
              <a:rPr lang="zh-CN" altLang="en-US" sz="2800" b="1" dirty="0" smtClean="0"/>
              <a:t>） </a:t>
            </a:r>
            <a:r>
              <a:rPr lang="zh-CN" altLang="en-US" sz="2400" b="1" dirty="0" smtClean="0"/>
              <a:t>、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进行设置的方法</a:t>
            </a:r>
            <a:r>
              <a:rPr lang="zh-CN" altLang="en-US" sz="2400" b="1" dirty="0" smtClean="0"/>
              <a:t>（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最大行数</a:t>
            </a:r>
            <a:r>
              <a:rPr lang="zh-CN" altLang="en-US" sz="2000" b="1" dirty="0" smtClean="0"/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最大列数</a:t>
            </a:r>
            <a:r>
              <a:rPr lang="zh-CN" altLang="en-US" sz="2000" b="1" dirty="0" smtClean="0"/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小数精度等</a:t>
            </a:r>
            <a:r>
              <a:rPr lang="zh-CN" altLang="en-US" sz="2400" b="1" dirty="0" smtClean="0"/>
              <a:t>）、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缺失值处理方法</a:t>
            </a:r>
            <a:r>
              <a:rPr lang="zh-CN" altLang="en-US" sz="2400" b="1" dirty="0" smtClean="0"/>
              <a:t>（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删除</a:t>
            </a:r>
            <a:r>
              <a:rPr lang="zh-CN" altLang="en-US" sz="2400" b="1" dirty="0" smtClean="0"/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填充</a:t>
            </a:r>
            <a:r>
              <a:rPr lang="zh-CN" altLang="en-US" sz="2400" b="1" dirty="0" smtClean="0"/>
              <a:t>） 、分组操作</a:t>
            </a:r>
            <a:r>
              <a:rPr lang="zh-CN" altLang="en-US" sz="2800" b="1" dirty="0" smtClean="0"/>
              <a:t>（</a:t>
            </a:r>
            <a:r>
              <a:rPr lang="en-US" altLang="zh-CN" sz="2000" b="1" dirty="0" smtClean="0">
                <a:solidFill>
                  <a:srgbClr val="00B050"/>
                </a:solidFill>
              </a:rPr>
              <a:t>group by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聚合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、转换、过滤</a:t>
            </a:r>
            <a:r>
              <a:rPr lang="zh-CN" altLang="en-US" sz="2000" b="1" dirty="0" smtClean="0"/>
              <a:t>等</a:t>
            </a:r>
            <a:r>
              <a:rPr lang="en-US" altLang="zh-CN" sz="2800" b="1" dirty="0" smtClean="0"/>
              <a:t>)</a:t>
            </a:r>
            <a:r>
              <a:rPr lang="zh-CN" altLang="en-US" sz="2400" b="1" dirty="0"/>
              <a:t> </a:t>
            </a:r>
            <a:r>
              <a:rPr lang="zh-CN" altLang="en-US" sz="2400" b="1" dirty="0" smtClean="0"/>
              <a:t>、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合并操作</a:t>
            </a:r>
            <a:r>
              <a:rPr lang="zh-CN" altLang="en-US" sz="2800" b="1" dirty="0" smtClean="0"/>
              <a:t>（</a:t>
            </a:r>
            <a:r>
              <a:rPr lang="en-US" altLang="zh-CN" sz="2400" b="1" dirty="0" smtClean="0">
                <a:solidFill>
                  <a:srgbClr val="00B050"/>
                </a:solidFill>
              </a:rPr>
              <a:t>merge()</a:t>
            </a:r>
            <a:r>
              <a:rPr lang="zh-CN" altLang="en-US" sz="2800" b="1" dirty="0" smtClean="0"/>
              <a:t>、</a:t>
            </a:r>
            <a:r>
              <a:rPr lang="en-US" altLang="zh-CN" sz="2400" b="1" dirty="0">
                <a:solidFill>
                  <a:srgbClr val="00B050"/>
                </a:solidFill>
              </a:rPr>
              <a:t>contact()</a:t>
            </a:r>
            <a:r>
              <a:rPr lang="zh-CN" altLang="en-US" sz="2400" b="1" dirty="0" smtClean="0"/>
              <a:t>）</a:t>
            </a:r>
            <a:endParaRPr lang="en-US" altLang="zh-CN" sz="2400" b="1" dirty="0" smtClean="0"/>
          </a:p>
        </p:txBody>
      </p:sp>
      <p:sp>
        <p:nvSpPr>
          <p:cNvPr id="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108677" y="258233"/>
            <a:ext cx="3451221" cy="721395"/>
          </a:xfrm>
        </p:spPr>
        <p:txBody>
          <a:bodyPr/>
          <a:lstStyle/>
          <a:p>
            <a:pPr algn="ctr"/>
            <a:r>
              <a:rPr lang="zh-CN" altLang="en-US" sz="4400" dirty="0" smtClean="0"/>
              <a:t>本 章 小 结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92533" y="1480088"/>
            <a:ext cx="117706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已知两个</a:t>
            </a:r>
            <a:r>
              <a:rPr lang="en-US" altLang="zh-CN" sz="2000" dirty="0" smtClean="0"/>
              <a:t>Excel</a:t>
            </a:r>
            <a:r>
              <a:rPr lang="zh-CN" altLang="en-US" sz="2000" dirty="0" smtClean="0"/>
              <a:t>表格：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学生信息表</a:t>
            </a:r>
            <a:r>
              <a:rPr lang="zh-CN" altLang="en-US" sz="2000" dirty="0" smtClean="0"/>
              <a:t>、</a:t>
            </a:r>
            <a:r>
              <a:rPr lang="zh-CN" altLang="en-US" sz="2000" b="1" dirty="0">
                <a:solidFill>
                  <a:srgbClr val="E73A1C"/>
                </a:solidFill>
              </a:rPr>
              <a:t>期末考试成绩表</a:t>
            </a:r>
            <a:r>
              <a:rPr lang="zh-CN" altLang="en-US" sz="2000" dirty="0" smtClean="0"/>
              <a:t>分别用于存放学生的基本信息（包括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姓名</a:t>
            </a:r>
            <a:r>
              <a:rPr lang="zh-CN" altLang="en-US" sz="2000" dirty="0" smtClean="0"/>
              <a:t>、</a:t>
            </a:r>
            <a:r>
              <a:rPr lang="zh-CN" altLang="en-US" sz="2000" b="1" dirty="0">
                <a:solidFill>
                  <a:srgbClr val="0000CC"/>
                </a:solidFill>
              </a:rPr>
              <a:t>性别</a:t>
            </a:r>
            <a:r>
              <a:rPr lang="zh-CN" altLang="en-US" sz="2000" dirty="0" smtClean="0"/>
              <a:t>、</a:t>
            </a:r>
            <a:r>
              <a:rPr lang="zh-CN" altLang="en-US" sz="2000" b="1" dirty="0">
                <a:solidFill>
                  <a:srgbClr val="0000CC"/>
                </a:solidFill>
              </a:rPr>
              <a:t>班级</a:t>
            </a:r>
            <a:r>
              <a:rPr lang="zh-CN" altLang="en-US" sz="2000" dirty="0" smtClean="0"/>
              <a:t>）和学生的期末成绩（包括</a:t>
            </a:r>
            <a:r>
              <a:rPr lang="zh-CN" altLang="en-US" sz="2000" b="1" dirty="0">
                <a:solidFill>
                  <a:srgbClr val="0000CC"/>
                </a:solidFill>
              </a:rPr>
              <a:t>姓名</a:t>
            </a:r>
            <a:r>
              <a:rPr lang="zh-CN" altLang="en-US" sz="2000" dirty="0" smtClean="0"/>
              <a:t>、</a:t>
            </a:r>
            <a:r>
              <a:rPr lang="zh-CN" altLang="en-US" sz="2000" b="1" dirty="0">
                <a:solidFill>
                  <a:srgbClr val="0000CC"/>
                </a:solidFill>
              </a:rPr>
              <a:t>语文</a:t>
            </a:r>
            <a:r>
              <a:rPr lang="zh-CN" altLang="en-US" sz="2000" dirty="0" smtClean="0"/>
              <a:t>、</a:t>
            </a:r>
            <a:r>
              <a:rPr lang="zh-CN" altLang="en-US" sz="2000" b="1" dirty="0">
                <a:solidFill>
                  <a:srgbClr val="0000CC"/>
                </a:solidFill>
              </a:rPr>
              <a:t>数学</a:t>
            </a:r>
            <a:r>
              <a:rPr lang="zh-CN" altLang="en-US" sz="2000" dirty="0" smtClean="0"/>
              <a:t>、</a:t>
            </a:r>
            <a:r>
              <a:rPr lang="zh-CN" altLang="en-US" sz="2000" b="1" dirty="0">
                <a:solidFill>
                  <a:srgbClr val="0000CC"/>
                </a:solidFill>
              </a:rPr>
              <a:t>英语</a:t>
            </a:r>
            <a:r>
              <a:rPr lang="zh-CN" altLang="en-US" sz="2000" dirty="0" smtClean="0"/>
              <a:t>、</a:t>
            </a:r>
            <a:r>
              <a:rPr lang="zh-CN" altLang="en-US" sz="2000" b="1" dirty="0">
                <a:solidFill>
                  <a:srgbClr val="0000CC"/>
                </a:solidFill>
              </a:rPr>
              <a:t>总分</a:t>
            </a:r>
            <a:r>
              <a:rPr lang="zh-CN" altLang="en-US" sz="2000" dirty="0" smtClean="0"/>
              <a:t>），如下图所示，完成以下操作。</a:t>
            </a:r>
            <a:endParaRPr lang="en-US" altLang="zh-CN" sz="2000" dirty="0" smtClean="0"/>
          </a:p>
        </p:txBody>
      </p:sp>
      <p:sp>
        <p:nvSpPr>
          <p:cNvPr id="10" name="文本占位符 1"/>
          <p:cNvSpPr txBox="1"/>
          <p:nvPr/>
        </p:nvSpPr>
        <p:spPr>
          <a:xfrm>
            <a:off x="4111936" y="193717"/>
            <a:ext cx="3093561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3600" dirty="0" smtClean="0">
                <a:solidFill>
                  <a:schemeClr val="bg1"/>
                </a:solidFill>
              </a:rPr>
              <a:t>课后练习题</a:t>
            </a:r>
            <a:endParaRPr kumimoji="1" lang="zh-CN" altLang="en-US" sz="3600" dirty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77498" y="2748713"/>
            <a:ext cx="3085714" cy="33619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0494" y="2751633"/>
            <a:ext cx="1915505" cy="33619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79653" y="2841785"/>
            <a:ext cx="661084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dirty="0" smtClean="0"/>
              <a:t>使用</a:t>
            </a:r>
            <a:r>
              <a:rPr lang="en-US" altLang="zh-CN" dirty="0" smtClean="0"/>
              <a:t>Pandas</a:t>
            </a:r>
            <a:r>
              <a:rPr lang="zh-CN" altLang="en-US" dirty="0" smtClean="0"/>
              <a:t>读取两个表格数据，并将其</a:t>
            </a:r>
            <a:r>
              <a:rPr lang="zh-CN" altLang="en-US" b="1" dirty="0" smtClean="0">
                <a:solidFill>
                  <a:srgbClr val="0000CC"/>
                </a:solidFill>
              </a:rPr>
              <a:t>根据姓名进行合并</a:t>
            </a:r>
            <a:r>
              <a:rPr lang="zh-CN" altLang="en-US" dirty="0" smtClean="0"/>
              <a:t>；</a:t>
            </a:r>
            <a:endParaRPr lang="en-US" altLang="zh-CN" dirty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dirty="0" smtClean="0"/>
              <a:t>实现按</a:t>
            </a:r>
            <a:r>
              <a:rPr lang="zh-CN" altLang="en-US" dirty="0"/>
              <a:t>总分 或 语文、数学、英语单科</a:t>
            </a:r>
            <a:r>
              <a:rPr lang="zh-CN" altLang="en-US" b="1" dirty="0">
                <a:solidFill>
                  <a:srgbClr val="E73A1C"/>
                </a:solidFill>
              </a:rPr>
              <a:t>从高到低</a:t>
            </a:r>
            <a:r>
              <a:rPr lang="zh-CN" altLang="en-US" dirty="0"/>
              <a:t>排序功能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dirty="0" smtClean="0"/>
              <a:t>打印所有</a:t>
            </a:r>
            <a:r>
              <a:rPr lang="zh-CN" altLang="en-US" b="1" dirty="0">
                <a:solidFill>
                  <a:srgbClr val="E73A1C"/>
                </a:solidFill>
              </a:rPr>
              <a:t>存在不及格科目</a:t>
            </a:r>
            <a:r>
              <a:rPr lang="zh-CN" altLang="en-US" dirty="0"/>
              <a:t>（</a:t>
            </a:r>
            <a:r>
              <a:rPr lang="zh-CN" altLang="en-US" b="1" dirty="0">
                <a:solidFill>
                  <a:srgbClr val="0000CC"/>
                </a:solidFill>
              </a:rPr>
              <a:t>单科</a:t>
            </a:r>
            <a:r>
              <a:rPr lang="en-US" altLang="zh-CN" b="1" dirty="0">
                <a:solidFill>
                  <a:srgbClr val="0000CC"/>
                </a:solidFill>
              </a:rPr>
              <a:t>&lt;60</a:t>
            </a:r>
            <a:r>
              <a:rPr lang="zh-CN" altLang="en-US" b="1" dirty="0">
                <a:solidFill>
                  <a:srgbClr val="0000CC"/>
                </a:solidFill>
              </a:rPr>
              <a:t>分</a:t>
            </a:r>
            <a:r>
              <a:rPr lang="zh-CN" altLang="en-US" dirty="0"/>
              <a:t>）的学生记录；</a:t>
            </a:r>
            <a:endParaRPr lang="en-US" altLang="zh-CN" dirty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dirty="0" smtClean="0"/>
              <a:t>获取</a:t>
            </a:r>
            <a:r>
              <a:rPr lang="zh-CN" altLang="en-US" dirty="0"/>
              <a:t>指定科目的</a:t>
            </a:r>
            <a:r>
              <a:rPr lang="zh-CN" altLang="en-US" b="1" dirty="0">
                <a:solidFill>
                  <a:srgbClr val="0000CC"/>
                </a:solidFill>
              </a:rPr>
              <a:t>最高分</a:t>
            </a:r>
            <a:r>
              <a:rPr lang="zh-CN" altLang="en-US" dirty="0"/>
              <a:t>、</a:t>
            </a:r>
            <a:r>
              <a:rPr lang="zh-CN" altLang="en-US" b="1" dirty="0">
                <a:solidFill>
                  <a:srgbClr val="0000CC"/>
                </a:solidFill>
              </a:rPr>
              <a:t>最低分</a:t>
            </a:r>
            <a:r>
              <a:rPr lang="zh-CN" altLang="en-US" dirty="0"/>
              <a:t>以及</a:t>
            </a:r>
            <a:r>
              <a:rPr lang="zh-CN" altLang="en-US" b="1" dirty="0">
                <a:solidFill>
                  <a:srgbClr val="0000CC"/>
                </a:solidFill>
              </a:rPr>
              <a:t>平均分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dirty="0"/>
              <a:t>计算</a:t>
            </a:r>
            <a:r>
              <a:rPr lang="zh-CN" altLang="en-US" dirty="0" smtClean="0"/>
              <a:t>出</a:t>
            </a:r>
            <a:r>
              <a:rPr lang="en-US" altLang="zh-CN" b="1" dirty="0" smtClean="0">
                <a:solidFill>
                  <a:srgbClr val="0000CC"/>
                </a:solidFill>
              </a:rPr>
              <a:t>3</a:t>
            </a:r>
            <a:r>
              <a:rPr lang="zh-CN" altLang="en-US" b="1" dirty="0" smtClean="0">
                <a:solidFill>
                  <a:srgbClr val="0000CC"/>
                </a:solidFill>
              </a:rPr>
              <a:t>班女生语文成绩的平均分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dirty="0" smtClean="0"/>
              <a:t>求出各班级数学的</a:t>
            </a:r>
            <a:r>
              <a:rPr lang="zh-CN" altLang="en-US" b="1" dirty="0">
                <a:solidFill>
                  <a:srgbClr val="0000CC"/>
                </a:solidFill>
              </a:rPr>
              <a:t>最高分</a:t>
            </a:r>
            <a:r>
              <a:rPr lang="zh-CN" altLang="en-US" dirty="0"/>
              <a:t>、</a:t>
            </a:r>
            <a:r>
              <a:rPr lang="zh-CN" altLang="en-US" b="1" dirty="0">
                <a:solidFill>
                  <a:srgbClr val="0000CC"/>
                </a:solidFill>
              </a:rPr>
              <a:t>最低分</a:t>
            </a:r>
            <a:r>
              <a:rPr lang="zh-CN" altLang="en-US" dirty="0"/>
              <a:t>以及</a:t>
            </a:r>
            <a:r>
              <a:rPr lang="zh-CN" altLang="en-US" b="1" dirty="0">
                <a:solidFill>
                  <a:srgbClr val="0000CC"/>
                </a:solidFill>
              </a:rPr>
              <a:t>平均</a:t>
            </a:r>
            <a:r>
              <a:rPr lang="zh-CN" altLang="en-US" b="1" dirty="0" smtClean="0">
                <a:solidFill>
                  <a:srgbClr val="0000CC"/>
                </a:solidFill>
              </a:rPr>
              <a:t>分</a:t>
            </a:r>
            <a:r>
              <a:rPr lang="zh-CN" altLang="en-US" dirty="0"/>
              <a:t>；</a:t>
            </a:r>
            <a:endParaRPr lang="en-US" altLang="zh-CN" dirty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dirty="0" smtClean="0"/>
              <a:t>根据性别分组，获取男生所有科目的</a:t>
            </a:r>
            <a:r>
              <a:rPr lang="zh-CN" altLang="en-US" b="1" dirty="0">
                <a:solidFill>
                  <a:srgbClr val="0000CC"/>
                </a:solidFill>
              </a:rPr>
              <a:t>最高分</a:t>
            </a:r>
            <a:r>
              <a:rPr lang="zh-CN" altLang="en-US" dirty="0"/>
              <a:t>、</a:t>
            </a:r>
            <a:r>
              <a:rPr lang="zh-CN" altLang="en-US" b="1" dirty="0">
                <a:solidFill>
                  <a:srgbClr val="0000CC"/>
                </a:solidFill>
              </a:rPr>
              <a:t>最低分</a:t>
            </a:r>
            <a:r>
              <a:rPr lang="zh-CN" altLang="en-US" dirty="0"/>
              <a:t>以及</a:t>
            </a:r>
            <a:r>
              <a:rPr lang="zh-CN" altLang="en-US" b="1" dirty="0">
                <a:solidFill>
                  <a:srgbClr val="0000CC"/>
                </a:solidFill>
              </a:rPr>
              <a:t>平均分</a:t>
            </a:r>
            <a:r>
              <a:rPr lang="zh-CN" altLang="en-US" dirty="0"/>
              <a:t>；</a:t>
            </a:r>
            <a:endParaRPr lang="en-US" altLang="zh-C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865123" y="2944819"/>
            <a:ext cx="5190100" cy="1041761"/>
          </a:xfrm>
        </p:spPr>
        <p:txBody>
          <a:bodyPr/>
          <a:lstStyle/>
          <a:p>
            <a:r>
              <a:rPr kumimoji="1" lang="en-US" altLang="zh-CN" dirty="0" smtClean="0"/>
              <a:t>THANK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YOU!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YjQxNjA5MmFlMzUwOTQ3ZDUxMWExYjg1MWE3NzMxZWUifQ=="/>
</p:tagLst>
</file>

<file path=ppt/theme/theme1.xml><?xml version="1.0" encoding="utf-8"?>
<a:theme xmlns:a="http://schemas.openxmlformats.org/drawingml/2006/main" name="模板页面">
  <a:themeElements>
    <a:clrScheme name="自定义 39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39A9DE"/>
      </a:accent1>
      <a:accent2>
        <a:srgbClr val="838FD4"/>
      </a:accent2>
      <a:accent3>
        <a:srgbClr val="41C0B8"/>
      </a:accent3>
      <a:accent4>
        <a:srgbClr val="91CE6F"/>
      </a:accent4>
      <a:accent5>
        <a:srgbClr val="A0CD4E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4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15128</Words>
  <Application>WPS 演示</Application>
  <PresentationFormat>宽屏</PresentationFormat>
  <Paragraphs>466</Paragraphs>
  <Slides>30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4" baseType="lpstr">
      <vt:lpstr>Arial</vt:lpstr>
      <vt:lpstr>宋体</vt:lpstr>
      <vt:lpstr>Wingdings</vt:lpstr>
      <vt:lpstr>微软雅黑</vt:lpstr>
      <vt:lpstr>Segoe UI Light</vt:lpstr>
      <vt:lpstr>Century Gothic</vt:lpstr>
      <vt:lpstr>Segoe UI Light</vt:lpstr>
      <vt:lpstr>雅痞-简</vt:lpstr>
      <vt:lpstr>Consolas</vt:lpstr>
      <vt:lpstr>Arial Unicode MS</vt:lpstr>
      <vt:lpstr>Arial Unicode MS</vt:lpstr>
      <vt:lpstr>Calibri</vt:lpstr>
      <vt:lpstr>模板页面</vt:lpstr>
      <vt:lpstr>OfficePLUS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OfficePLUS</dc:creator>
  <cp:lastModifiedBy>小涛涛</cp:lastModifiedBy>
  <cp:revision>906</cp:revision>
  <dcterms:created xsi:type="dcterms:W3CDTF">2019-06-08T07:51:00Z</dcterms:created>
  <dcterms:modified xsi:type="dcterms:W3CDTF">2023-08-27T01:15:51Z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2052-12.1.0.15358</vt:lpwstr>
  </property>
  <property fmtid="{D5CDD505-2E9C-101B-9397-08002B2CF9AE}" pid="3" name="ICV">
    <vt:lpwstr>E08C35BB6B3B42A78C41E04AF73CCA65_12</vt:lpwstr>
  </property>
</Properties>
</file>