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2"/>
  </p:sldMasterIdLst>
  <p:notesMasterIdLst>
    <p:notesMasterId r:id="rId36"/>
  </p:notesMasterIdLst>
  <p:sldIdLst>
    <p:sldId id="333" r:id="rId3"/>
    <p:sldId id="475" r:id="rId4"/>
    <p:sldId id="508" r:id="rId5"/>
    <p:sldId id="501" r:id="rId6"/>
    <p:sldId id="494" r:id="rId7"/>
    <p:sldId id="462" r:id="rId8"/>
    <p:sldId id="489" r:id="rId9"/>
    <p:sldId id="463" r:id="rId10"/>
    <p:sldId id="492" r:id="rId11"/>
    <p:sldId id="493" r:id="rId12"/>
    <p:sldId id="495" r:id="rId13"/>
    <p:sldId id="470" r:id="rId14"/>
    <p:sldId id="498" r:id="rId15"/>
    <p:sldId id="415" r:id="rId16"/>
    <p:sldId id="499" r:id="rId17"/>
    <p:sldId id="474" r:id="rId18"/>
    <p:sldId id="465" r:id="rId19"/>
    <p:sldId id="506" r:id="rId20"/>
    <p:sldId id="477" r:id="rId21"/>
    <p:sldId id="469" r:id="rId22"/>
    <p:sldId id="479" r:id="rId23"/>
    <p:sldId id="471" r:id="rId24"/>
    <p:sldId id="482" r:id="rId25"/>
    <p:sldId id="472" r:id="rId26"/>
    <p:sldId id="485" r:id="rId27"/>
    <p:sldId id="502" r:id="rId28"/>
    <p:sldId id="473" r:id="rId29"/>
    <p:sldId id="503" r:id="rId30"/>
    <p:sldId id="504" r:id="rId31"/>
    <p:sldId id="461" r:id="rId32"/>
    <p:sldId id="505" r:id="rId33"/>
    <p:sldId id="507" r:id="rId34"/>
    <p:sldId id="282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CC"/>
    <a:srgbClr val="E73A1C"/>
    <a:srgbClr val="2E8B85"/>
    <a:srgbClr val="2E8C86"/>
    <a:srgbClr val="4355BE"/>
    <a:srgbClr val="A5CCDF"/>
    <a:srgbClr val="D3E9F4"/>
    <a:srgbClr val="208FC3"/>
    <a:srgbClr val="2190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4" autoAdjust="0"/>
    <p:restoredTop sz="96424" autoAdjust="0"/>
  </p:normalViewPr>
  <p:slideViewPr>
    <p:cSldViewPr snapToGrid="0" snapToObjects="1">
      <p:cViewPr varScale="1">
        <p:scale>
          <a:sx n="114" d="100"/>
          <a:sy n="114" d="100"/>
        </p:scale>
        <p:origin x="5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724653" y="-1803669"/>
            <a:ext cx="8855225" cy="7528191"/>
            <a:chOff x="4817383" y="-852738"/>
            <a:chExt cx="9613783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4817383" y="-247744"/>
              <a:ext cx="9526783" cy="8781256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277146" y="-47997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535929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619732" y="3043355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520823" y="-1849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133939">
            <a:off x="-1628543" y="2091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is-I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Microsoft YaHei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tplotlib.org/tutorials/introductory/usage.html#sphx-glr-tutorials-introductory-usage-py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85407" y="2615118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074" y="2321661"/>
            <a:ext cx="1806215" cy="1799347"/>
          </a:xfrm>
          <a:prstGeom prst="rect">
            <a:avLst/>
          </a:prstGeom>
        </p:spPr>
      </p:pic>
      <p:sp>
        <p:nvSpPr>
          <p:cNvPr id="16" name="文本框 1"/>
          <p:cNvSpPr txBox="1"/>
          <p:nvPr/>
        </p:nvSpPr>
        <p:spPr>
          <a:xfrm>
            <a:off x="500979" y="2072372"/>
            <a:ext cx="8062174" cy="2435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13 </a:t>
            </a:r>
            <a:r>
              <a:rPr lang="zh-CN" altLang="en-US" sz="5400" b="1" dirty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zh-CN" altLang="en-US" sz="5400" b="1" dirty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数据可视化</a:t>
            </a:r>
            <a:r>
              <a:rPr lang="en-US" altLang="zh-CN" sz="5400" b="1" dirty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-</a:t>
            </a:r>
            <a:r>
              <a:rPr lang="en-US" altLang="zh-CN" sz="5400" b="1" dirty="0" err="1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matplotlib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2" name="图片 1" descr="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2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324350" y="711732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27744" y="125979"/>
            <a:ext cx="2316480" cy="650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sz="2800" b="1" dirty="0">
                <a:solidFill>
                  <a:schemeClr val="accent1"/>
                </a:solidFill>
              </a:rPr>
              <a:t>数据分析步骤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86460" y="1071880"/>
            <a:ext cx="10714990" cy="5323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‌明确分析目标</a:t>
            </a:r>
            <a:r>
              <a:rPr lang="zh-CN" altLang="en-US" sz="2000"/>
              <a:t>‌：首先，需要明确数据分析的目标，这通常取决于业务需求，例如了解用户行为、预测销售趋势、或发现潜在问题。明确的目标有助于定义分析范围并指导后续的每一步工作。‌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数据收集</a:t>
            </a:r>
            <a:r>
              <a:rPr lang="zh-CN" altLang="en-US" sz="2000"/>
              <a:t>‌：收集相关数据，数据来源可以是内部的报表和数据库，也可以是外部的网页爬虫、调查问卷等。收集到的数据应涵盖所有可能影响分析结果的因素，并确保数据的质量和完整性。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数据清洗与预处理</a:t>
            </a:r>
            <a:r>
              <a:rPr lang="zh-CN" altLang="en-US" sz="2000"/>
              <a:t>‌：对收集到的数据进行清洗和预处理，包括</a:t>
            </a:r>
            <a:r>
              <a:rPr lang="zh-CN" altLang="en-US" sz="2000" b="1" dirty="0">
                <a:solidFill>
                  <a:srgbClr val="FF0000"/>
                </a:solidFill>
              </a:rPr>
              <a:t>删除重复数据、填补缺失值、处理异常值，以及数据标准化和转换</a:t>
            </a:r>
            <a:r>
              <a:rPr lang="zh-CN" altLang="en-US" sz="2000"/>
              <a:t>。良好的数据清洗可以显著提高后续分析的准确性。</a:t>
            </a:r>
          </a:p>
          <a:p>
            <a:pPr marL="342900" indent="-342900"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‌探索性数据分析（‌EDA）</a:t>
            </a:r>
            <a:r>
              <a:rPr lang="zh-CN" altLang="en-US" sz="2000"/>
              <a:t>‌：通过统计和图形化方法初步了解数据特征，使用箱线图、‌散点图、直方图等工具对数据进行可视化，揭示其分布、模式和潜在关系。</a:t>
            </a:r>
          </a:p>
          <a:p>
            <a:pPr marL="342900" indent="-342900"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‌模型选择与构建</a:t>
            </a:r>
            <a:r>
              <a:rPr lang="zh-CN" altLang="en-US" sz="2000"/>
              <a:t>‌：根据分析目标和数据特性，选择合适的统计模型或机器学习算法。例如，‌回归分析适合预测连续变量，分类模型用于分类任务，聚类分析则可发现数据的自然分组。模型选择后，使用数据进行训练，并进行优化以提高模型性能。</a:t>
            </a:r>
          </a:p>
          <a:p>
            <a:pPr marL="342900" indent="-342900"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‌模型评估与优化</a:t>
            </a:r>
            <a:r>
              <a:rPr lang="zh-CN" altLang="en-US" sz="2000"/>
              <a:t>‌：使用‌交叉验证、‌A/B测试等方法评估模型的性能，分析其在训练集和测试集上的表现，并进行必要的优化以提高模型的泛化能力。</a:t>
            </a:r>
          </a:p>
          <a:p>
            <a:pPr marL="342900" indent="-342900"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‌结果呈现与决策支持</a:t>
            </a:r>
            <a:r>
              <a:rPr lang="zh-CN" altLang="en-US" sz="2000"/>
              <a:t>‌：将分析结果以图表、表格等形式展示，并撰写详细的分析报告。报告应包含关键发现和建议，帮助决策者理解数据背后的含义，并做出更明智的决策。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324350" y="711732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27744" y="125979"/>
            <a:ext cx="2316480" cy="650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sz="2800" b="1" dirty="0">
                <a:solidFill>
                  <a:schemeClr val="accent1"/>
                </a:solidFill>
              </a:rPr>
              <a:t>数据分析工具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26465" y="1262380"/>
            <a:ext cx="10728325" cy="42551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明确分析目标</a:t>
            </a:r>
            <a:r>
              <a:rPr lang="zh-CN" altLang="en-US" sz="2000"/>
              <a:t>‌：与相关人员沟通，确保完全理解需求。‌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‌数据收集</a:t>
            </a:r>
            <a:r>
              <a:rPr lang="zh-CN" altLang="en-US" sz="2000"/>
              <a:t>‌：使用数据库查询语言（如</a:t>
            </a:r>
            <a:r>
              <a:rPr lang="zh-CN" altLang="en-US" sz="2000" b="1" dirty="0">
                <a:solidFill>
                  <a:srgbClr val="FF0000"/>
                </a:solidFill>
              </a:rPr>
              <a:t>SQL</a:t>
            </a:r>
            <a:r>
              <a:rPr lang="zh-CN" altLang="en-US" sz="2000"/>
              <a:t>）从多个渠道收集数据。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‌数据清洗与预处理</a:t>
            </a:r>
            <a:r>
              <a:rPr lang="zh-CN" altLang="en-US" sz="2000"/>
              <a:t>‌：使用</a:t>
            </a:r>
            <a:r>
              <a:rPr lang="zh-CN" altLang="en-US" sz="2000" b="1" dirty="0">
                <a:solidFill>
                  <a:srgbClr val="FF0000"/>
                </a:solidFill>
              </a:rPr>
              <a:t>Excel、Pandas</a:t>
            </a:r>
            <a:r>
              <a:rPr lang="zh-CN" altLang="en-US" sz="2000"/>
              <a:t>等工具进行数据清洗和预处理。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‌探索性数据分析（EDA</a:t>
            </a:r>
            <a:r>
              <a:rPr lang="zh-CN" altLang="en-US" sz="2000"/>
              <a:t>）‌：使用Python的</a:t>
            </a:r>
            <a:r>
              <a:rPr lang="zh-CN" altLang="en-US" sz="2000" b="1" dirty="0">
                <a:solidFill>
                  <a:srgbClr val="FF0000"/>
                </a:solidFill>
              </a:rPr>
              <a:t>Pandas、Matplotlib</a:t>
            </a:r>
            <a:r>
              <a:rPr lang="zh-CN" altLang="en-US" sz="2000"/>
              <a:t>等库进行数据可视化。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‌模型选择与构建‌</a:t>
            </a:r>
            <a:r>
              <a:rPr lang="zh-CN" altLang="en-US" sz="2000"/>
              <a:t>：使用Python的</a:t>
            </a:r>
            <a:r>
              <a:rPr lang="zh-CN" altLang="en-US" sz="2000" b="1" dirty="0">
                <a:solidFill>
                  <a:srgbClr val="FF0000"/>
                </a:solidFill>
              </a:rPr>
              <a:t>Scikit-learn</a:t>
            </a:r>
            <a:r>
              <a:rPr lang="zh-CN" altLang="en-US" sz="2000"/>
              <a:t>库进行模型选择与构建。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‌模型评估与优化‌</a:t>
            </a:r>
            <a:r>
              <a:rPr lang="zh-CN" altLang="en-US" sz="2000"/>
              <a:t>：使用交叉验证等方法评估模型性能，并进行优化。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‌结果呈现与决策支持</a:t>
            </a:r>
            <a:r>
              <a:rPr lang="zh-CN" altLang="en-US" sz="2000"/>
              <a:t>‌：使用</a:t>
            </a:r>
            <a:r>
              <a:rPr lang="zh-CN" altLang="en-US" sz="2000" b="1" dirty="0">
                <a:solidFill>
                  <a:srgbClr val="FF0000"/>
                </a:solidFill>
              </a:rPr>
              <a:t>Excel、PPT</a:t>
            </a:r>
            <a:r>
              <a:rPr lang="zh-CN" altLang="en-US" sz="2000"/>
              <a:t>等工具制作报告，并使用</a:t>
            </a:r>
            <a:r>
              <a:rPr lang="zh-CN" altLang="en-US" sz="2000" b="1" dirty="0">
                <a:solidFill>
                  <a:srgbClr val="FF0000"/>
                </a:solidFill>
              </a:rPr>
              <a:t>Power BI、Tableau</a:t>
            </a:r>
            <a:r>
              <a:rPr lang="zh-CN" altLang="en-US" sz="2000"/>
              <a:t>等专业工具进行数据可视化。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257243" y="2011116"/>
            <a:ext cx="3470523" cy="1082292"/>
          </a:xfrm>
        </p:spPr>
        <p:txBody>
          <a:bodyPr/>
          <a:lstStyle/>
          <a:p>
            <a:r>
              <a:rPr lang="zh-CN" altLang="en-US" sz="5400" dirty="0"/>
              <a:t>主要内容</a:t>
            </a:r>
          </a:p>
        </p:txBody>
      </p:sp>
      <p:sp>
        <p:nvSpPr>
          <p:cNvPr id="1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257243" y="3410725"/>
            <a:ext cx="3897243" cy="767410"/>
          </a:xfrm>
        </p:spPr>
        <p:txBody>
          <a:bodyPr/>
          <a:lstStyle/>
          <a:p>
            <a:r>
              <a:rPr lang="en-US" altLang="zh-CN" sz="4400" dirty="0"/>
              <a:t>CONTENTS</a:t>
            </a:r>
            <a:endParaRPr lang="zh-CN" altLang="en-US" sz="4400" dirty="0"/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699784" y="2975003"/>
            <a:ext cx="932642" cy="634634"/>
          </a:xfrm>
        </p:spPr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632425" y="2975003"/>
            <a:ext cx="3958561" cy="634634"/>
          </a:xfrm>
        </p:spPr>
        <p:txBody>
          <a:bodyPr/>
          <a:lstStyle/>
          <a:p>
            <a:r>
              <a:rPr lang="en-US" altLang="zh-CN" sz="3200" b="1" dirty="0" err="1"/>
              <a:t>Pyplot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绘制经典图</a:t>
            </a:r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347919" y="5165679"/>
            <a:ext cx="932642" cy="634634"/>
          </a:xfrm>
        </p:spPr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21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280560" y="5165679"/>
            <a:ext cx="2288444" cy="634634"/>
          </a:xfrm>
        </p:spPr>
        <p:txBody>
          <a:bodyPr/>
          <a:lstStyle/>
          <a:p>
            <a:r>
              <a:rPr lang="zh-CN" altLang="en-US" sz="3200" b="1" dirty="0"/>
              <a:t>生成词云图</a:t>
            </a:r>
          </a:p>
        </p:txBody>
      </p:sp>
      <p:sp>
        <p:nvSpPr>
          <p:cNvPr id="24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347918" y="912479"/>
            <a:ext cx="932642" cy="634634"/>
          </a:xfrm>
        </p:spPr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280559" y="912479"/>
            <a:ext cx="3859233" cy="634634"/>
          </a:xfrm>
        </p:spPr>
        <p:txBody>
          <a:bodyPr/>
          <a:lstStyle/>
          <a:p>
            <a:r>
              <a:rPr lang="en-US" altLang="zh-CN" sz="3200" b="1" dirty="0" err="1"/>
              <a:t>Pyplot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绘图基础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362644"/>
            <a:ext cx="4742986" cy="825190"/>
          </a:xfrm>
        </p:spPr>
        <p:txBody>
          <a:bodyPr/>
          <a:lstStyle/>
          <a:p>
            <a:r>
              <a:rPr lang="en-US" altLang="zh-CN" b="1" dirty="0" err="1"/>
              <a:t>pyplot</a:t>
            </a:r>
            <a:r>
              <a:rPr lang="en-US" altLang="zh-CN" b="1" dirty="0"/>
              <a:t> </a:t>
            </a:r>
            <a:r>
              <a:rPr lang="zh-CN" altLang="en-US" b="1" dirty="0"/>
              <a:t>绘图基础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467890" y="600807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>
                <a:solidFill>
                  <a:schemeClr val="accent1"/>
                </a:solidFill>
              </a:rPr>
              <a:t>Matplotlib</a:t>
            </a:r>
            <a:r>
              <a:rPr lang="zh-CN" altLang="en-US" sz="3200" b="1" dirty="0">
                <a:solidFill>
                  <a:schemeClr val="accent1"/>
                </a:solidFill>
              </a:rPr>
              <a:t>介绍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592417" y="1316765"/>
            <a:ext cx="287572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76992" y="1574578"/>
            <a:ext cx="97626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matplotlib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是 一个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Python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的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2D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绘图库，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提供了一套表示和操作图以及图内部对象的函数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，借助它可以绘制多种多样的数据图，如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线形图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饼图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等。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5217" y="4265647"/>
            <a:ext cx="675506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Pyplot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是一个有命令风格的函数集合，和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MATLAB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很相似，通过调用函数不断完善绘图。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pyplot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子库中的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figure()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用来创建图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subplot()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用来创建子图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。所有的操作都是在子图上进行，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pyplot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表示当前子图，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若没有就创建一个子图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6851374" y="4429988"/>
            <a:ext cx="53106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Python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标准库中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默认不包含 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matplotlib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，需要自己下载安装：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命令行安装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pip  install 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matplotlib</a:t>
            </a:r>
            <a:endParaRPr lang="en-US" altLang="zh-CN" sz="2000" b="1" dirty="0">
              <a:solidFill>
                <a:srgbClr val="E73A1C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通过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Anaconda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软件安装</a:t>
            </a:r>
          </a:p>
        </p:txBody>
      </p:sp>
      <p:sp>
        <p:nvSpPr>
          <p:cNvPr id="10" name="矩形 9"/>
          <p:cNvSpPr/>
          <p:nvPr/>
        </p:nvSpPr>
        <p:spPr>
          <a:xfrm>
            <a:off x="1941444" y="2634104"/>
            <a:ext cx="89836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Matplotlib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中提供了两种绘图接口：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基于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MATLAB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：自动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创建和管理图和坐标系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，用 </a:t>
            </a:r>
            <a:r>
              <a:rPr lang="en-US" altLang="zh-CN" sz="2000" b="1" dirty="0" err="1">
                <a:solidFill>
                  <a:srgbClr val="FF00FF"/>
                </a:solidFill>
                <a:latin typeface="+mn-ea"/>
              </a:rPr>
              <a:t>pyplot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中函数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作图；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基于面向对象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：显示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创建图和坐标系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，再调用对象的方法来作图。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978" y="0"/>
            <a:ext cx="6552437" cy="686315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88890" y="5956560"/>
            <a:ext cx="56838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hlinkClick r:id="rId3"/>
              </a:rPr>
              <a:t>https://matplotlib.org/tutorials/introductory/usage.html#sphx-glr-tutorials-introductory-usage-py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88890" y="212614"/>
            <a:ext cx="509051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1A1A1A"/>
                </a:solidFill>
                <a:latin typeface="+mn-ea"/>
              </a:rPr>
              <a:t>       </a:t>
            </a:r>
            <a:r>
              <a:rPr lang="en-US" altLang="zh-CN" sz="2000" dirty="0" err="1">
                <a:solidFill>
                  <a:srgbClr val="1A1A1A"/>
                </a:solidFill>
                <a:latin typeface="+mn-ea"/>
              </a:rPr>
              <a:t>Matplotlib</a:t>
            </a:r>
            <a:r>
              <a:rPr lang="zh-CN" altLang="en-US" sz="2000" dirty="0">
                <a:solidFill>
                  <a:srgbClr val="1A1A1A"/>
                </a:solidFill>
                <a:latin typeface="+mn-ea"/>
              </a:rPr>
              <a:t>中的对象又称为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Artist</a:t>
            </a:r>
            <a:r>
              <a:rPr lang="zh-CN" altLang="en-US" sz="2000" dirty="0">
                <a:solidFill>
                  <a:srgbClr val="1A1A1A"/>
                </a:solidFill>
                <a:latin typeface="+mn-ea"/>
              </a:rPr>
              <a:t>，大致可分为两类：</a:t>
            </a:r>
            <a:endParaRPr lang="en-US" altLang="zh-CN" sz="2000" dirty="0">
              <a:solidFill>
                <a:srgbClr val="1A1A1A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容器类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：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图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figure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坐标系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axes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坐标轴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axis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刻度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tick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）；</a:t>
            </a:r>
            <a:endParaRPr lang="en-US" altLang="zh-CN" dirty="0">
              <a:solidFill>
                <a:srgbClr val="1A1A1A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基础类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：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线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line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点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marker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 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文本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text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 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图例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legend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 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网格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grid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 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标题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title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</a:t>
            </a:r>
          </a:p>
        </p:txBody>
      </p:sp>
      <p:sp>
        <p:nvSpPr>
          <p:cNvPr id="9" name="矩形 8"/>
          <p:cNvSpPr/>
          <p:nvPr/>
        </p:nvSpPr>
        <p:spPr>
          <a:xfrm>
            <a:off x="329521" y="3431576"/>
            <a:ext cx="516082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solidFill>
                  <a:srgbClr val="1A1A1A"/>
                </a:solidFill>
                <a:latin typeface="+mn-ea"/>
              </a:rPr>
              <a:t>Matplotlib</a:t>
            </a:r>
            <a:r>
              <a:rPr lang="en-US" altLang="zh-CN" sz="2000" b="1" dirty="0">
                <a:solidFill>
                  <a:srgbClr val="1A1A1A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1A1A1A"/>
                </a:solidFill>
                <a:latin typeface="+mn-ea"/>
              </a:rPr>
              <a:t>中图的构成如图所示</a:t>
            </a:r>
            <a:r>
              <a:rPr lang="zh-CN" altLang="en-US" sz="2000" dirty="0">
                <a:solidFill>
                  <a:srgbClr val="1A1A1A"/>
                </a:solidFill>
                <a:latin typeface="+mn-ea"/>
              </a:rPr>
              <a:t>：</a:t>
            </a:r>
            <a:endParaRPr lang="en-US" altLang="zh-CN" sz="2000" dirty="0">
              <a:solidFill>
                <a:srgbClr val="1A1A1A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1A1A1A"/>
                </a:solidFill>
                <a:latin typeface="+mn-ea"/>
              </a:rPr>
              <a:t>    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 主刻度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 Major tick 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分刻度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 Minor tick 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主刻度标签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 Major tick label 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）、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分刻度标签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 Minor tick label 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）、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Y 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轴标签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 Y axis label 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 、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X 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轴标签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rgbClr val="1A1A1A"/>
                </a:solidFill>
                <a:latin typeface="+mn-ea"/>
              </a:rPr>
              <a:t>X axis label </a:t>
            </a:r>
            <a:r>
              <a:rPr lang="zh-CN" altLang="en-US" dirty="0">
                <a:solidFill>
                  <a:srgbClr val="1A1A1A"/>
                </a:solidFill>
                <a:latin typeface="+mn-ea"/>
              </a:rPr>
              <a:t>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178576" y="-58598"/>
            <a:ext cx="623588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>
                <a:solidFill>
                  <a:schemeClr val="accent1"/>
                </a:solidFill>
              </a:rPr>
              <a:t>matplotlib.pyplot</a:t>
            </a:r>
            <a:r>
              <a:rPr lang="zh-CN" altLang="en-US" sz="3200" b="1" dirty="0">
                <a:solidFill>
                  <a:schemeClr val="accent1"/>
                </a:solidFill>
              </a:rPr>
              <a:t>中常见方法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4731242" y="673910"/>
            <a:ext cx="341607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96388" y="829042"/>
          <a:ext cx="11442327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9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3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1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77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3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方法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方法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figure()</a:t>
                      </a:r>
                      <a:endParaRPr lang="zh-CN" altLang="en-US" sz="2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创建一个新图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axis()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设置坐标轴的取值范围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subplot()</a:t>
                      </a:r>
                      <a:endParaRPr lang="zh-CN" altLang="en-US" sz="2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在当前图中添加一个子块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xlim</a:t>
                      </a: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r>
                        <a:rPr lang="zh-CN" altLang="en-US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ylim</a:t>
                      </a: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分别设置</a:t>
                      </a:r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轴、</a:t>
                      </a:r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轴的取值范围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show()</a:t>
                      </a:r>
                      <a:endParaRPr lang="zh-CN" altLang="en-US" sz="2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显示图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arrow()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绘制一个箭头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savefig</a:t>
                      </a:r>
                      <a:r>
                        <a:rPr lang="en-US" altLang="zh-CN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2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保存图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setp</a:t>
                      </a: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设置对象的一些属性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xlabel</a:t>
                      </a:r>
                      <a:r>
                        <a:rPr lang="en-US" altLang="zh-CN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2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轴坐标标签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imshow</a:t>
                      </a: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显示图片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ylabel</a:t>
                      </a:r>
                      <a:r>
                        <a:rPr lang="en-US" altLang="zh-CN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2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轴坐标标签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subplots_adjust</a:t>
                      </a: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调整子块之间的距离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legend()</a:t>
                      </a:r>
                      <a:endParaRPr lang="zh-CN" altLang="en-US" sz="2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设置图例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plot()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绘制</a:t>
                      </a:r>
                      <a:r>
                        <a:rPr lang="zh-CN" altLang="en-US" sz="2000" b="1" dirty="0">
                          <a:solidFill>
                            <a:srgbClr val="0000CC"/>
                          </a:solidFill>
                        </a:rPr>
                        <a:t>线形图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2000" b="1" dirty="0">
                          <a:solidFill>
                            <a:srgbClr val="FF0000"/>
                          </a:solidFill>
                        </a:rPr>
                        <a:t>title()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设置子块的标题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绘制</a:t>
                      </a:r>
                      <a:r>
                        <a:rPr lang="zh-CN" altLang="en-US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条形图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suptitle</a:t>
                      </a: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设置整个图的标题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</a:t>
                      </a: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绘制</a:t>
                      </a:r>
                      <a:r>
                        <a:rPr lang="zh-CN" altLang="en-US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直方图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text()</a:t>
                      </a:r>
                      <a:endParaRPr lang="zh-CN" altLang="en-US" sz="2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在图中添加文本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scatter()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绘制</a:t>
                      </a:r>
                      <a:r>
                        <a:rPr lang="zh-CN" altLang="en-US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散点图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annotate()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添加标注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绘制</a:t>
                      </a:r>
                      <a:r>
                        <a:rPr lang="zh-CN" altLang="en-US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饼图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grid()</a:t>
                      </a:r>
                      <a:endParaRPr lang="zh-CN" altLang="en-US" sz="2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显示网格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E73A1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boxplot()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绘制</a:t>
                      </a:r>
                      <a:r>
                        <a:rPr lang="zh-CN" altLang="en-US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箱形图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288987" y="492081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>
                <a:solidFill>
                  <a:schemeClr val="accent1"/>
                </a:solidFill>
              </a:rPr>
              <a:t>pyplot.figure</a:t>
            </a:r>
            <a:r>
              <a:rPr lang="en-US" altLang="zh-CN" sz="3200" b="1" dirty="0">
                <a:solidFill>
                  <a:schemeClr val="accent1"/>
                </a:solidFill>
              </a:rPr>
              <a:t>()</a:t>
            </a:r>
          </a:p>
        </p:txBody>
      </p:sp>
      <p:sp>
        <p:nvSpPr>
          <p:cNvPr id="6" name="矩形 5"/>
          <p:cNvSpPr/>
          <p:nvPr/>
        </p:nvSpPr>
        <p:spPr>
          <a:xfrm flipV="1">
            <a:off x="5440702" y="1246531"/>
            <a:ext cx="287572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26708" y="2606622"/>
            <a:ext cx="56331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num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整数或字符串，可选的，如果没有传值，则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采用自增值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，可通过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number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属性访问；如果传递整数，则会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检查是否存在对应的图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，存在则直接返回，否则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创建新的图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；如果传的是字符串，则设置为窗口的标题；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figsize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浮点型元组，可选。图的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宽、高值，单位为英寸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，默认为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[6.4, 4.8]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dpi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整数，可选。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分辨率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，默认为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100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facecolor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背景颜色，默认为白色；</a:t>
            </a:r>
          </a:p>
        </p:txBody>
      </p:sp>
      <p:sp>
        <p:nvSpPr>
          <p:cNvPr id="2" name="矩形 1"/>
          <p:cNvSpPr/>
          <p:nvPr/>
        </p:nvSpPr>
        <p:spPr>
          <a:xfrm>
            <a:off x="2144223" y="1376580"/>
            <a:ext cx="100477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         figure(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num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=None,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figsize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dpi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=None,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facecolor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=None,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edgecolor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=None,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frameon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=True,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FigureClass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=Figure,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clear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=False,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**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kwargs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 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) </a:t>
            </a:r>
          </a:p>
        </p:txBody>
      </p:sp>
      <p:sp>
        <p:nvSpPr>
          <p:cNvPr id="13" name="矩形 12"/>
          <p:cNvSpPr/>
          <p:nvPr/>
        </p:nvSpPr>
        <p:spPr>
          <a:xfrm>
            <a:off x="6639341" y="2606621"/>
            <a:ext cx="536713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edgecolor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边框颜色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，默认为白色，默认看不出效果，需要将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linewidth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设置为一个比较大的值才能观察到；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frameon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: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是否绘制边框和背景，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默认为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True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FigureClass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: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图对应的类；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clear: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是否清空画布，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默认为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False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设置为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True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，且图已存在时，会清空已有内容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;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kwargs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: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其他关键字参数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.</a:t>
            </a:r>
            <a:endParaRPr lang="zh-CN" altLang="en-US" sz="2000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957682" y="506160"/>
            <a:ext cx="3841761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>
                <a:solidFill>
                  <a:schemeClr val="accent1"/>
                </a:solidFill>
              </a:rPr>
              <a:t>pyplot.subplot</a:t>
            </a:r>
            <a:r>
              <a:rPr lang="en-US" altLang="zh-CN" sz="3200" b="1" dirty="0">
                <a:solidFill>
                  <a:schemeClr val="accent1"/>
                </a:solidFill>
              </a:rPr>
              <a:t>()</a:t>
            </a:r>
          </a:p>
        </p:txBody>
      </p:sp>
      <p:sp>
        <p:nvSpPr>
          <p:cNvPr id="6" name="矩形 5"/>
          <p:cNvSpPr/>
          <p:nvPr/>
        </p:nvSpPr>
        <p:spPr>
          <a:xfrm flipV="1">
            <a:off x="5440702" y="1246531"/>
            <a:ext cx="287572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532306" y="2263166"/>
            <a:ext cx="36649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subplot(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*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args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**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kwargs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)</a:t>
            </a:r>
          </a:p>
        </p:txBody>
      </p:sp>
      <p:sp>
        <p:nvSpPr>
          <p:cNvPr id="13" name="矩形 12"/>
          <p:cNvSpPr/>
          <p:nvPr/>
        </p:nvSpPr>
        <p:spPr>
          <a:xfrm>
            <a:off x="1170873" y="3130408"/>
            <a:ext cx="1067657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args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可变参数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，可传递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3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个整数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，如①所示，分别表示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行数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列数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以及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当前的位置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；也可传递一个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3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位整数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，如②所示，第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1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位表示行数、第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位表示列数、第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3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位表示当前位置，此时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要求所有数字都小于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10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。此时将当前图划分为 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nrows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* 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ncols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网格，子块的位置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左上角为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1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从左到右，从上到下不断增大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。如果多次调用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subplot()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时，会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在对应位置添加新内容，如果已有内容则覆盖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。每次画图前需要指定位置，默认会执行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subplot(1,1,1)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kwargs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: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其他关键字参数，例如可以通过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projection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指定坐标系类型、通过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polar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指定是否为极坐标、通过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sharex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或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sharey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指定共享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x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轴或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y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轴坐标等；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03443" y="1425436"/>
            <a:ext cx="79115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在当前图中添加一个子块，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返回一个坐标系对象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。方法定义如下：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97218" y="2042255"/>
            <a:ext cx="57694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C0000"/>
              </a:buClr>
              <a:buSzPct val="90000"/>
              <a:buFont typeface="+mj-ea"/>
              <a:buAutoNum type="circleNumDbPlain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subplot(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nrows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ncols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index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**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kwargs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)</a:t>
            </a:r>
          </a:p>
          <a:p>
            <a:pPr marL="457200" indent="-457200">
              <a:lnSpc>
                <a:spcPct val="150000"/>
              </a:lnSpc>
              <a:buClr>
                <a:srgbClr val="CC0000"/>
              </a:buClr>
              <a:buSzPct val="90000"/>
              <a:buFont typeface="+mj-ea"/>
              <a:buAutoNum type="circleNumDbPlain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subplot(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pos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**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kwargs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806057" y="3311129"/>
            <a:ext cx="4742986" cy="825190"/>
          </a:xfrm>
        </p:spPr>
        <p:txBody>
          <a:bodyPr/>
          <a:lstStyle/>
          <a:p>
            <a:r>
              <a:rPr lang="en-US" altLang="zh-CN" b="1" dirty="0" err="1"/>
              <a:t>pyplot</a:t>
            </a:r>
            <a:r>
              <a:rPr lang="en-US" altLang="zh-CN" b="1" dirty="0"/>
              <a:t> </a:t>
            </a:r>
            <a:r>
              <a:rPr lang="zh-CN" altLang="en-US" b="1" dirty="0"/>
              <a:t>绘制经典图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467890" y="480256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线形图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6243079" y="119621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35896" y="1377601"/>
            <a:ext cx="95308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      线形图主要是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通过线条将序列中相邻的两个点进行连接而成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，使用非常广泛，通过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plot()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函数绘制，可以指定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线条的样式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点的标记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以及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颜色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等。</a:t>
            </a:r>
          </a:p>
        </p:txBody>
      </p:sp>
      <p:sp>
        <p:nvSpPr>
          <p:cNvPr id="8" name="矩形 7"/>
          <p:cNvSpPr/>
          <p:nvPr/>
        </p:nvSpPr>
        <p:spPr>
          <a:xfrm>
            <a:off x="2267262" y="2393264"/>
            <a:ext cx="85465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plot(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*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args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scalex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=True,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scaley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=True,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data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**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kwargs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)</a:t>
            </a:r>
          </a:p>
        </p:txBody>
      </p:sp>
      <p:sp>
        <p:nvSpPr>
          <p:cNvPr id="9" name="矩形 8"/>
          <p:cNvSpPr/>
          <p:nvPr/>
        </p:nvSpPr>
        <p:spPr>
          <a:xfrm>
            <a:off x="5467890" y="2947262"/>
            <a:ext cx="65595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C0000"/>
              </a:buClr>
              <a:buSzPct val="90000"/>
              <a:buFont typeface="+mj-ea"/>
              <a:buAutoNum type="circleNumDbPlain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plot(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[x]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 y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[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fmt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]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*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data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=None, **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kwargs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)</a:t>
            </a:r>
          </a:p>
          <a:p>
            <a:pPr marL="457200" indent="-457200">
              <a:lnSpc>
                <a:spcPct val="150000"/>
              </a:lnSpc>
              <a:buClr>
                <a:srgbClr val="CC0000"/>
              </a:buClr>
              <a:buSzPct val="90000"/>
              <a:buFont typeface="+mj-ea"/>
              <a:buAutoNum type="circleNumDbPlain"/>
            </a:pPr>
            <a:r>
              <a:rPr lang="es-ES" altLang="zh-CN" sz="2000" b="1" dirty="0">
                <a:solidFill>
                  <a:srgbClr val="0000CC"/>
                </a:solidFill>
                <a:latin typeface="+mn-ea"/>
              </a:rPr>
              <a:t>plot(</a:t>
            </a:r>
            <a:r>
              <a:rPr lang="es-ES" altLang="zh-CN" sz="2000" b="1" dirty="0">
                <a:solidFill>
                  <a:srgbClr val="E73A1C"/>
                </a:solidFill>
                <a:latin typeface="+mn-ea"/>
              </a:rPr>
              <a:t>[x]</a:t>
            </a:r>
            <a:r>
              <a:rPr lang="es-E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s-ES" altLang="zh-CN" sz="2000" b="1" dirty="0">
                <a:solidFill>
                  <a:srgbClr val="E73A1C"/>
                </a:solidFill>
                <a:latin typeface="+mn-ea"/>
              </a:rPr>
              <a:t>y</a:t>
            </a:r>
            <a:r>
              <a:rPr lang="es-E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s-ES" altLang="zh-CN" sz="2000" b="1" dirty="0">
                <a:solidFill>
                  <a:srgbClr val="E73A1C"/>
                </a:solidFill>
                <a:latin typeface="+mn-ea"/>
              </a:rPr>
              <a:t>[fmt]</a:t>
            </a:r>
            <a:r>
              <a:rPr lang="es-E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s-ES" altLang="zh-CN" sz="2000" b="1" dirty="0">
                <a:solidFill>
                  <a:srgbClr val="E73A1C"/>
                </a:solidFill>
                <a:latin typeface="+mn-ea"/>
              </a:rPr>
              <a:t>[x2]</a:t>
            </a:r>
            <a:r>
              <a:rPr lang="es-E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s-ES" altLang="zh-CN" sz="2000" b="1" dirty="0">
                <a:solidFill>
                  <a:srgbClr val="E73A1C"/>
                </a:solidFill>
                <a:latin typeface="+mn-ea"/>
              </a:rPr>
              <a:t>y2</a:t>
            </a:r>
            <a:r>
              <a:rPr lang="es-E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s-ES" altLang="zh-CN" sz="2000" b="1" dirty="0">
                <a:solidFill>
                  <a:srgbClr val="E73A1C"/>
                </a:solidFill>
                <a:latin typeface="+mn-ea"/>
              </a:rPr>
              <a:t>[fmt2]</a:t>
            </a:r>
            <a:r>
              <a:rPr lang="es-ES" altLang="zh-CN" sz="2000" b="1" dirty="0">
                <a:solidFill>
                  <a:srgbClr val="0000CC"/>
                </a:solidFill>
                <a:latin typeface="+mn-ea"/>
              </a:rPr>
              <a:t>, ..., **</a:t>
            </a:r>
            <a:r>
              <a:rPr lang="es-ES" altLang="zh-CN" sz="2000" b="1" dirty="0">
                <a:solidFill>
                  <a:srgbClr val="E73A1C"/>
                </a:solidFill>
                <a:latin typeface="+mn-ea"/>
              </a:rPr>
              <a:t>kwargs</a:t>
            </a:r>
            <a:r>
              <a:rPr lang="es-ES" altLang="zh-CN" sz="2000" b="1" dirty="0">
                <a:solidFill>
                  <a:srgbClr val="0000CC"/>
                </a:solidFill>
                <a:latin typeface="+mn-ea"/>
              </a:rPr>
              <a:t>)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16128" y="3018274"/>
            <a:ext cx="46192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       plot() </a:t>
            </a:r>
            <a:r>
              <a:rPr lang="zh-CN" altLang="zh-CN" sz="2000" dirty="0">
                <a:latin typeface="+mn-ea"/>
                <a:cs typeface="Times New Roman" panose="02020603050405020304" pitchFamily="18" charset="0"/>
              </a:rPr>
              <a:t>方法用于绘制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点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或</a:t>
            </a:r>
            <a:r>
              <a:rPr lang="zh-CN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线</a:t>
            </a:r>
            <a:r>
              <a:rPr lang="zh-CN" altLang="zh-CN" sz="2000" dirty="0">
                <a:latin typeface="+mn-ea"/>
                <a:cs typeface="Times New Roman" panose="02020603050405020304" pitchFamily="18" charset="0"/>
              </a:rPr>
              <a:t>等，需指定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所有</a:t>
            </a:r>
            <a:r>
              <a:rPr lang="zh-CN" altLang="zh-CN" sz="2000" dirty="0">
                <a:latin typeface="+mn-ea"/>
                <a:cs typeface="Times New Roman" panose="02020603050405020304" pitchFamily="18" charset="0"/>
              </a:rPr>
              <a:t>点的坐标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  <a:cs typeface="Times New Roman" panose="02020603050405020304" pitchFamily="18" charset="0"/>
              </a:rPr>
              <a:t>可同时绘制多条线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2000" dirty="0"/>
          </a:p>
        </p:txBody>
      </p:sp>
      <p:sp>
        <p:nvSpPr>
          <p:cNvPr id="10" name="矩形 9"/>
          <p:cNvSpPr/>
          <p:nvPr/>
        </p:nvSpPr>
        <p:spPr>
          <a:xfrm>
            <a:off x="494038" y="4033937"/>
            <a:ext cx="68874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轴坐标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，可选，当没有传值时，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采用默认值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，值的个数与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y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轴坐标个数相同，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从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0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开始不断增大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y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y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轴坐标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，不可省略，通常是一个数或一维数组；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data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通常为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可检索的对象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，例如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字典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en-US" altLang="zh-CN" sz="2000" b="1" dirty="0" err="1">
                <a:solidFill>
                  <a:srgbClr val="FF00FF"/>
                </a:solidFill>
                <a:latin typeface="+mn-ea"/>
              </a:rPr>
              <a:t>DataFrame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等；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fmt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: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定义基本样式，由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[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颜色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][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点的标记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][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线条样式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]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三部分字符组成，也可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通过关键字参数设置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16893" y="4264769"/>
            <a:ext cx="481053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kwargs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关键字参数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，例如：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color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（颜色）、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marker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（标记）、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linestyle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（线条样式）、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linewidth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（线条宽度）、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markersize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（标记大小）、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label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（标签，用于图例）等。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26985" y="-34632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常见的样式含义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302174" y="68132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22606" y="1158371"/>
          <a:ext cx="508009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9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颜色字符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颜色字符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蓝色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zh-CN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洋红色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g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绿色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zh-CN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黄色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r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红色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zh-CN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黑色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青绿色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zh-CN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白色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1330278" y="512976"/>
            <a:ext cx="29497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部分颜色字符及其含义</a:t>
            </a:r>
          </a:p>
        </p:txBody>
      </p:sp>
      <p:sp>
        <p:nvSpPr>
          <p:cNvPr id="14" name="矩形 13"/>
          <p:cNvSpPr/>
          <p:nvPr/>
        </p:nvSpPr>
        <p:spPr>
          <a:xfrm>
            <a:off x="159922" y="3072138"/>
            <a:ext cx="51422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  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如果通过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color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关键字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参数单独设置颜色，可使用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颜色单词全称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（如“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green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”）以及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十六进制字符串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（如“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#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aabbcc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”）。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218688" y="5124219"/>
          <a:ext cx="526771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0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线条样式字符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线条样式字符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zh-CN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实线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zh-CN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虚线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zh-CN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破折线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空格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无线条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zh-CN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-.</a:t>
                      </a:r>
                      <a:r>
                        <a:rPr lang="zh-CN" alt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点划线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6054632" y="1231405"/>
          <a:ext cx="5612063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1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1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标记字符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标记字符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zh-CN" altLang="en-US" sz="2000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实心方形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E73A1C"/>
                          </a:solidFill>
                        </a:rPr>
                        <a:t>v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下三角形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endParaRPr lang="zh-CN" altLang="en-US" sz="2000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实心五角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E73A1C"/>
                          </a:solidFill>
                        </a:rPr>
                        <a:t>^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上三角形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zh-CN" altLang="en-US" sz="2000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实心圆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E73A1C"/>
                          </a:solidFill>
                        </a:rPr>
                        <a:t>&lt;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左三角形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.x</a:t>
                      </a:r>
                      <a:endParaRPr lang="zh-CN" altLang="en-US" sz="2000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x </a:t>
                      </a:r>
                      <a:r>
                        <a:rPr lang="zh-CN" altLang="en-US" dirty="0"/>
                        <a:t>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E73A1C"/>
                          </a:solidFill>
                        </a:rPr>
                        <a:t>&gt;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右三角形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zh-CN" altLang="en-US" sz="2000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+ </a:t>
                      </a:r>
                      <a:r>
                        <a:rPr lang="zh-CN" altLang="en-US" dirty="0"/>
                        <a:t>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E73A1C"/>
                          </a:solidFill>
                        </a:rPr>
                        <a:t>1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下三角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星型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E73A1C"/>
                          </a:solidFill>
                        </a:rPr>
                        <a:t>2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上三角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endParaRPr lang="zh-CN" altLang="en-US" sz="2000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六角形（边朝上）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E73A1C"/>
                          </a:solidFill>
                        </a:rPr>
                        <a:t>3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左三角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endParaRPr lang="zh-CN" altLang="en-US" sz="2000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六角形（角朝上）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E73A1C"/>
                          </a:solidFill>
                        </a:rPr>
                        <a:t>4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右三角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rgbClr val="E73A1C"/>
                          </a:solidFill>
                        </a:rPr>
                        <a:t>|</a:t>
                      </a:r>
                      <a:endParaRPr lang="zh-CN" altLang="en-US" sz="2000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竖线 （</a:t>
                      </a:r>
                      <a:r>
                        <a:rPr lang="en-US" altLang="zh-CN" dirty="0"/>
                        <a:t>|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E73A1C"/>
                          </a:solidFill>
                        </a:rPr>
                        <a:t>_</a:t>
                      </a:r>
                      <a:endParaRPr lang="zh-CN" altLang="en-US" sz="2000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横线（</a:t>
                      </a:r>
                      <a:r>
                        <a:rPr lang="en-US" altLang="zh-CN" dirty="0"/>
                        <a:t>_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2000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菱形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kern="1200" dirty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2000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瘦菱形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1108105" y="4570221"/>
            <a:ext cx="34188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部分线条样式字符及其含义</a:t>
            </a:r>
          </a:p>
        </p:txBody>
      </p:sp>
      <p:sp>
        <p:nvSpPr>
          <p:cNvPr id="19" name="矩形 18"/>
          <p:cNvSpPr/>
          <p:nvPr/>
        </p:nvSpPr>
        <p:spPr>
          <a:xfrm>
            <a:off x="7416606" y="512976"/>
            <a:ext cx="34188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部分标记字符及其含义</a:t>
            </a:r>
          </a:p>
        </p:txBody>
      </p:sp>
      <p:sp>
        <p:nvSpPr>
          <p:cNvPr id="20" name="矩形 19"/>
          <p:cNvSpPr/>
          <p:nvPr/>
        </p:nvSpPr>
        <p:spPr>
          <a:xfrm>
            <a:off x="5795492" y="5591916"/>
            <a:ext cx="62076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注意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三种字符顺序可打乱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，也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可省略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部分，没指定线条样式时，将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不显示线条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，没指定标记则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不显示点</a:t>
            </a:r>
            <a:r>
              <a:rPr lang="zh-CN" altLang="zh-CN" sz="2000" dirty="0"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2090" y="4727932"/>
            <a:ext cx="96760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注意：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pyplot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默认不支持中文显示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，两种解决方案：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使用 </a:t>
            </a: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rcParams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['</a:t>
            </a: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font.family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']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属性修改字体，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此时，整个图中的字体都会改变；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在需要显示中文的地方，增加一个属性：</a:t>
            </a: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fontproperties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，此时只修饰部分地方，其他地方的字体不会跟随改变；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095365" y="263525"/>
            <a:ext cx="6000115" cy="491553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lvl="0" defTabSz="9144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matplotlib.pyplot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plt.figure(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num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气温趋势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figsize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绘图区域大小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plt.rcParams[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'font.family'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ST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Song'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设置字体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x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周一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周二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周三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周四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周五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周六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周日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y_1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15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16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14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一周最高气温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y_2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12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14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13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9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一周最低气温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plt.title(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一周气温变化趋势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图片标题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plt.xlabel(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星期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X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轴标签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plt.ylabel(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气温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Y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轴标签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plt.plot(x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lang="en-US" altLang="zh-CN" sz="1600" dirty="0" err="1">
                <a:solidFill>
                  <a:srgbClr val="6A8759"/>
                </a:solidFill>
                <a:latin typeface="Arial Unicode MS" panose="020B0604020202020204" pitchFamily="34" charset="-122"/>
                <a:ea typeface="Fira Code"/>
              </a:rPr>
              <a:t>rs</a:t>
            </a:r>
            <a:r>
              <a:rPr lang="en-US" altLang="zh-CN" sz="1600" dirty="0">
                <a:solidFill>
                  <a:srgbClr val="6A8759"/>
                </a:solidFill>
                <a:latin typeface="Arial Unicode MS" panose="020B0604020202020204" pitchFamily="34" charset="-122"/>
                <a:ea typeface="Fira Code"/>
              </a:rPr>
              <a:t>--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label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最高气温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绘制最高气温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plt.plot(x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y_2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lang="en-US" altLang="zh-CN" sz="1600" dirty="0" err="1">
                <a:solidFill>
                  <a:srgbClr val="6A8759"/>
                </a:solidFill>
                <a:latin typeface="Arial Unicode MS" panose="020B0604020202020204" pitchFamily="34" charset="-122"/>
                <a:ea typeface="Fira Code"/>
              </a:rPr>
              <a:t>bo</a:t>
            </a:r>
            <a:r>
              <a:rPr lang="en-US" altLang="zh-CN" sz="1600" dirty="0">
                <a:solidFill>
                  <a:srgbClr val="6A8759"/>
                </a:solidFill>
                <a:latin typeface="Arial Unicode MS" panose="020B0604020202020204" pitchFamily="34" charset="-122"/>
                <a:ea typeface="Fira Code"/>
              </a:rPr>
              <a:t>: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label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最低气温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绘制最低气温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plt.legend()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显示图例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plt.savefig(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"aaa.png"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保存图片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plt.show()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显示图片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90" y="772671"/>
            <a:ext cx="5715000" cy="381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线形图案例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V="1">
            <a:off x="775189" y="715960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27509" y="-20265"/>
            <a:ext cx="7308700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err="1">
                <a:solidFill>
                  <a:schemeClr val="accent1"/>
                </a:solidFill>
              </a:rPr>
              <a:t>rcParams</a:t>
            </a:r>
            <a:r>
              <a:rPr lang="zh-CN" altLang="en-US" sz="2800" b="1" dirty="0">
                <a:solidFill>
                  <a:schemeClr val="accent1"/>
                </a:solidFill>
              </a:rPr>
              <a:t>中常见的属性及其默认值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3019592" y="641069"/>
            <a:ext cx="6330469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233381" y="814596"/>
          <a:ext cx="7416670" cy="591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1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3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属性名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含义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默认值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axes.facecolor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坐标系的背景颜色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CC"/>
                          </a:solidFill>
                        </a:rPr>
                        <a:t>white</a:t>
                      </a:r>
                      <a:endParaRPr lang="zh-CN" alt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axes.edgecolor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坐标系的边框颜色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black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axes.linewidth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轴线粗细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axes.spines.right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右边的轴线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axes.unicode_minus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Unicode</a:t>
                      </a:r>
                      <a:r>
                        <a:rPr lang="zh-CN" altLang="en-US" dirty="0"/>
                        <a:t>编码的减号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figure.dpi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图的分辨率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100.0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figure.figsize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图的大小，单位英寸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[6.4, 4.8]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figure.subplot.hspace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子块之间的高度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figure.subplot.wspace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子块之间的宽度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font.size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字体大小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font.family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字体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 ['sans-serif']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lines.linewidth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线条粗细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lines.markersize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线中标记大小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6.0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savefig.format</a:t>
                      </a:r>
                      <a:endParaRPr lang="zh-CN" altLang="en-US" sz="20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图保存的格式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png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0" name="矩形 19"/>
          <p:cNvSpPr/>
          <p:nvPr/>
        </p:nvSpPr>
        <p:spPr>
          <a:xfrm>
            <a:off x="8925061" y="1116204"/>
            <a:ext cx="22666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latin typeface="+mn-ea"/>
                <a:cs typeface="Times New Roman" panose="02020603050405020304" pitchFamily="18" charset="0"/>
              </a:rPr>
              <a:t>常见中文字体</a:t>
            </a:r>
            <a:endParaRPr lang="en-US" altLang="zh-CN" sz="2000" b="1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8135277" y="1780655"/>
          <a:ext cx="379056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中文字体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b="1" dirty="0" err="1">
                          <a:solidFill>
                            <a:srgbClr val="FF0000"/>
                          </a:solidFill>
                        </a:rPr>
                        <a:t>SimHei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rgbClr val="0000CC"/>
                          </a:solidFill>
                        </a:rPr>
                        <a:t>中文黑体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b="1" dirty="0" err="1">
                          <a:solidFill>
                            <a:srgbClr val="FF0000"/>
                          </a:solidFill>
                        </a:rPr>
                        <a:t>Kaiti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中文楷体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b="1" dirty="0" err="1">
                          <a:solidFill>
                            <a:srgbClr val="FF0000"/>
                          </a:solidFill>
                        </a:rPr>
                        <a:t>LiSu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中文隶书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b="1" dirty="0" err="1">
                          <a:solidFill>
                            <a:srgbClr val="FF0000"/>
                          </a:solidFill>
                        </a:rPr>
                        <a:t>FangSong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中文仿宋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b="1" dirty="0" err="1">
                          <a:solidFill>
                            <a:srgbClr val="FF0000"/>
                          </a:solidFill>
                        </a:rPr>
                        <a:t>YouYuan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中文幼圆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‘</a:t>
                      </a:r>
                      <a:r>
                        <a:rPr lang="en-US" altLang="zh-CN" b="1" dirty="0" err="1">
                          <a:solidFill>
                            <a:srgbClr val="FF0000"/>
                          </a:solidFill>
                        </a:rPr>
                        <a:t>STSong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华文宋体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" name="矩形 20"/>
          <p:cNvSpPr/>
          <p:nvPr/>
        </p:nvSpPr>
        <p:spPr>
          <a:xfrm>
            <a:off x="8059558" y="4830963"/>
            <a:ext cx="39976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      采用中文字体时，部分字体下，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负号不能正常显示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，需设置 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axes.unicode_minus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为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False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188" y="2956518"/>
            <a:ext cx="5036734" cy="377755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8985" y="2915920"/>
            <a:ext cx="5657850" cy="392366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matplotlib.pyplot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</a:t>
            </a:r>
            <a:b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plt.rcParams[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'font.family'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"STSong"</a:t>
            </a:r>
            <a:b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x = np.arange(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0.02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生成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X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轴序列</a:t>
            </a:r>
            <a:b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y_1 = np.sin(np.pi * x) +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b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y_2 = np.cos(np.pi * x)</a:t>
            </a:r>
            <a:b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plt.plot(x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y_1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"r--"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plt.plot(x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y_2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"b"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plt.legend([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正弦曲线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余弦曲线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</a:t>
            </a:r>
            <a:b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plt.show()</a:t>
            </a:r>
            <a:endParaRPr kumimoji="0" lang="zh-CN" altLang="zh-CN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34791" y="1324199"/>
            <a:ext cx="91801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       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思路：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首先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需要一系列的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X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轴坐标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，可通过</a:t>
            </a:r>
            <a:r>
              <a:rPr lang="en-US" altLang="zh-CN" sz="2000" dirty="0" err="1">
                <a:latin typeface="+mn-ea"/>
                <a:cs typeface="Times New Roman" panose="02020603050405020304" pitchFamily="18" charset="0"/>
              </a:rPr>
              <a:t>numpy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中的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arange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()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函数生成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，例如从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0 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到 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，步长为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0.02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；然后借助 </a:t>
            </a:r>
            <a:r>
              <a:rPr lang="en-US" altLang="zh-CN" sz="2000" dirty="0" err="1">
                <a:latin typeface="+mn-ea"/>
                <a:cs typeface="Times New Roman" panose="02020603050405020304" pitchFamily="18" charset="0"/>
              </a:rPr>
              <a:t>numpy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中的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正弦、余弦函数对每个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x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坐标分别求值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；最后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根据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x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坐标和对应的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y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坐标画图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13732" y="528635"/>
            <a:ext cx="5398893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/>
                </a:solidFill>
              </a:rPr>
              <a:t>绘制正弦曲线、余弦曲线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 flipV="1">
            <a:off x="5229378" y="1123489"/>
            <a:ext cx="394112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467890" y="453910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直方图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6243079" y="1150663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18219" y="1256655"/>
            <a:ext cx="96943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      直方图是用一系列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不等高的长方形来表示数据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，宽度表示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数据范围的间隔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，高度表示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在给定间隔内数据出现的频数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，长方形的高度跟落在间隔内的数据数量成正比，变化的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高度形态反映了数据的分布情况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</a:t>
            </a:r>
          </a:p>
        </p:txBody>
      </p:sp>
      <p:sp>
        <p:nvSpPr>
          <p:cNvPr id="8" name="矩形 7"/>
          <p:cNvSpPr/>
          <p:nvPr/>
        </p:nvSpPr>
        <p:spPr>
          <a:xfrm>
            <a:off x="730210" y="5667079"/>
            <a:ext cx="11025738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      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pyplot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中使用 </a:t>
            </a: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hist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()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绘制直方图，并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以元组形式返回直方图的计算结果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，包括各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区间中元素的数量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区间的取值范围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，以及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具体每个区间对象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726" y="2782376"/>
            <a:ext cx="3633491" cy="282146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945" y="2804142"/>
            <a:ext cx="3795606" cy="27996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53" y="2804142"/>
            <a:ext cx="3458817" cy="265175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53503" y="0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err="1">
                <a:solidFill>
                  <a:schemeClr val="accent1"/>
                </a:solidFill>
              </a:rPr>
              <a:t>hist</a:t>
            </a:r>
            <a:r>
              <a:rPr lang="zh-CN" altLang="en-US" sz="3200" b="1" dirty="0">
                <a:solidFill>
                  <a:schemeClr val="accent1"/>
                </a:solidFill>
              </a:rPr>
              <a:t>函数详解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019585" y="670119"/>
            <a:ext cx="2424403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6419" y="2046981"/>
            <a:ext cx="5979683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x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：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数组或者数组序列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（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不要求每个数组长度相同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），用于存放数据；</a:t>
            </a:r>
          </a:p>
          <a:p>
            <a:pPr marL="285750" indent="-28575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bins</a:t>
            </a:r>
            <a:r>
              <a:rPr lang="en-US" altLang="zh-CN" dirty="0">
                <a:solidFill>
                  <a:srgbClr val="000000"/>
                </a:solidFill>
                <a:latin typeface="+mn-ea"/>
              </a:rPr>
              <a:t>: 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整数、序列或字符串，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整数表示等宽区间的个数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，自动计算区间范围，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序列则表示区间的范围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，除了最后一个以外，都是包含左边不包含右边，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字符串则表示对应的策略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，默认为</a:t>
            </a:r>
            <a:r>
              <a:rPr lang="en-US" altLang="zh-CN" dirty="0" err="1">
                <a:solidFill>
                  <a:srgbClr val="000000"/>
                </a:solidFill>
                <a:latin typeface="+mn-ea"/>
              </a:rPr>
              <a:t>hist.bins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285750" indent="-28575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range</a:t>
            </a:r>
            <a:r>
              <a:rPr lang="en-US" altLang="zh-CN" dirty="0">
                <a:solidFill>
                  <a:srgbClr val="000000"/>
                </a:solidFill>
                <a:latin typeface="+mn-ea"/>
              </a:rPr>
              <a:t>: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元组，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指定最小值和最大值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，默认为数据中的最小值和最大值，如果</a:t>
            </a:r>
            <a:r>
              <a:rPr lang="en-US" altLang="zh-CN" dirty="0">
                <a:solidFill>
                  <a:srgbClr val="000000"/>
                </a:solidFill>
                <a:latin typeface="+mn-ea"/>
              </a:rPr>
              <a:t>bins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是一个序列，则</a:t>
            </a:r>
            <a:r>
              <a:rPr lang="en-US" altLang="zh-CN" dirty="0">
                <a:solidFill>
                  <a:srgbClr val="000000"/>
                </a:solidFill>
                <a:latin typeface="+mn-ea"/>
              </a:rPr>
              <a:t>range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没什么影响；</a:t>
            </a:r>
          </a:p>
          <a:p>
            <a:pPr marL="285750" indent="-28575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density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：布尔值，可选，如果为</a:t>
            </a:r>
            <a:r>
              <a:rPr lang="en-US" altLang="zh-CN" dirty="0">
                <a:solidFill>
                  <a:srgbClr val="000000"/>
                </a:solidFill>
                <a:latin typeface="+mn-ea"/>
              </a:rPr>
              <a:t>True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，则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返回的是归一化的概率密度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所有区间的概率之和为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1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；</a:t>
            </a:r>
          </a:p>
        </p:txBody>
      </p:sp>
      <p:sp>
        <p:nvSpPr>
          <p:cNvPr id="9" name="矩形 8"/>
          <p:cNvSpPr/>
          <p:nvPr/>
        </p:nvSpPr>
        <p:spPr>
          <a:xfrm>
            <a:off x="571245" y="850719"/>
            <a:ext cx="111847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dirty="0">
                <a:solidFill>
                  <a:srgbClr val="000000"/>
                </a:solidFill>
                <a:latin typeface="+mn-ea"/>
              </a:rPr>
              <a:t>       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hist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(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x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bins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range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density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=False,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weights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cumulative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=False,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bottom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histtype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='bar',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align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='mid',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orientation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='vertical', **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kwargs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)</a:t>
            </a:r>
            <a:endParaRPr lang="zh-CN" altLang="en-US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96507" y="2046981"/>
            <a:ext cx="559372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weight</a:t>
            </a:r>
            <a:r>
              <a:rPr lang="zh-CN" altLang="en-US" dirty="0">
                <a:latin typeface="+mn-ea"/>
              </a:rPr>
              <a:t>：类似于数组的值，可选，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形状和 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x 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相同，表示每个值对应的权重</a:t>
            </a:r>
            <a:r>
              <a:rPr lang="zh-CN" altLang="en-US" dirty="0">
                <a:latin typeface="+mn-ea"/>
              </a:rPr>
              <a:t>，默认情况下所有数据的权重相同；</a:t>
            </a:r>
          </a:p>
          <a:p>
            <a:pPr marL="285750" indent="-28575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cumulative</a:t>
            </a:r>
            <a:r>
              <a:rPr lang="zh-CN" altLang="en-US" dirty="0">
                <a:latin typeface="+mn-ea"/>
              </a:rPr>
              <a:t>：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布尔值或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-1</a:t>
            </a:r>
            <a:r>
              <a:rPr lang="zh-CN" altLang="en-US" dirty="0">
                <a:latin typeface="+mn-ea"/>
              </a:rPr>
              <a:t>，累积求和，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表示小于某个数的所有元素个数之和</a:t>
            </a:r>
            <a:r>
              <a:rPr lang="zh-CN" altLang="en-US" dirty="0">
                <a:latin typeface="+mn-ea"/>
              </a:rPr>
              <a:t>，随着数的增大而不断增大，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如果为</a:t>
            </a:r>
            <a:r>
              <a:rPr lang="en-US" altLang="zh-CN" b="1" dirty="0">
                <a:solidFill>
                  <a:srgbClr val="FF00FF"/>
                </a:solidFill>
                <a:latin typeface="+mn-ea"/>
              </a:rPr>
              <a:t>-1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，则反转方向</a:t>
            </a:r>
            <a:r>
              <a:rPr lang="zh-CN" altLang="en-US" dirty="0">
                <a:latin typeface="+mn-ea"/>
              </a:rPr>
              <a:t>，表示大于某个数的所有元素个数之和，随着数量增大而不断减小；</a:t>
            </a:r>
          </a:p>
          <a:p>
            <a:pPr marL="285750" indent="-28575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b="1" dirty="0" err="1">
                <a:solidFill>
                  <a:srgbClr val="E73A1C"/>
                </a:solidFill>
                <a:latin typeface="+mn-ea"/>
              </a:rPr>
              <a:t>histtype</a:t>
            </a:r>
            <a:r>
              <a:rPr lang="en-US" altLang="zh-CN" dirty="0">
                <a:latin typeface="+mn-ea"/>
              </a:rPr>
              <a:t> : 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直方图类型</a:t>
            </a:r>
            <a:r>
              <a:rPr lang="zh-CN" altLang="en-US" dirty="0">
                <a:latin typeface="+mn-ea"/>
              </a:rPr>
              <a:t>，</a:t>
            </a:r>
            <a:r>
              <a:rPr lang="en-US" altLang="zh-CN" dirty="0">
                <a:latin typeface="+mn-ea"/>
              </a:rPr>
              <a:t>'bar'</a:t>
            </a:r>
            <a:r>
              <a:rPr lang="zh-CN" altLang="en-US" dirty="0">
                <a:latin typeface="+mn-ea"/>
              </a:rPr>
              <a:t>（多个并列摆放）</a:t>
            </a:r>
            <a:r>
              <a:rPr lang="en-US" altLang="zh-CN" dirty="0">
                <a:latin typeface="+mn-ea"/>
              </a:rPr>
              <a:t>, '</a:t>
            </a:r>
            <a:r>
              <a:rPr lang="en-US" altLang="zh-CN" dirty="0" err="1">
                <a:latin typeface="+mn-ea"/>
              </a:rPr>
              <a:t>barstacked</a:t>
            </a:r>
            <a:r>
              <a:rPr lang="en-US" altLang="zh-CN" dirty="0">
                <a:latin typeface="+mn-ea"/>
              </a:rPr>
              <a:t>'</a:t>
            </a:r>
            <a:r>
              <a:rPr lang="zh-CN" altLang="en-US" dirty="0">
                <a:latin typeface="+mn-ea"/>
              </a:rPr>
              <a:t>（</a:t>
            </a:r>
            <a:r>
              <a:rPr lang="zh-CN" altLang="en-US" b="1" dirty="0">
                <a:solidFill>
                  <a:srgbClr val="FF00FF"/>
                </a:solidFill>
                <a:latin typeface="+mn-ea"/>
              </a:rPr>
              <a:t>多个堆叠摆放</a:t>
            </a:r>
            <a:r>
              <a:rPr lang="zh-CN" altLang="en-US" dirty="0">
                <a:latin typeface="+mn-ea"/>
              </a:rPr>
              <a:t>）</a:t>
            </a:r>
            <a:r>
              <a:rPr lang="en-US" altLang="zh-CN" dirty="0">
                <a:latin typeface="+mn-ea"/>
              </a:rPr>
              <a:t>, 'step'</a:t>
            </a:r>
            <a:r>
              <a:rPr lang="zh-CN" altLang="en-US" dirty="0">
                <a:latin typeface="+mn-ea"/>
              </a:rPr>
              <a:t>（</a:t>
            </a: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生成对应的折线</a:t>
            </a:r>
            <a:r>
              <a:rPr lang="zh-CN" altLang="en-US" dirty="0">
                <a:latin typeface="+mn-ea"/>
              </a:rPr>
              <a:t>）</a:t>
            </a:r>
            <a:r>
              <a:rPr lang="en-US" altLang="zh-CN" dirty="0">
                <a:latin typeface="+mn-ea"/>
              </a:rPr>
              <a:t>,  '</a:t>
            </a:r>
            <a:r>
              <a:rPr lang="en-US" altLang="zh-CN" dirty="0" err="1">
                <a:latin typeface="+mn-ea"/>
              </a:rPr>
              <a:t>stepfilled</a:t>
            </a:r>
            <a:r>
              <a:rPr lang="en-US" altLang="zh-CN" dirty="0">
                <a:latin typeface="+mn-ea"/>
              </a:rPr>
              <a:t>'</a:t>
            </a:r>
            <a:r>
              <a:rPr lang="zh-CN" altLang="en-US" dirty="0">
                <a:latin typeface="+mn-ea"/>
              </a:rPr>
              <a:t>（填充相关区域）；</a:t>
            </a:r>
            <a:endParaRPr lang="en-US" altLang="zh-CN" dirty="0">
              <a:latin typeface="+mn-ea"/>
            </a:endParaRPr>
          </a:p>
          <a:p>
            <a:pPr marL="285750" indent="-28575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orientation</a:t>
            </a:r>
            <a:r>
              <a:rPr lang="en-US" altLang="zh-CN" dirty="0">
                <a:latin typeface="+mn-ea"/>
              </a:rPr>
              <a:t>: </a:t>
            </a:r>
            <a:r>
              <a:rPr lang="zh-CN" altLang="en-US" dirty="0">
                <a:latin typeface="+mn-ea"/>
              </a:rPr>
              <a:t>直方图的方向，默认为垂直。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710208" y="358740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直方图案例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6485397" y="1055493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498779" y="1194059"/>
            <a:ext cx="9302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       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思路：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随机生成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1000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个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以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10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为中心的正态分布的数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，和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1000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个以</a:t>
            </a:r>
            <a:r>
              <a:rPr lang="en-US" altLang="zh-CN" sz="2000" dirty="0">
                <a:latin typeface="+mn-ea"/>
                <a:cs typeface="Times New Roman" panose="02020603050405020304" pitchFamily="18" charset="0"/>
              </a:rPr>
              <a:t>12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为中心的正态分布的数，然后将结果取值范围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划分为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30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  <a:cs typeface="Times New Roman" panose="02020603050405020304" pitchFamily="18" charset="0"/>
              </a:rPr>
              <a:t>个等距离的区间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，然后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统计各个区间上数出现的个数</a:t>
            </a:r>
            <a:r>
              <a:rPr lang="zh-CN" altLang="en-US" sz="2000" dirty="0">
                <a:latin typeface="+mn-ea"/>
                <a:cs typeface="Times New Roman" panose="02020603050405020304" pitchFamily="18" charset="0"/>
              </a:rPr>
              <a:t>，最终绘制出直方图。如图所示。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2852567"/>
            <a:ext cx="7299784" cy="378565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matplotlib.pyplot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plt.rcParams[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'font.family'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"STSong"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datas_1 =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+ np.random.randn(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1000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随机生成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1000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个数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datas_2 =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12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+ np.random.randn(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1000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随机生成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1000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个数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plt.hist(datas_1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bins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plt.hist(datas_2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bins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alpha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0.4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plt.legend([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以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为中心的正态分布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以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12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为中心的正态分布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plt.title(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直方图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plt.xlabel(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区间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plt.ylabel(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频数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plt.show()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288" y="3109428"/>
            <a:ext cx="4803005" cy="360225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9197572" y="2591145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n-ea"/>
              </a:rPr>
              <a:t>运行效果图</a:t>
            </a:r>
            <a:endParaRPr lang="zh-CN" altLang="en-US" sz="20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626916" y="452952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条形图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6402105" y="1174540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026454" y="1403208"/>
            <a:ext cx="99752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      条形图跟直方图类似，不过 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x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轴表示的不是数值而是类别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。直方图中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各长方形是连续排列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条形图中条形可以是分开的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。使用 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pyplot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的 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bar()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函数绘制的条形图。</a:t>
            </a:r>
          </a:p>
        </p:txBody>
      </p:sp>
      <p:sp>
        <p:nvSpPr>
          <p:cNvPr id="8" name="矩形 7"/>
          <p:cNvSpPr/>
          <p:nvPr/>
        </p:nvSpPr>
        <p:spPr>
          <a:xfrm>
            <a:off x="1412878" y="2439892"/>
            <a:ext cx="1065209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bar(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x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height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width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=0.8,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bottom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=None, *,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align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='center',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data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**</a:t>
            </a: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kwargs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)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37623" y="3340376"/>
            <a:ext cx="797515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x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轴的位置序列，即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条形的起始位置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height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y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轴的数值序列，即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条形图的高度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，需展示的数据；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width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每个条形的宽度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，可选，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默认为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0.8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bottom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 ： 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y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轴坐标的基线，默认为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0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align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对齐方式，可选，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center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和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edge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两种，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默认为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'center'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color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：条形图的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填充颜色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edgecolor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：条形图边框的颜色；</a:t>
            </a:r>
          </a:p>
        </p:txBody>
      </p:sp>
      <p:sp>
        <p:nvSpPr>
          <p:cNvPr id="9" name="矩形 8"/>
          <p:cNvSpPr/>
          <p:nvPr/>
        </p:nvSpPr>
        <p:spPr>
          <a:xfrm>
            <a:off x="9292404" y="3802042"/>
            <a:ext cx="270931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latin typeface="+mn-ea"/>
              </a:rPr>
              <a:t>如果需要在一个图上显示多种条形图，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可调整位置和宽度让多个条形图并列摆放</a:t>
            </a:r>
            <a:r>
              <a:rPr lang="zh-CN" altLang="en-US" sz="2000" dirty="0">
                <a:latin typeface="+mn-ea"/>
              </a:rPr>
              <a:t>，也可以堆叠摆放。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kumimoji="1" lang="en-US" altLang="zh-CN" dirty="0">
                <a:solidFill>
                  <a:schemeClr val="bg1"/>
                </a:solidFill>
              </a:rPr>
              <a:t>03</a:t>
            </a:r>
            <a:r>
              <a:rPr kumimoji="1" lang="zh-CN" altLang="en-US" dirty="0">
                <a:solidFill>
                  <a:schemeClr val="bg1"/>
                </a:solidFill>
              </a:rPr>
              <a:t> 数据可视化</a:t>
            </a:r>
          </a:p>
        </p:txBody>
      </p:sp>
      <p:sp>
        <p:nvSpPr>
          <p:cNvPr id="37" name="矩形 36"/>
          <p:cNvSpPr/>
          <p:nvPr/>
        </p:nvSpPr>
        <p:spPr>
          <a:xfrm>
            <a:off x="6718157" y="1762601"/>
            <a:ext cx="519786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>
                <a:solidFill>
                  <a:schemeClr val="accent3">
                    <a:lumMod val="75000"/>
                  </a:schemeClr>
                </a:solidFill>
              </a:rPr>
              <a:t>绘制条形图</a:t>
            </a:r>
            <a:endParaRPr lang="en-US" altLang="zh-CN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</a:pPr>
            <a:r>
              <a:rPr lang="zh-CN" altLang="en-US" sz="2400" b="1" dirty="0">
                <a:solidFill>
                  <a:schemeClr val="accent3">
                    <a:lumMod val="75000"/>
                  </a:schemeClr>
                </a:solidFill>
              </a:rPr>
              <a:t>案例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488" y="3301464"/>
            <a:ext cx="4480647" cy="3360485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8505" y="3211991"/>
            <a:ext cx="5885146" cy="353943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matplotlib.pyplot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plt.rcParams[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'font.family'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"STSong"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years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"2014"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"2015"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"2016"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"2017"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"2018"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"2019"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baokao_nums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172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164.9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177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201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238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290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luqu_nums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54.87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57.06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58.98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72.22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76.25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79.3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x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len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(years))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plt.bar(x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height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=baokao_nums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width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0.4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plt.bar([i +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0.4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x]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luqu_nums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width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0.4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plt.xticks([i +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0.2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for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i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in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x]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years)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横坐标对应位置显示的内容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plt.legend([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研究生报考人数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研究生录取人数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plt.ylabel(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人数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/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万人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plt.xlabel(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年份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plt.title(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研究生历年报考和录取情况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plt.show()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8505" y="206148"/>
            <a:ext cx="5885146" cy="280076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matplotlib.pyplot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plt.rcParams[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'font.family'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"STSong"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years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"2014"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"2015"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"2016"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"2017"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"2018"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"2019"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baokao_nums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172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164.9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177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201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238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290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x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len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(years))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plt.bar(x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height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=baokao_nums)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plt.xticks(x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years)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横坐标对应位置显示的内容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plt.ylabel(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人数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/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万人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plt.xlabel(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年份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plt.title(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研究生历年报考情况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plt.show()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571" y="0"/>
            <a:ext cx="4414139" cy="3310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613664" y="336423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饼状图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6481618" y="1006543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04002" y="1191933"/>
            <a:ext cx="89984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      饼状图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显示一个数据系列中各项的大小与各项总和的比例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Pyplot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中绘制饼状图的函数为 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pie()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，主要参数如下：</a:t>
            </a:r>
          </a:p>
        </p:txBody>
      </p:sp>
      <p:sp>
        <p:nvSpPr>
          <p:cNvPr id="8" name="矩形 7"/>
          <p:cNvSpPr/>
          <p:nvPr/>
        </p:nvSpPr>
        <p:spPr>
          <a:xfrm>
            <a:off x="1613930" y="2149019"/>
            <a:ext cx="100885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饼图中每一块的比例，通常是一个数组。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如果 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sum(x) &gt; 1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使用归一化后的比例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，即每一块除以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sum(x)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，如果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sum(x) &lt; 1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，则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按照实际比例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，此时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有一部分为空白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explode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指定饼图中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每块离开中心的距离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，通常是一个数组，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默认为</a:t>
            </a:r>
            <a:r>
              <a:rPr lang="en-US" altLang="zh-CN" sz="2000" b="1" dirty="0">
                <a:solidFill>
                  <a:srgbClr val="FF00FF"/>
                </a:solidFill>
                <a:latin typeface="+mn-ea"/>
              </a:rPr>
              <a:t>0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labels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为饼图添加标签说明，类似于图例说明，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标签列表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colors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指定饼图的填充色，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颜色列表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autopct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设置饼图内每块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百分比显示样式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，可以使用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format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字符串或者格式化函数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'% width. Precision f %%'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指定饼图内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百分比的数字显示宽度和小数的位数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radius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设置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饼图的半径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labeldistance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每块旁边的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文本标签的位置离饼的中心点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的距离；</a:t>
            </a:r>
            <a:endParaRPr lang="en-US" altLang="zh-CN" sz="2000" dirty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shadow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是否有阴影效果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，默认为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False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467890" y="478701"/>
            <a:ext cx="317915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饼状图案例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6243079" y="120104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587243" y="1345443"/>
            <a:ext cx="92804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      案例：已知一个员工一天的活动时间分配为：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工作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8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小时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睡觉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7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小时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吃饭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3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小时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玩乐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6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小时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，根据这些信息，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绘制该员工一天时间分配饼状图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，效果如下。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477" y="3769228"/>
            <a:ext cx="3722560" cy="2791920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467890" y="2866483"/>
            <a:ext cx="6399798" cy="378565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matplotlib.pyplot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plt.rcParams[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‘font.family’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‘FangSong’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设置字体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plt.rcParams[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‘font.size’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18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设置字体大小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labels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“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工作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”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“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睡觉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”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“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吃饭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”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“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玩乐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”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活动标签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hours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7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时间分配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colors = 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“c”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“m”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“r”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“y”</a:t>
            </a:r>
            <a:r>
              <a:rPr lang="zh-CN" altLang="zh-CN" sz="1600" dirty="0">
                <a:solidFill>
                  <a:srgbClr val="A9B7C6"/>
                </a:solidFill>
                <a:latin typeface="Arial Unicode MS" panose="020B0604020202020204" pitchFamily="34" charset="-122"/>
                <a:ea typeface="Fira Code"/>
              </a:rPr>
              <a:t>]  </a:t>
            </a:r>
            <a:r>
              <a:rPr lang="zh-CN" altLang="zh-CN" sz="1600" dirty="0">
                <a:solidFill>
                  <a:srgbClr val="808080"/>
                </a:solidFill>
                <a:latin typeface="Arial Unicode MS" panose="020B0604020202020204" pitchFamily="34" charset="-122"/>
                <a:ea typeface="Fira Code"/>
              </a:rPr>
              <a:t># </a:t>
            </a:r>
            <a:r>
              <a:rPr lang="zh-CN" altLang="en-US" sz="1600" dirty="0">
                <a:solidFill>
                  <a:srgbClr val="808080"/>
                </a:solidFill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各部分颜色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plt.pie(hours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labels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=labels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colors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=colors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shadow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True,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 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explode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0.1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autopct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'%.1f%%'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labeldistance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1.2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plt.title(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一天时间分配饼状图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plt.show()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89477" y="2494928"/>
            <a:ext cx="38583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      关键点：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数据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标签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颜色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数据显示样式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627663" y="349016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散点图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6402852" y="106497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06487" y="1323816"/>
            <a:ext cx="97469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        散点图是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以一个变量为横坐标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另一变量为纵坐标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，利用散点的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分布形态反映变量统计关系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的一种</a:t>
            </a:r>
            <a:r>
              <a:rPr lang="zh-CN" altLang="en-US" sz="2000">
                <a:solidFill>
                  <a:srgbClr val="000000"/>
                </a:solidFill>
                <a:latin typeface="+mn-ea"/>
              </a:rPr>
              <a:t>图形，用</a:t>
            </a:r>
            <a:r>
              <a:rPr lang="zh-CN" altLang="en-US" sz="2000" b="1">
                <a:solidFill>
                  <a:srgbClr val="E73A1C"/>
                </a:solidFill>
                <a:latin typeface="+mn-ea"/>
              </a:rPr>
              <a:t>不同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颜色、不同大小的点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表示数据之间的关系。</a:t>
            </a:r>
            <a:r>
              <a:rPr lang="en-US" altLang="zh-CN" sz="2000" dirty="0" err="1">
                <a:solidFill>
                  <a:srgbClr val="000000"/>
                </a:solidFill>
                <a:latin typeface="+mn-ea"/>
              </a:rPr>
              <a:t>Pyplot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中绘制散点图的函数为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scatter()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，主要参数如下：</a:t>
            </a:r>
          </a:p>
        </p:txBody>
      </p:sp>
      <p:sp>
        <p:nvSpPr>
          <p:cNvPr id="2" name="矩形 1"/>
          <p:cNvSpPr/>
          <p:nvPr/>
        </p:nvSpPr>
        <p:spPr>
          <a:xfrm>
            <a:off x="742123" y="3862974"/>
            <a:ext cx="98596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散点图中点的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x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轴坐标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y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散点图中点的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y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轴坐标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s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散点</a:t>
            </a:r>
            <a:r>
              <a:rPr lang="zh-CN" altLang="en-US" sz="2000" dirty="0">
                <a:latin typeface="+mn-ea"/>
              </a:rPr>
              <a:t>图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点的大小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，默认为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20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，标量或数组；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c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散点图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点的颜色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，默认为蓝色，标量或数组；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marker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指定散点图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点的形状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，默认为圆形；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cmap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颜色映射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，可选，将颜色映射到已有色系，例如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plt.cm.Blues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</p:txBody>
      </p:sp>
      <p:sp>
        <p:nvSpPr>
          <p:cNvPr id="8" name="矩形 7"/>
          <p:cNvSpPr/>
          <p:nvPr/>
        </p:nvSpPr>
        <p:spPr>
          <a:xfrm>
            <a:off x="1895061" y="2801144"/>
            <a:ext cx="105902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scatter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(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x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y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s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c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marker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cmap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norm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vmin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vmax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alpha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=None,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**</a:t>
            </a: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kwargs</a:t>
            </a:r>
            <a:r>
              <a:rPr lang="en-US" altLang="zh-CN" sz="2000" dirty="0">
                <a:solidFill>
                  <a:srgbClr val="000000"/>
                </a:solidFill>
                <a:latin typeface="+mn-ea"/>
              </a:rPr>
              <a:t>)</a:t>
            </a:r>
            <a:endParaRPr lang="zh-CN" altLang="en-US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56785" y="4014941"/>
            <a:ext cx="50954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norm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将亮度数据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归一化到 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0-1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之间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vmin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亮度的最小值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FF0000"/>
                </a:solidFill>
                <a:latin typeface="+mn-ea"/>
              </a:rPr>
              <a:t>vmax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亮度的最大值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alpha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设置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散点的透明度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92766" y="145774"/>
            <a:ext cx="3697357" cy="721395"/>
          </a:xfrm>
        </p:spPr>
        <p:txBody>
          <a:bodyPr/>
          <a:lstStyle/>
          <a:p>
            <a:r>
              <a:rPr lang="zh-CN" altLang="en-US" dirty="0"/>
              <a:t>数据可视化</a:t>
            </a:r>
            <a:r>
              <a:rPr lang="en-US" altLang="zh-CN" dirty="0"/>
              <a:t>-</a:t>
            </a:r>
            <a:r>
              <a:rPr lang="en-US" altLang="zh-CN" dirty="0" err="1"/>
              <a:t>matplotlib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467890" y="487102"/>
            <a:ext cx="317915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accent1"/>
                </a:solidFill>
              </a:rPr>
              <a:t>散点图案例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6243079" y="1203062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89410" y="1328454"/>
            <a:ext cx="89339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latin typeface="Times New Roman" panose="02020603050405020304" pitchFamily="18" charset="0"/>
              </a:rPr>
              <a:t>        编程程序，绘制散点图，要求图中的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每个散点随机呈现不同的大小和颜色</a:t>
            </a:r>
            <a:r>
              <a:rPr lang="zh-CN" altLang="en-US" sz="2000" dirty="0">
                <a:latin typeface="Times New Roman" panose="02020603050405020304" pitchFamily="18" charset="0"/>
              </a:rPr>
              <a:t>。效果如图所示，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随机生成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30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个点</a:t>
            </a:r>
            <a:r>
              <a:rPr lang="zh-CN" altLang="en-US" sz="2000" dirty="0">
                <a:latin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</a:rPr>
              <a:t>x</a:t>
            </a:r>
            <a:r>
              <a:rPr lang="zh-CN" altLang="en-US" sz="2000" dirty="0">
                <a:latin typeface="Times New Roman" panose="02020603050405020304" pitchFamily="18" charset="0"/>
              </a:rPr>
              <a:t>轴坐标和</a:t>
            </a:r>
            <a:r>
              <a:rPr lang="en-US" altLang="zh-CN" sz="2000" dirty="0">
                <a:latin typeface="Times New Roman" panose="02020603050405020304" pitchFamily="18" charset="0"/>
              </a:rPr>
              <a:t>y</a:t>
            </a:r>
            <a:r>
              <a:rPr lang="zh-CN" altLang="en-US" sz="2000" dirty="0">
                <a:latin typeface="Times New Roman" panose="02020603050405020304" pitchFamily="18" charset="0"/>
              </a:rPr>
              <a:t>轴坐标都在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1-10</a:t>
            </a:r>
            <a:r>
              <a:rPr lang="zh-CN" altLang="en-US" sz="2000" dirty="0">
                <a:latin typeface="Times New Roman" panose="02020603050405020304" pitchFamily="18" charset="0"/>
              </a:rPr>
              <a:t>之间，颜色取值在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0-30</a:t>
            </a:r>
            <a:r>
              <a:rPr lang="zh-CN" altLang="en-US" sz="2000" dirty="0">
                <a:latin typeface="Times New Roman" panose="02020603050405020304" pitchFamily="18" charset="0"/>
              </a:rPr>
              <a:t>之间。大小在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30-300</a:t>
            </a:r>
            <a:r>
              <a:rPr lang="zh-CN" altLang="en-US" sz="2000" dirty="0">
                <a:latin typeface="Times New Roman" panose="02020603050405020304" pitchFamily="18" charset="0"/>
              </a:rPr>
              <a:t>之间。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956973" y="2472318"/>
            <a:ext cx="4841507" cy="425347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matplotlib.pyplot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30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plt.rcParams[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'font.family'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'STSong'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设置字体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plt.rcParams[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'font.size'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18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设置字体大小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x_scatter = np.random.randint(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y_scatter = np.random.randint(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colors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range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(num)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size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= np.random.randint(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300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plt.scatter(x_scatter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y_scatter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c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=colors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s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size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plt.title(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散点图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plt.savefig(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Fira Code"/>
              </a:rPr>
              <a:t>"figure"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保存图片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plt.show()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显示图片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447" y="3071588"/>
            <a:ext cx="4773292" cy="357996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724507" y="3458136"/>
            <a:ext cx="4742986" cy="825190"/>
          </a:xfrm>
        </p:spPr>
        <p:txBody>
          <a:bodyPr/>
          <a:lstStyle/>
          <a:p>
            <a:r>
              <a:rPr lang="zh-CN" altLang="en-US" b="1" dirty="0"/>
              <a:t>生成词云图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92701" y="19196"/>
            <a:ext cx="3179152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/>
                </a:solidFill>
              </a:rPr>
              <a:t>生成词云图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467890" y="64743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116" y="4879753"/>
            <a:ext cx="7583622" cy="18044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046" y="1342220"/>
            <a:ext cx="7861917" cy="299808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38742" y="141668"/>
            <a:ext cx="3938503" cy="3269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近年来，互联网、新媒体等行业报告中都会看到精美的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词云图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。它的原理主要是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对文章内容进行分词，统计各个词出现的次数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，然后根据出现的次数，</a:t>
            </a: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设置显示样式，例如大小、颜色等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，从而使读者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快速领略文本的主旨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0" name="矩形 9"/>
          <p:cNvSpPr/>
          <p:nvPr/>
        </p:nvSpPr>
        <p:spPr>
          <a:xfrm>
            <a:off x="69942" y="3601645"/>
            <a:ext cx="39385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Python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中提供的 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wordcloud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库可以快速生成词云图。但主要是针对英文，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通过空格进行分词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1" name="矩形 10"/>
          <p:cNvSpPr/>
          <p:nvPr/>
        </p:nvSpPr>
        <p:spPr>
          <a:xfrm>
            <a:off x="59035" y="5206888"/>
            <a:ext cx="40979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比较流行的中文分词库为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jieba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，可将其与 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wordcloud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库联合使用从而</a:t>
            </a: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对中文文章生成相应的词云图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。         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37536" y="819079"/>
            <a:ext cx="2956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wordcloud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库的离线安装</a:t>
            </a:r>
            <a:endParaRPr lang="zh-CN" altLang="en-US" sz="2000" dirty="0"/>
          </a:p>
        </p:txBody>
      </p:sp>
      <p:sp>
        <p:nvSpPr>
          <p:cNvPr id="13" name="矩形 12"/>
          <p:cNvSpPr/>
          <p:nvPr/>
        </p:nvSpPr>
        <p:spPr>
          <a:xfrm>
            <a:off x="6645237" y="4425365"/>
            <a:ext cx="23278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jieba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库的在线安装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92701" y="19196"/>
            <a:ext cx="3179152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/>
                </a:solidFill>
              </a:rPr>
              <a:t>关键方法及其参数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467890" y="64743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382026" y="1093037"/>
            <a:ext cx="45390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generate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text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): </a:t>
            </a: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根据文本生成词云图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，返回当前对象本身；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to_image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()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：将词云对象转化为图片；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to_file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00CC"/>
                </a:solidFill>
                <a:latin typeface="Times New Roman" panose="02020603050405020304" pitchFamily="18" charset="0"/>
              </a:rPr>
              <a:t>文件名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：将词云对象转化为文件；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to_array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()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：将词云对象转化为数组。</a:t>
            </a:r>
          </a:p>
        </p:txBody>
      </p:sp>
      <p:sp>
        <p:nvSpPr>
          <p:cNvPr id="10" name="矩形 9"/>
          <p:cNvSpPr/>
          <p:nvPr/>
        </p:nvSpPr>
        <p:spPr>
          <a:xfrm>
            <a:off x="226187" y="2388654"/>
            <a:ext cx="6625374" cy="43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font_path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字体路径，</a:t>
            </a:r>
            <a:r>
              <a:rPr lang="zh-CN" altLang="en-US" b="1" dirty="0">
                <a:solidFill>
                  <a:srgbClr val="E73A1C"/>
                </a:solidFill>
                <a:latin typeface="Times New Roman" panose="02020603050405020304" pitchFamily="18" charset="0"/>
              </a:rPr>
              <a:t>默认不支持中文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，可通过该参数指定字体，支持 </a:t>
            </a:r>
            <a:r>
              <a:rPr lang="en-US" altLang="zh-CN" b="1" dirty="0">
                <a:solidFill>
                  <a:srgbClr val="FF00FF"/>
                </a:solidFill>
                <a:latin typeface="Times New Roman" panose="02020603050405020304" pitchFamily="18" charset="0"/>
              </a:rPr>
              <a:t>OTF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和 </a:t>
            </a:r>
            <a:r>
              <a:rPr lang="en-US" altLang="zh-CN" b="1" dirty="0">
                <a:solidFill>
                  <a:srgbClr val="FF00FF"/>
                </a:solidFill>
                <a:latin typeface="Times New Roman" panose="02020603050405020304" pitchFamily="18" charset="0"/>
              </a:rPr>
              <a:t>TTF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格式；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width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height: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画布的宽度和高度，单位为</a:t>
            </a:r>
            <a:r>
              <a:rPr lang="zh-CN" altLang="en-US" b="1" dirty="0">
                <a:solidFill>
                  <a:srgbClr val="FF00FF"/>
                </a:solidFill>
                <a:latin typeface="Times New Roman" panose="02020603050405020304" pitchFamily="18" charset="0"/>
              </a:rPr>
              <a:t>像素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margin: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文字之间的边距；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mask: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指定</a:t>
            </a:r>
            <a:r>
              <a:rPr lang="zh-CN" altLang="en-US" b="1" dirty="0">
                <a:solidFill>
                  <a:srgbClr val="FF00FF"/>
                </a:solidFill>
                <a:latin typeface="Times New Roman" panose="02020603050405020304" pitchFamily="18" charset="0"/>
              </a:rPr>
              <a:t>图片的形状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，忽略白色部分，</a:t>
            </a:r>
            <a:r>
              <a:rPr lang="zh-CN" altLang="en-US" b="1" dirty="0">
                <a:solidFill>
                  <a:srgbClr val="0000CC"/>
                </a:solidFill>
                <a:latin typeface="Times New Roman" panose="02020603050405020304" pitchFamily="18" charset="0"/>
              </a:rPr>
              <a:t>通常为 </a:t>
            </a:r>
            <a:r>
              <a:rPr lang="en-US" altLang="zh-CN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ndarray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max_words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zh-CN" altLang="en-US" b="1" dirty="0">
                <a:solidFill>
                  <a:srgbClr val="FF00FF"/>
                </a:solidFill>
                <a:latin typeface="Times New Roman" panose="02020603050405020304" pitchFamily="18" charset="0"/>
              </a:rPr>
              <a:t>最多显示的词的数量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，默认为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200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min_font_size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0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max_font_size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最小字体大小、最大字体大小；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font_step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字体大小增加步长，默认为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</a:p>
          <a:p>
            <a:pPr marL="342900" indent="-342900">
              <a:lnSpc>
                <a:spcPct val="13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background_color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词云图的背景颜色，默认为黑色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……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3157" y="881085"/>
            <a:ext cx="73747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WordCloud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font_path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=None, 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width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400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height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200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margin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endParaRPr lang="en-US" altLang="zh-CN" sz="20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mask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=None, 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max_words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200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min_font_size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stopwords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=None, 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background_color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='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black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', 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max_font_size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=None, 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font_step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=1)</a:t>
            </a:r>
          </a:p>
        </p:txBody>
      </p:sp>
      <p:sp>
        <p:nvSpPr>
          <p:cNvPr id="14" name="矩形 13"/>
          <p:cNvSpPr/>
          <p:nvPr/>
        </p:nvSpPr>
        <p:spPr>
          <a:xfrm>
            <a:off x="7053306" y="4284980"/>
            <a:ext cx="48678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生成词云图开发步骤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创建 </a:t>
            </a:r>
            <a:r>
              <a:rPr lang="en-US" altLang="zh-CN" sz="24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wordcloud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对象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，设定基本信息；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调用 </a:t>
            </a:r>
            <a:r>
              <a:rPr lang="en-US" altLang="zh-CN" sz="24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generate() 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方法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生成词云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保存或显示词云图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92701" y="19196"/>
            <a:ext cx="3179152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/>
                </a:solidFill>
              </a:rPr>
              <a:t>关键方法及其参数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5467890" y="647435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26187" y="812152"/>
            <a:ext cx="7645666" cy="1884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dirty="0" err="1">
                <a:latin typeface="Times New Roman" panose="02020603050405020304" pitchFamily="18" charset="0"/>
              </a:rPr>
              <a:t>jieba</a:t>
            </a:r>
            <a:r>
              <a:rPr lang="en-US" altLang="zh-CN" sz="2000" dirty="0">
                <a:latin typeface="Times New Roman" panose="02020603050405020304" pitchFamily="18" charset="0"/>
              </a:rPr>
              <a:t> </a:t>
            </a:r>
            <a:r>
              <a:rPr lang="zh-CN" altLang="en-US" sz="2000" dirty="0">
                <a:latin typeface="Times New Roman" panose="02020603050405020304" pitchFamily="18" charset="0"/>
              </a:rPr>
              <a:t>库分词的三种模式：</a:t>
            </a: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latin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</a:rPr>
              <a:t>）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精准模式</a:t>
            </a:r>
            <a:r>
              <a:rPr lang="zh-CN" altLang="en-US" sz="2000" dirty="0">
                <a:latin typeface="Times New Roman" panose="02020603050405020304" pitchFamily="18" charset="0"/>
              </a:rPr>
              <a:t>：把文本精准地分开，</a:t>
            </a: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不存在冗余</a:t>
            </a:r>
            <a:r>
              <a:rPr lang="zh-CN" altLang="en-US" sz="2000" dirty="0">
                <a:latin typeface="Times New Roman" panose="02020603050405020304" pitchFamily="18" charset="0"/>
              </a:rPr>
              <a:t>；</a:t>
            </a: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latin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</a:rPr>
              <a:t>）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全模式</a:t>
            </a:r>
            <a:r>
              <a:rPr lang="zh-CN" altLang="en-US" sz="2000" dirty="0">
                <a:latin typeface="Times New Roman" panose="02020603050405020304" pitchFamily="18" charset="0"/>
              </a:rPr>
              <a:t>：把文中所有可能的词语都扫描出来，</a:t>
            </a: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存在冗余</a:t>
            </a:r>
            <a:r>
              <a:rPr lang="zh-CN" altLang="en-US" sz="2000" dirty="0">
                <a:latin typeface="Times New Roman" panose="02020603050405020304" pitchFamily="18" charset="0"/>
              </a:rPr>
              <a:t>；</a:t>
            </a: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latin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</a:rPr>
              <a:t>）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搜索引擎模式</a:t>
            </a:r>
            <a:r>
              <a:rPr lang="zh-CN" altLang="en-US" sz="2000" dirty="0">
                <a:latin typeface="Times New Roman" panose="02020603050405020304" pitchFamily="18" charset="0"/>
              </a:rPr>
              <a:t>：在精准模式的基础上，再次</a:t>
            </a: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对长词进行切分</a:t>
            </a:r>
            <a:r>
              <a:rPr lang="zh-CN" altLang="en-US" sz="2000" dirty="0">
                <a:latin typeface="Times New Roman" panose="02020603050405020304" pitchFamily="18" charset="0"/>
              </a:rPr>
              <a:t>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097" y="2891614"/>
            <a:ext cx="113905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FF0000"/>
                </a:solidFill>
              </a:rPr>
              <a:t>jieba.cut</a:t>
            </a:r>
            <a:r>
              <a:rPr lang="en-US" altLang="zh-CN" sz="2000" b="1" dirty="0">
                <a:solidFill>
                  <a:srgbClr val="FF0000"/>
                </a:solidFill>
              </a:rPr>
              <a:t>(</a:t>
            </a:r>
            <a:r>
              <a:rPr lang="en-US" altLang="zh-CN" sz="2000" b="1" dirty="0">
                <a:solidFill>
                  <a:srgbClr val="0000CC"/>
                </a:solidFill>
              </a:rPr>
              <a:t>sentence, </a:t>
            </a:r>
            <a:r>
              <a:rPr lang="en-US" altLang="zh-CN" sz="2000" b="1" dirty="0" err="1">
                <a:solidFill>
                  <a:srgbClr val="0000CC"/>
                </a:solidFill>
              </a:rPr>
              <a:t>cut_all</a:t>
            </a:r>
            <a:r>
              <a:rPr lang="en-US" altLang="zh-CN" sz="2000" b="1" dirty="0">
                <a:solidFill>
                  <a:srgbClr val="0000CC"/>
                </a:solidFill>
              </a:rPr>
              <a:t>=False, HMM=True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  <a:r>
              <a:rPr lang="zh-CN" altLang="en-US" sz="2000" b="1" dirty="0">
                <a:solidFill>
                  <a:srgbClr val="FF0000"/>
                </a:solidFill>
              </a:rPr>
              <a:t>：</a:t>
            </a:r>
            <a:r>
              <a:rPr lang="en-US" altLang="zh-CN" sz="2000" b="1" dirty="0">
                <a:solidFill>
                  <a:srgbClr val="0000CC"/>
                </a:solidFill>
              </a:rPr>
              <a:t>sentence</a:t>
            </a:r>
            <a:r>
              <a:rPr lang="zh-CN" altLang="en-US" sz="2000" dirty="0"/>
              <a:t>表示需要分词的句子，</a:t>
            </a:r>
            <a:r>
              <a:rPr lang="zh-CN" altLang="en-US" sz="2000" b="1" dirty="0">
                <a:solidFill>
                  <a:srgbClr val="0000CC"/>
                </a:solidFill>
              </a:rPr>
              <a:t>cut_all </a:t>
            </a:r>
            <a:r>
              <a:rPr lang="zh-CN" altLang="en-US" sz="2000" dirty="0"/>
              <a:t>表示是否采用全模式，</a:t>
            </a:r>
            <a:r>
              <a:rPr lang="zh-CN" altLang="en-US" sz="2000" b="1" dirty="0">
                <a:solidFill>
                  <a:srgbClr val="0000CC"/>
                </a:solidFill>
              </a:rPr>
              <a:t>HMM</a:t>
            </a:r>
            <a:r>
              <a:rPr lang="zh-CN" altLang="en-US" sz="2000" dirty="0"/>
              <a:t> 表示是否使用 HMM （</a:t>
            </a:r>
            <a:r>
              <a:rPr lang="zh-CN" altLang="en-US" sz="2000" b="1" dirty="0">
                <a:solidFill>
                  <a:srgbClr val="E73A1C"/>
                </a:solidFill>
              </a:rPr>
              <a:t>隐马尔可夫模型</a:t>
            </a:r>
            <a:r>
              <a:rPr lang="zh-CN" altLang="en-US" sz="2000" dirty="0"/>
              <a:t>）模型；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FF0000"/>
                </a:solidFill>
              </a:rPr>
              <a:t>jieba.cut_for_search</a:t>
            </a:r>
            <a:r>
              <a:rPr lang="en-US" altLang="zh-CN" sz="2000" b="1" dirty="0">
                <a:solidFill>
                  <a:srgbClr val="FF0000"/>
                </a:solidFill>
              </a:rPr>
              <a:t>(</a:t>
            </a:r>
            <a:r>
              <a:rPr lang="en-US" altLang="zh-CN" sz="2000" b="1" dirty="0">
                <a:solidFill>
                  <a:srgbClr val="0000CC"/>
                </a:solidFill>
              </a:rPr>
              <a:t>sentence, HMM=True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  <a:r>
              <a:rPr lang="zh-CN" altLang="en-US" sz="2000" b="1" dirty="0">
                <a:solidFill>
                  <a:srgbClr val="FF0000"/>
                </a:solidFill>
              </a:rPr>
              <a:t>：</a:t>
            </a:r>
            <a:r>
              <a:rPr lang="en-US" altLang="zh-CN" sz="2000" b="1" dirty="0">
                <a:solidFill>
                  <a:srgbClr val="0000CC"/>
                </a:solidFill>
              </a:rPr>
              <a:t>sentence</a:t>
            </a:r>
            <a:r>
              <a:rPr lang="zh-CN" altLang="en-US" sz="2000" dirty="0"/>
              <a:t>表示需要分词的句子，</a:t>
            </a:r>
            <a:r>
              <a:rPr lang="en-US" altLang="zh-CN" sz="2000" b="1" dirty="0">
                <a:solidFill>
                  <a:srgbClr val="0000CC"/>
                </a:solidFill>
              </a:rPr>
              <a:t>HMM</a:t>
            </a:r>
            <a:r>
              <a:rPr lang="zh-CN" altLang="en-US" sz="2000" dirty="0"/>
              <a:t>表示是否使用 HMM 模型，该方法适合用于搜索引擎构建倒排索引的分词，粒度比较细；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</a:rPr>
              <a:t>jieba.cut</a:t>
            </a:r>
            <a:r>
              <a:rPr lang="en-US" altLang="zh-CN" sz="2000" b="1" dirty="0">
                <a:solidFill>
                  <a:srgbClr val="E73A1C"/>
                </a:solidFill>
              </a:rPr>
              <a:t>() </a:t>
            </a:r>
            <a:r>
              <a:rPr lang="zh-CN" altLang="en-US" sz="2000" dirty="0"/>
              <a:t>方法和 </a:t>
            </a:r>
            <a:r>
              <a:rPr lang="en-US" altLang="zh-CN" sz="2000" b="1" dirty="0" err="1">
                <a:solidFill>
                  <a:srgbClr val="E73A1C"/>
                </a:solidFill>
              </a:rPr>
              <a:t>jieba.cut_for_search</a:t>
            </a:r>
            <a:r>
              <a:rPr lang="en-US" altLang="zh-CN" sz="2000" b="1" dirty="0">
                <a:solidFill>
                  <a:srgbClr val="E73A1C"/>
                </a:solidFill>
              </a:rPr>
              <a:t>() </a:t>
            </a:r>
            <a:r>
              <a:rPr lang="zh-CN" altLang="en-US" sz="2000" dirty="0"/>
              <a:t>方法返回的结果都是可迭代对象，可使用 </a:t>
            </a:r>
            <a:r>
              <a:rPr lang="en-US" altLang="zh-CN" sz="2000" dirty="0"/>
              <a:t>for </a:t>
            </a:r>
            <a:r>
              <a:rPr lang="zh-CN" altLang="en-US" sz="2000" dirty="0"/>
              <a:t>循环获取分词后得到的每一个词语，此外，</a:t>
            </a:r>
            <a:r>
              <a:rPr lang="en-US" altLang="zh-CN" sz="2000" b="1" dirty="0" err="1">
                <a:solidFill>
                  <a:srgbClr val="FF0000"/>
                </a:solidFill>
              </a:rPr>
              <a:t>jieba.lcut</a:t>
            </a:r>
            <a:r>
              <a:rPr lang="en-US" altLang="zh-CN" sz="2000" b="1" dirty="0">
                <a:solidFill>
                  <a:srgbClr val="FF0000"/>
                </a:solidFill>
              </a:rPr>
              <a:t>() </a:t>
            </a:r>
            <a:r>
              <a:rPr lang="zh-CN" altLang="en-US" sz="2000" dirty="0"/>
              <a:t>和 </a:t>
            </a:r>
            <a:r>
              <a:rPr lang="en-US" altLang="zh-CN" sz="2000" b="1" dirty="0" err="1">
                <a:solidFill>
                  <a:srgbClr val="FF0000"/>
                </a:solidFill>
              </a:rPr>
              <a:t>jieba.lcut_for_search</a:t>
            </a:r>
            <a:r>
              <a:rPr lang="en-US" altLang="zh-CN" sz="2000" b="1" dirty="0">
                <a:solidFill>
                  <a:srgbClr val="FF0000"/>
                </a:solidFill>
              </a:rPr>
              <a:t>() </a:t>
            </a:r>
            <a:r>
              <a:rPr lang="zh-CN" altLang="en-US" sz="2000" dirty="0"/>
              <a:t>效果分别和 </a:t>
            </a:r>
            <a:r>
              <a:rPr lang="en-US" altLang="zh-CN" sz="2000" b="1" dirty="0" err="1">
                <a:solidFill>
                  <a:srgbClr val="E73A1C"/>
                </a:solidFill>
              </a:rPr>
              <a:t>jieba.cut</a:t>
            </a:r>
            <a:r>
              <a:rPr lang="en-US" altLang="zh-CN" sz="2000" b="1" dirty="0">
                <a:solidFill>
                  <a:srgbClr val="E73A1C"/>
                </a:solidFill>
              </a:rPr>
              <a:t>() </a:t>
            </a:r>
            <a:r>
              <a:rPr lang="zh-CN" altLang="en-US" sz="2000" dirty="0"/>
              <a:t>和 </a:t>
            </a:r>
            <a:r>
              <a:rPr lang="en-US" altLang="zh-CN" sz="2000" b="1" dirty="0" err="1">
                <a:solidFill>
                  <a:srgbClr val="E73A1C"/>
                </a:solidFill>
              </a:rPr>
              <a:t>jieba.cut_for_search</a:t>
            </a:r>
            <a:r>
              <a:rPr lang="en-US" altLang="zh-CN" sz="2000" b="1" dirty="0">
                <a:solidFill>
                  <a:srgbClr val="E73A1C"/>
                </a:solidFill>
              </a:rPr>
              <a:t>() </a:t>
            </a:r>
            <a:r>
              <a:rPr lang="zh-CN" altLang="en-US" sz="2000" dirty="0"/>
              <a:t>效果类似，直接</a:t>
            </a:r>
            <a:r>
              <a:rPr lang="zh-CN" altLang="en-US" sz="2000" b="1" dirty="0">
                <a:solidFill>
                  <a:srgbClr val="FF0000"/>
                </a:solidFill>
              </a:rPr>
              <a:t>返回列表</a:t>
            </a:r>
            <a:r>
              <a:rPr lang="zh-CN" altLang="en-US" sz="2000" dirty="0"/>
              <a:t>；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srgbClr val="E73A1C"/>
                </a:solidFill>
              </a:rPr>
              <a:t>add_word</a:t>
            </a:r>
            <a:r>
              <a:rPr lang="en-US" altLang="zh-CN" sz="2000" dirty="0"/>
              <a:t>(</a:t>
            </a:r>
            <a:r>
              <a:rPr lang="en-US" altLang="zh-CN" sz="2000" b="1" dirty="0">
                <a:solidFill>
                  <a:srgbClr val="0000CC"/>
                </a:solidFill>
              </a:rPr>
              <a:t>word</a:t>
            </a:r>
            <a:r>
              <a:rPr lang="en-US" altLang="zh-CN" sz="2000" dirty="0"/>
              <a:t>, </a:t>
            </a:r>
            <a:r>
              <a:rPr lang="en-US" altLang="zh-CN" sz="2000" b="1" dirty="0" err="1">
                <a:solidFill>
                  <a:srgbClr val="0000CC"/>
                </a:solidFill>
              </a:rPr>
              <a:t>freq</a:t>
            </a:r>
            <a:r>
              <a:rPr lang="en-US" altLang="zh-CN" sz="2000" dirty="0"/>
              <a:t>=None, </a:t>
            </a:r>
            <a:r>
              <a:rPr lang="en-US" altLang="zh-CN" sz="2000" b="1" dirty="0">
                <a:solidFill>
                  <a:srgbClr val="0000CC"/>
                </a:solidFill>
              </a:rPr>
              <a:t>tag</a:t>
            </a:r>
            <a:r>
              <a:rPr lang="en-US" altLang="zh-CN" sz="2000" dirty="0"/>
              <a:t>=None) </a:t>
            </a:r>
            <a:r>
              <a:rPr lang="zh-CN" altLang="en-US" sz="2000" dirty="0"/>
              <a:t>和 </a:t>
            </a:r>
            <a:r>
              <a:rPr lang="en-US" altLang="zh-CN" sz="2000" b="1" dirty="0" err="1">
                <a:solidFill>
                  <a:srgbClr val="E73A1C"/>
                </a:solidFill>
              </a:rPr>
              <a:t>del_word</a:t>
            </a:r>
            <a:r>
              <a:rPr lang="en-US" altLang="zh-CN" sz="2000" dirty="0"/>
              <a:t>(</a:t>
            </a:r>
            <a:r>
              <a:rPr lang="en-US" altLang="zh-CN" sz="2000" b="1" dirty="0">
                <a:solidFill>
                  <a:srgbClr val="0000CC"/>
                </a:solidFill>
              </a:rPr>
              <a:t>word</a:t>
            </a:r>
            <a:r>
              <a:rPr lang="en-US" altLang="zh-CN" sz="2000" dirty="0"/>
              <a:t>) </a:t>
            </a:r>
            <a:r>
              <a:rPr lang="zh-CN" altLang="en-US" sz="2000" dirty="0"/>
              <a:t>可在程序中</a:t>
            </a:r>
            <a:r>
              <a:rPr lang="zh-CN" altLang="en-US" sz="2000" b="1" dirty="0">
                <a:solidFill>
                  <a:srgbClr val="0000CC"/>
                </a:solidFill>
              </a:rPr>
              <a:t>动态修改词典</a:t>
            </a:r>
            <a:r>
              <a:rPr lang="zh-CN" altLang="en-US" sz="2000" dirty="0"/>
              <a:t>；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6189" y="3868274"/>
            <a:ext cx="3394747" cy="3003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46" y="3857044"/>
            <a:ext cx="1778169" cy="29669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585" y="3812995"/>
            <a:ext cx="3146905" cy="30450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1134" y="3836303"/>
            <a:ext cx="3044113" cy="298511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97370" y="69394"/>
            <a:ext cx="2911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生成中文词云步骤</a:t>
            </a:r>
          </a:p>
        </p:txBody>
      </p:sp>
      <p:sp>
        <p:nvSpPr>
          <p:cNvPr id="11" name="矩形 10"/>
          <p:cNvSpPr/>
          <p:nvPr/>
        </p:nvSpPr>
        <p:spPr>
          <a:xfrm>
            <a:off x="79838" y="715725"/>
            <a:ext cx="512464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C0000"/>
              </a:buClr>
              <a:buSzPct val="90000"/>
              <a:buFont typeface="+mj-ea"/>
              <a:buAutoNum type="circleNumDbPlain"/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读取文件内容</a:t>
            </a:r>
            <a:endParaRPr lang="en-US" altLang="zh-CN" sz="20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CC0000"/>
              </a:buClr>
              <a:buSzPct val="90000"/>
              <a:buFont typeface="+mj-ea"/>
              <a:buAutoNum type="circleNumDbPlain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借助 </a:t>
            </a:r>
            <a:r>
              <a:rPr lang="en-US" altLang="zh-CN" sz="20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jieba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库对中文进行分词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，然后将结果合并并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以空格隔开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；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CC0000"/>
              </a:buClr>
              <a:buSzPct val="90000"/>
              <a:buFont typeface="+mj-ea"/>
              <a:buAutoNum type="circleNumDbPlain"/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打开图片文件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，得到对应数组；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CC0000"/>
              </a:buClr>
              <a:buSzPct val="90000"/>
              <a:buFont typeface="+mj-ea"/>
              <a:buAutoNum type="circleNumDbPlain"/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创建</a:t>
            </a:r>
            <a:r>
              <a:rPr lang="en-US" altLang="zh-CN" sz="20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WordCloud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对象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，设置基本信息；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CC0000"/>
              </a:buClr>
              <a:buSzPct val="90000"/>
              <a:buFont typeface="+mj-ea"/>
              <a:buAutoNum type="circleNumDbPlain"/>
            </a:pP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生成词云图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，并保存或显示。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253355" y="229235"/>
            <a:ext cx="6826885" cy="363918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jieba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from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PIL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Image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numpy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as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np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import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matplotlib.pyplot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as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plt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mask = np.array(Image.open(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"pikaqiu.png"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读取图片</a:t>
            </a:r>
            <a:b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words = wc.WordCloud(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font_path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"msyh.ttc"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mask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=mask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         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background_color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"black"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1000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             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height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700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min_font_size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创建词云</a:t>
            </a:r>
            <a:b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with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open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"text.txt"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"r+"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encoding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"utf-8"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as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fp:</a:t>
            </a:r>
            <a:b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text = fp.read()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读取文件内容</a:t>
            </a:r>
            <a:b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text =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 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.join(jieba.lcut(text))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通过空格连接分好的词</a:t>
            </a:r>
            <a:b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words.generate(text)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生成词云</a:t>
            </a:r>
            <a:b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plt.imshow(words)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显示图片</a:t>
            </a:r>
            <a:b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plt.axis(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"off"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不显示坐标轴</a:t>
            </a:r>
            <a:b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plt.show()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显示图</a:t>
            </a:r>
            <a:endParaRPr kumimoji="0" 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3371" y="1249515"/>
            <a:ext cx="11865445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800" b="1" dirty="0" err="1">
                <a:solidFill>
                  <a:srgbClr val="0000CC"/>
                </a:solidFill>
              </a:rPr>
              <a:t>Pyplot</a:t>
            </a:r>
            <a:r>
              <a:rPr lang="zh-CN" altLang="en-US" sz="2800" b="1" dirty="0">
                <a:solidFill>
                  <a:srgbClr val="0000CC"/>
                </a:solidFill>
              </a:rPr>
              <a:t>绘图基础</a:t>
            </a:r>
            <a:r>
              <a:rPr lang="zh-CN" altLang="en-US" sz="2400" b="1" dirty="0"/>
              <a:t>：</a:t>
            </a:r>
            <a:r>
              <a:rPr lang="zh-CN" altLang="en-US" sz="2400" b="1" dirty="0">
                <a:solidFill>
                  <a:srgbClr val="FF0000"/>
                </a:solidFill>
              </a:rPr>
              <a:t>图的构成（</a:t>
            </a:r>
            <a:r>
              <a:rPr lang="zh-CN" altLang="en-US" sz="2000" b="1" dirty="0">
                <a:solidFill>
                  <a:srgbClr val="00B050"/>
                </a:solidFill>
              </a:rPr>
              <a:t>坐标系</a:t>
            </a:r>
            <a:r>
              <a:rPr lang="zh-CN" altLang="en-US" sz="2000" b="1" dirty="0">
                <a:solidFill>
                  <a:srgbClr val="FF000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坐标轴</a:t>
            </a:r>
            <a:r>
              <a:rPr lang="zh-CN" altLang="en-US" sz="2000" b="1" dirty="0">
                <a:solidFill>
                  <a:srgbClr val="FF000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图例</a:t>
            </a:r>
            <a:r>
              <a:rPr lang="zh-CN" altLang="en-US" sz="2000" b="1" dirty="0">
                <a:solidFill>
                  <a:srgbClr val="FF000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刻度</a:t>
            </a:r>
            <a:r>
              <a:rPr lang="zh-CN" altLang="en-US" sz="2000" b="1" dirty="0"/>
              <a:t>等</a:t>
            </a:r>
            <a:r>
              <a:rPr lang="zh-CN" altLang="en-US" sz="2400" b="1" dirty="0">
                <a:solidFill>
                  <a:srgbClr val="FF0000"/>
                </a:solidFill>
              </a:rPr>
              <a:t>） 、</a:t>
            </a:r>
            <a:r>
              <a:rPr lang="zh-CN" altLang="en-US" sz="2400" b="1" dirty="0">
                <a:solidFill>
                  <a:srgbClr val="D60093"/>
                </a:solidFill>
              </a:rPr>
              <a:t>常见方法（</a:t>
            </a:r>
            <a:r>
              <a:rPr lang="zh-CN" altLang="en-US" sz="2000" b="1" dirty="0">
                <a:solidFill>
                  <a:srgbClr val="00B050"/>
                </a:solidFill>
              </a:rPr>
              <a:t>创建图</a:t>
            </a:r>
            <a:r>
              <a:rPr lang="zh-CN" altLang="en-US" sz="2000" b="1" dirty="0">
                <a:solidFill>
                  <a:srgbClr val="D60093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添加标题</a:t>
            </a:r>
            <a:r>
              <a:rPr lang="zh-CN" altLang="en-US" sz="2400" b="1" dirty="0">
                <a:solidFill>
                  <a:srgbClr val="D60093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显示图</a:t>
            </a:r>
            <a:r>
              <a:rPr lang="zh-CN" altLang="en-US" sz="2800" b="1" dirty="0">
                <a:solidFill>
                  <a:srgbClr val="D60093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保存图</a:t>
            </a:r>
            <a:r>
              <a:rPr lang="zh-CN" altLang="en-US" sz="2000" b="1" dirty="0">
                <a:solidFill>
                  <a:srgbClr val="D60093"/>
                </a:solidFill>
              </a:rPr>
              <a:t>等</a:t>
            </a:r>
            <a:r>
              <a:rPr lang="zh-CN" altLang="en-US" sz="2400" b="1" dirty="0">
                <a:solidFill>
                  <a:srgbClr val="D60093"/>
                </a:solidFill>
              </a:rPr>
              <a:t>） </a:t>
            </a:r>
            <a:r>
              <a:rPr lang="zh-CN" altLang="en-US" sz="2400" b="1" dirty="0">
                <a:solidFill>
                  <a:srgbClr val="FF0000"/>
                </a:solidFill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</a:rPr>
              <a:t>figure()</a:t>
            </a:r>
            <a:r>
              <a:rPr lang="zh-CN" altLang="en-US" sz="2400" b="1" dirty="0">
                <a:solidFill>
                  <a:srgbClr val="D60093"/>
                </a:solidFill>
              </a:rPr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大小</a:t>
            </a:r>
            <a:r>
              <a:rPr lang="zh-CN" altLang="en-US" sz="2400" b="1" dirty="0">
                <a:solidFill>
                  <a:srgbClr val="FF000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背景颜色等</a:t>
            </a:r>
            <a:r>
              <a:rPr lang="zh-CN" altLang="en-US" sz="2400" b="1" dirty="0">
                <a:solidFill>
                  <a:srgbClr val="D60093"/>
                </a:solidFill>
              </a:rPr>
              <a:t>）</a:t>
            </a:r>
            <a:r>
              <a:rPr lang="zh-CN" altLang="en-US" sz="2400" b="1" dirty="0">
                <a:solidFill>
                  <a:srgbClr val="FF0000"/>
                </a:solidFill>
              </a:rPr>
              <a:t>、 </a:t>
            </a:r>
            <a:r>
              <a:rPr lang="en-US" altLang="zh-CN" sz="2400" b="1" dirty="0">
                <a:solidFill>
                  <a:srgbClr val="D60093"/>
                </a:solidFill>
              </a:rPr>
              <a:t>subplot()(</a:t>
            </a:r>
            <a:r>
              <a:rPr lang="zh-CN" altLang="en-US" sz="2000" b="1" dirty="0">
                <a:solidFill>
                  <a:srgbClr val="00B050"/>
                </a:solidFill>
              </a:rPr>
              <a:t>划分子块</a:t>
            </a:r>
            <a:r>
              <a:rPr lang="zh-CN" altLang="en-US" sz="2800" b="1" dirty="0">
                <a:solidFill>
                  <a:srgbClr val="D60093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指定位置等</a:t>
            </a:r>
            <a:r>
              <a:rPr lang="en-US" altLang="zh-CN" sz="2400" b="1" dirty="0">
                <a:solidFill>
                  <a:srgbClr val="D60093"/>
                </a:solidFill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zh-CN" altLang="en-US" sz="2400" b="1" dirty="0"/>
              <a:t>；</a:t>
            </a:r>
            <a:endParaRPr lang="en-US" altLang="zh-CN" sz="2400" b="1" dirty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800" b="1" dirty="0" err="1">
                <a:solidFill>
                  <a:srgbClr val="0000CC"/>
                </a:solidFill>
              </a:rPr>
              <a:t>Pyplot</a:t>
            </a:r>
            <a:r>
              <a:rPr lang="zh-CN" altLang="en-US" sz="2800" b="1" dirty="0">
                <a:solidFill>
                  <a:srgbClr val="0000CC"/>
                </a:solidFill>
              </a:rPr>
              <a:t>绘制经典图</a:t>
            </a:r>
            <a:r>
              <a:rPr lang="zh-CN" altLang="en-US" sz="2400" b="1" dirty="0"/>
              <a:t>：</a:t>
            </a:r>
            <a:r>
              <a:rPr lang="zh-CN" altLang="en-US" sz="2400" b="1" dirty="0">
                <a:solidFill>
                  <a:srgbClr val="FF0000"/>
                </a:solidFill>
              </a:rPr>
              <a:t>线形图</a:t>
            </a:r>
            <a:r>
              <a:rPr lang="zh-CN" altLang="en-US" sz="2000" b="1" dirty="0">
                <a:solidFill>
                  <a:srgbClr val="FF0000"/>
                </a:solidFill>
              </a:rPr>
              <a:t>（</a:t>
            </a:r>
            <a:r>
              <a:rPr lang="en-US" altLang="zh-CN" sz="2000" b="1" dirty="0">
                <a:solidFill>
                  <a:srgbClr val="00B050"/>
                </a:solidFill>
              </a:rPr>
              <a:t>plot()</a:t>
            </a:r>
            <a:r>
              <a:rPr lang="zh-CN" altLang="en-US" sz="2000" b="1" dirty="0">
                <a:solidFill>
                  <a:srgbClr val="00B050"/>
                </a:solidFill>
              </a:rPr>
              <a:t> 、颜色、标记、线条样式</a:t>
            </a:r>
            <a:r>
              <a:rPr lang="zh-CN" altLang="en-US" sz="2000" b="1" dirty="0"/>
              <a:t>等</a:t>
            </a:r>
            <a:r>
              <a:rPr lang="zh-CN" altLang="en-US" sz="2000" b="1" dirty="0">
                <a:solidFill>
                  <a:srgbClr val="FF0000"/>
                </a:solidFill>
              </a:rPr>
              <a:t>） 、</a:t>
            </a:r>
            <a:r>
              <a:rPr lang="zh-CN" altLang="en-US" sz="2400" b="1" dirty="0">
                <a:solidFill>
                  <a:srgbClr val="D60093"/>
                </a:solidFill>
              </a:rPr>
              <a:t>直方图</a:t>
            </a:r>
            <a:r>
              <a:rPr lang="zh-CN" altLang="en-US" sz="2000" b="1" dirty="0">
                <a:solidFill>
                  <a:srgbClr val="FF0000"/>
                </a:solidFill>
              </a:rPr>
              <a:t>（</a:t>
            </a:r>
            <a:r>
              <a:rPr lang="en-US" altLang="zh-CN" sz="2000" b="1" dirty="0">
                <a:solidFill>
                  <a:srgbClr val="00B050"/>
                </a:solidFill>
              </a:rPr>
              <a:t> </a:t>
            </a:r>
            <a:r>
              <a:rPr lang="en-US" altLang="zh-CN" sz="2000" b="1" dirty="0" err="1">
                <a:solidFill>
                  <a:srgbClr val="00B050"/>
                </a:solidFill>
              </a:rPr>
              <a:t>hist</a:t>
            </a:r>
            <a:r>
              <a:rPr lang="en-US" altLang="zh-CN" sz="2000" b="1" dirty="0">
                <a:solidFill>
                  <a:srgbClr val="00B050"/>
                </a:solidFill>
              </a:rPr>
              <a:t>()</a:t>
            </a:r>
            <a:r>
              <a:rPr lang="zh-CN" altLang="en-US" sz="2000" b="1" dirty="0">
                <a:solidFill>
                  <a:srgbClr val="00B050"/>
                </a:solidFill>
              </a:rPr>
              <a:t> 、区间划分</a:t>
            </a:r>
            <a:r>
              <a:rPr lang="zh-CN" altLang="en-US" sz="2000" b="1" dirty="0"/>
              <a:t>等</a:t>
            </a:r>
            <a:r>
              <a:rPr lang="zh-CN" altLang="en-US" sz="2000" b="1" dirty="0">
                <a:solidFill>
                  <a:srgbClr val="FF0000"/>
                </a:solidFill>
              </a:rPr>
              <a:t>） 、</a:t>
            </a:r>
            <a:r>
              <a:rPr lang="zh-CN" altLang="en-US" sz="2400" b="1" dirty="0">
                <a:solidFill>
                  <a:srgbClr val="FF0000"/>
                </a:solidFill>
              </a:rPr>
              <a:t>条形图</a:t>
            </a:r>
            <a:r>
              <a:rPr lang="zh-CN" altLang="en-US" sz="2400" b="1" dirty="0"/>
              <a:t> </a:t>
            </a:r>
            <a:r>
              <a:rPr lang="zh-CN" altLang="en-US" sz="2000" b="1" dirty="0">
                <a:solidFill>
                  <a:srgbClr val="FF0000"/>
                </a:solidFill>
              </a:rPr>
              <a:t>（</a:t>
            </a:r>
            <a:r>
              <a:rPr lang="en-US" altLang="zh-CN" sz="2000" b="1" dirty="0">
                <a:solidFill>
                  <a:srgbClr val="00B050"/>
                </a:solidFill>
              </a:rPr>
              <a:t> bar()</a:t>
            </a:r>
            <a:r>
              <a:rPr lang="zh-CN" altLang="en-US" sz="2000" b="1" dirty="0">
                <a:solidFill>
                  <a:srgbClr val="00B050"/>
                </a:solidFill>
              </a:rPr>
              <a:t> 、位置、标签</a:t>
            </a:r>
            <a:r>
              <a:rPr lang="zh-CN" altLang="en-US" sz="2000" b="1" dirty="0"/>
              <a:t>等</a:t>
            </a:r>
            <a:r>
              <a:rPr lang="zh-CN" altLang="en-US" sz="2000" b="1" dirty="0">
                <a:solidFill>
                  <a:srgbClr val="FF0000"/>
                </a:solidFill>
              </a:rPr>
              <a:t>）</a:t>
            </a:r>
            <a:r>
              <a:rPr lang="zh-CN" altLang="en-US" sz="3200" b="1" dirty="0">
                <a:solidFill>
                  <a:srgbClr val="FF0000"/>
                </a:solidFill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</a:rPr>
              <a:t>、</a:t>
            </a:r>
            <a:r>
              <a:rPr lang="zh-CN" altLang="en-US" sz="2400" b="1" dirty="0">
                <a:solidFill>
                  <a:srgbClr val="D60093"/>
                </a:solidFill>
              </a:rPr>
              <a:t>饼状图</a:t>
            </a:r>
            <a:r>
              <a:rPr lang="zh-CN" altLang="en-US" sz="2000" b="1" dirty="0">
                <a:solidFill>
                  <a:srgbClr val="FF0000"/>
                </a:solidFill>
              </a:rPr>
              <a:t>（</a:t>
            </a:r>
            <a:r>
              <a:rPr lang="en-US" altLang="zh-CN" sz="2000" b="1" dirty="0">
                <a:solidFill>
                  <a:srgbClr val="00B050"/>
                </a:solidFill>
              </a:rPr>
              <a:t> pie()</a:t>
            </a:r>
            <a:r>
              <a:rPr lang="zh-CN" altLang="en-US" sz="2000" b="1" dirty="0">
                <a:solidFill>
                  <a:srgbClr val="00B050"/>
                </a:solidFill>
              </a:rPr>
              <a:t> 、比例划分</a:t>
            </a:r>
            <a:r>
              <a:rPr lang="zh-CN" altLang="en-US" sz="2000" b="1" dirty="0"/>
              <a:t>等</a:t>
            </a:r>
            <a:r>
              <a:rPr lang="zh-CN" altLang="en-US" sz="2000" b="1" dirty="0">
                <a:solidFill>
                  <a:srgbClr val="FF0000"/>
                </a:solidFill>
              </a:rPr>
              <a:t>） 、</a:t>
            </a:r>
            <a:r>
              <a:rPr lang="zh-CN" altLang="en-US" sz="2400" b="1" dirty="0">
                <a:solidFill>
                  <a:srgbClr val="FF0000"/>
                </a:solidFill>
              </a:rPr>
              <a:t>散点图</a:t>
            </a:r>
            <a:r>
              <a:rPr lang="zh-CN" altLang="en-US" sz="2000" b="1" dirty="0">
                <a:solidFill>
                  <a:srgbClr val="FF0000"/>
                </a:solidFill>
              </a:rPr>
              <a:t>（</a:t>
            </a:r>
            <a:r>
              <a:rPr lang="en-US" altLang="zh-CN" sz="2000" b="1" dirty="0">
                <a:solidFill>
                  <a:srgbClr val="00B050"/>
                </a:solidFill>
              </a:rPr>
              <a:t> scatter()</a:t>
            </a:r>
            <a:r>
              <a:rPr lang="zh-CN" altLang="en-US" sz="2000" b="1" dirty="0">
                <a:solidFill>
                  <a:srgbClr val="00B050"/>
                </a:solidFill>
              </a:rPr>
              <a:t> 、颜色、大小、标记</a:t>
            </a:r>
            <a:r>
              <a:rPr lang="zh-CN" altLang="en-US" sz="2000" b="1" dirty="0"/>
              <a:t>等</a:t>
            </a:r>
            <a:r>
              <a:rPr lang="zh-CN" altLang="en-US" sz="2000" b="1" dirty="0">
                <a:solidFill>
                  <a:srgbClr val="FF0000"/>
                </a:solidFill>
              </a:rPr>
              <a:t>） </a:t>
            </a:r>
            <a:r>
              <a:rPr lang="zh-CN" altLang="en-US" sz="2400" b="1" dirty="0"/>
              <a:t>；</a:t>
            </a:r>
            <a:endParaRPr lang="en-US" altLang="zh-CN" sz="2400" b="1" dirty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800" b="1" dirty="0">
                <a:solidFill>
                  <a:srgbClr val="0000CC"/>
                </a:solidFill>
              </a:rPr>
              <a:t>生成词云图</a:t>
            </a:r>
            <a:r>
              <a:rPr lang="zh-CN" altLang="en-US" sz="2400" b="1" dirty="0"/>
              <a:t>：</a:t>
            </a:r>
            <a:r>
              <a:rPr lang="en-US" altLang="zh-CN" sz="2400" b="1" dirty="0" err="1">
                <a:solidFill>
                  <a:srgbClr val="D60093"/>
                </a:solidFill>
              </a:rPr>
              <a:t>wordcolud</a:t>
            </a:r>
            <a:r>
              <a:rPr lang="zh-CN" altLang="en-US" sz="2400" b="1" dirty="0">
                <a:solidFill>
                  <a:srgbClr val="D60093"/>
                </a:solidFill>
              </a:rPr>
              <a:t>库</a:t>
            </a:r>
            <a:r>
              <a:rPr lang="zh-CN" altLang="en-US" sz="2800" b="1" dirty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基本信息设置</a:t>
            </a:r>
            <a:r>
              <a:rPr lang="zh-CN" altLang="en-US" sz="2800" b="1" dirty="0"/>
              <a:t>） </a:t>
            </a:r>
            <a:r>
              <a:rPr lang="zh-CN" altLang="en-US" sz="2400" b="1" dirty="0"/>
              <a:t>、</a:t>
            </a:r>
            <a:r>
              <a:rPr lang="en-US" altLang="zh-CN" sz="2400" b="1" dirty="0" err="1">
                <a:solidFill>
                  <a:srgbClr val="FF0000"/>
                </a:solidFill>
              </a:rPr>
              <a:t>jieba</a:t>
            </a:r>
            <a:r>
              <a:rPr lang="zh-CN" altLang="en-US" sz="2400" b="1" dirty="0">
                <a:solidFill>
                  <a:srgbClr val="FF0000"/>
                </a:solidFill>
              </a:rPr>
              <a:t>分词库</a:t>
            </a:r>
            <a:r>
              <a:rPr lang="zh-CN" altLang="en-US" sz="2400" b="1" dirty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模式</a:t>
            </a:r>
            <a:r>
              <a:rPr lang="zh-CN" altLang="en-US" sz="2000" b="1" dirty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常见方法</a:t>
            </a:r>
            <a:r>
              <a:rPr lang="zh-CN" altLang="en-US" sz="2400" b="1" dirty="0"/>
              <a:t>）、</a:t>
            </a:r>
            <a:r>
              <a:rPr lang="zh-CN" altLang="en-US" sz="2400" b="1" dirty="0">
                <a:solidFill>
                  <a:srgbClr val="D60093"/>
                </a:solidFill>
              </a:rPr>
              <a:t>生成中文词云图</a:t>
            </a:r>
            <a:r>
              <a:rPr lang="zh-CN" altLang="en-US" sz="2400" b="1" dirty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读取文件</a:t>
            </a:r>
            <a:r>
              <a:rPr lang="zh-CN" altLang="en-US" sz="2400" b="1" dirty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分词</a:t>
            </a:r>
            <a:r>
              <a:rPr lang="zh-CN" altLang="en-US" sz="2400" b="1" dirty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合并以空格隔开</a:t>
            </a:r>
            <a:r>
              <a:rPr lang="zh-CN" altLang="en-US" sz="2000" b="1" dirty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创建词云对象</a:t>
            </a:r>
            <a:r>
              <a:rPr lang="zh-CN" altLang="en-US" sz="2400" b="1" dirty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保存或显示词云图 </a:t>
            </a:r>
            <a:r>
              <a:rPr lang="zh-CN" altLang="en-US" sz="2400" b="1" dirty="0"/>
              <a:t>）</a:t>
            </a:r>
            <a:endParaRPr lang="en-US" altLang="zh-CN" sz="2400" b="1" dirty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/>
              <a:t>本 章 小 结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434307" y="258233"/>
            <a:ext cx="5302783" cy="721395"/>
          </a:xfrm>
        </p:spPr>
        <p:txBody>
          <a:bodyPr/>
          <a:lstStyle/>
          <a:p>
            <a:pPr algn="ctr"/>
            <a:r>
              <a:rPr lang="zh-CN" altLang="en-US" sz="3200" dirty="0"/>
              <a:t>课后练习题</a:t>
            </a:r>
          </a:p>
        </p:txBody>
      </p:sp>
      <p:sp>
        <p:nvSpPr>
          <p:cNvPr id="11" name="矩形 10"/>
          <p:cNvSpPr/>
          <p:nvPr/>
        </p:nvSpPr>
        <p:spPr>
          <a:xfrm>
            <a:off x="638078" y="1752986"/>
            <a:ext cx="42747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利用前面所学知识，在一张图中同时绘制线形图、饼状图、条形图以及散点图，效果如图所示。（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效果类似即可，不要求完全一样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12" name="矩形 11"/>
          <p:cNvSpPr/>
          <p:nvPr/>
        </p:nvSpPr>
        <p:spPr>
          <a:xfrm>
            <a:off x="509289" y="4285032"/>
            <a:ext cx="4274713" cy="1422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温馨提示：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在具体画图时，需通过 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subplot()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指定区域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。如画第一个图时，需指定：</a:t>
            </a:r>
            <a:r>
              <a:rPr lang="en-US" altLang="zh-CN" sz="2000" b="1" dirty="0" err="1">
                <a:solidFill>
                  <a:srgbClr val="E73A1C"/>
                </a:solidFill>
                <a:latin typeface="Times New Roman" panose="02020603050405020304" pitchFamily="18" charset="0"/>
              </a:rPr>
              <a:t>plt.subplot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(2, 2, 1) </a:t>
            </a:r>
            <a:endParaRPr lang="zh-CN" altLang="en-US" sz="2000" b="1" dirty="0">
              <a:solidFill>
                <a:srgbClr val="E73A1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083" y="1495770"/>
            <a:ext cx="6670921" cy="500319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/>
              <a:t>THANK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QxNjA5MmFlMzUwOTQ3ZDUxMWExYjg1MWE3NzMxZW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5830</Words>
  <Application>Microsoft Office PowerPoint</Application>
  <PresentationFormat>宽屏</PresentationFormat>
  <Paragraphs>412</Paragraphs>
  <Slides>33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6" baseType="lpstr">
      <vt:lpstr>Adobe 仿宋 Std R</vt:lpstr>
      <vt:lpstr>Arial Unicode MS</vt:lpstr>
      <vt:lpstr>微软雅黑</vt:lpstr>
      <vt:lpstr>雅痞-简</vt:lpstr>
      <vt:lpstr>Arial</vt:lpstr>
      <vt:lpstr>Calibri</vt:lpstr>
      <vt:lpstr>Century Gothic</vt:lpstr>
      <vt:lpstr>Consolas</vt:lpstr>
      <vt:lpstr>Segoe UI Light</vt:lpstr>
      <vt:lpstr>Times New Roman</vt:lpstr>
      <vt:lpstr>Wingdings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7buildings</cp:lastModifiedBy>
  <cp:revision>866</cp:revision>
  <dcterms:created xsi:type="dcterms:W3CDTF">2019-06-08T07:51:00Z</dcterms:created>
  <dcterms:modified xsi:type="dcterms:W3CDTF">2024-11-21T00:20:32Z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2052-12.1.0.16910</vt:lpwstr>
  </property>
  <property fmtid="{D5CDD505-2E9C-101B-9397-08002B2CF9AE}" pid="3" name="ICV">
    <vt:lpwstr>47F20C91BC884E59B2644A27672182DC_12</vt:lpwstr>
  </property>
</Properties>
</file>