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5"/>
  </p:notesMasterIdLst>
  <p:sldIdLst>
    <p:sldId id="333" r:id="rId4"/>
    <p:sldId id="462" r:id="rId6"/>
    <p:sldId id="461" r:id="rId7"/>
    <p:sldId id="495" r:id="rId8"/>
    <p:sldId id="496" r:id="rId9"/>
    <p:sldId id="498" r:id="rId10"/>
    <p:sldId id="497" r:id="rId11"/>
    <p:sldId id="499" r:id="rId12"/>
    <p:sldId id="466" r:id="rId13"/>
    <p:sldId id="514" r:id="rId14"/>
    <p:sldId id="480" r:id="rId15"/>
    <p:sldId id="483" r:id="rId16"/>
    <p:sldId id="500" r:id="rId17"/>
    <p:sldId id="485" r:id="rId18"/>
    <p:sldId id="486" r:id="rId19"/>
    <p:sldId id="501" r:id="rId20"/>
    <p:sldId id="502" r:id="rId21"/>
    <p:sldId id="481" r:id="rId22"/>
    <p:sldId id="503" r:id="rId23"/>
    <p:sldId id="504" r:id="rId24"/>
    <p:sldId id="505" r:id="rId25"/>
    <p:sldId id="491" r:id="rId26"/>
    <p:sldId id="506" r:id="rId27"/>
    <p:sldId id="507" r:id="rId28"/>
    <p:sldId id="508" r:id="rId29"/>
    <p:sldId id="482" r:id="rId30"/>
    <p:sldId id="509" r:id="rId31"/>
    <p:sldId id="510" r:id="rId32"/>
    <p:sldId id="511" r:id="rId33"/>
    <p:sldId id="512" r:id="rId34"/>
    <p:sldId id="513" r:id="rId35"/>
    <p:sldId id="282" r:id="rId36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  <a:srgbClr val="E73A1C"/>
    <a:srgbClr val="2E8C86"/>
    <a:srgbClr val="2E8B85"/>
    <a:srgbClr val="4355BE"/>
    <a:srgbClr val="A5CCDF"/>
    <a:srgbClr val="D3E9F4"/>
    <a:srgbClr val="208FC3"/>
    <a:srgbClr val="219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6424" autoAdjust="0"/>
  </p:normalViewPr>
  <p:slideViewPr>
    <p:cSldViewPr snapToGrid="0" snapToObjects="1">
      <p:cViewPr varScale="1">
        <p:scale>
          <a:sx n="70" d="100"/>
          <a:sy n="70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0" Type="http://schemas.openxmlformats.org/officeDocument/2006/relationships/tags" Target="tags/tag3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724653" y="-1803669"/>
            <a:ext cx="8855225" cy="7528191"/>
            <a:chOff x="4817383" y="-852738"/>
            <a:chExt cx="9613783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4817383" y="-247744"/>
              <a:ext cx="9526783" cy="8781256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277146" y="-47997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535929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619732" y="3043355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520823" y="-1849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133939">
            <a:off x="-1628543" y="2091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hyperlink" Target="https://scikit-learn.org/stable/" TargetMode="Externa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85407" y="2615118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219307" y="2010056"/>
            <a:ext cx="8937598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14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机器学习库 </a:t>
            </a:r>
            <a:r>
              <a:rPr lang="en-US" altLang="zh-CN" sz="5400" b="1" dirty="0" err="1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Scikit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-learn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74" y="2321661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799114" y="371995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731756" y="3719956"/>
            <a:ext cx="3408038" cy="634634"/>
          </a:xfrm>
        </p:spPr>
        <p:txBody>
          <a:bodyPr/>
          <a:lstStyle/>
          <a:p>
            <a:r>
              <a:rPr lang="zh-CN" altLang="en-US" sz="3200" b="1" dirty="0" smtClean="0"/>
              <a:t>波士顿房价</a:t>
            </a:r>
            <a:r>
              <a:rPr lang="zh-CN" altLang="en-US" sz="3200" b="1" dirty="0"/>
              <a:t>预测</a:t>
            </a:r>
            <a:endParaRPr lang="zh-CN" altLang="en-US" sz="3200" b="1" dirty="0"/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347921" y="548299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21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280562" y="5482996"/>
            <a:ext cx="2893750" cy="634634"/>
          </a:xfrm>
        </p:spPr>
        <p:txBody>
          <a:bodyPr/>
          <a:lstStyle/>
          <a:p>
            <a:r>
              <a:rPr lang="zh-CN" altLang="en-US" sz="3200" b="1" dirty="0" smtClean="0"/>
              <a:t>手写数字识别</a:t>
            </a:r>
            <a:endParaRPr lang="zh-CN" altLang="en-US" sz="3200" b="1" dirty="0"/>
          </a:p>
        </p:txBody>
      </p:sp>
      <p:sp>
        <p:nvSpPr>
          <p:cNvPr id="2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799115" y="201111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731756" y="2011116"/>
            <a:ext cx="2816041" cy="634634"/>
          </a:xfrm>
        </p:spPr>
        <p:txBody>
          <a:bodyPr/>
          <a:lstStyle/>
          <a:p>
            <a:r>
              <a:rPr lang="zh-CN" altLang="en-US" sz="3200" b="1" dirty="0" smtClean="0"/>
              <a:t>鸢尾花分类</a:t>
            </a:r>
            <a:endParaRPr lang="zh-CN" altLang="en-US" sz="3200" b="1" dirty="0"/>
          </a:p>
        </p:txBody>
      </p:sp>
      <p:sp>
        <p:nvSpPr>
          <p:cNvPr id="10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347919" y="528405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1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280560" y="528405"/>
            <a:ext cx="3859233" cy="634634"/>
          </a:xfrm>
        </p:spPr>
        <p:txBody>
          <a:bodyPr/>
          <a:lstStyle/>
          <a:p>
            <a:r>
              <a:rPr lang="zh-CN" altLang="en-US" sz="3200" b="1" dirty="0" smtClean="0"/>
              <a:t>机器学习基础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840417" y="3329347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机器学习基础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机器学习库 </a:t>
            </a:r>
            <a:r>
              <a:rPr lang="en-US" altLang="zh-CN" dirty="0" err="1"/>
              <a:t>Scikit</a:t>
            </a:r>
            <a:r>
              <a:rPr lang="en-US" altLang="zh-CN" dirty="0"/>
              <a:t>-learn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5467890" y="488885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机器学习概述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619605" y="1159005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47462" y="1416646"/>
            <a:ext cx="85535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</a:rPr>
              <a:t>什么是机器学习？</a:t>
            </a:r>
            <a:endParaRPr lang="en-US" altLang="zh-CN" sz="2400" b="1" dirty="0" smtClean="0">
              <a:solidFill>
                <a:srgbClr val="0000CC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“</a:t>
            </a:r>
            <a:r>
              <a:rPr lang="zh-CN" altLang="en-US" sz="2000" dirty="0"/>
              <a:t>机器学习是一门人工智能的科学，该领域的主要研究对象是人工智能，特别是</a:t>
            </a:r>
            <a:r>
              <a:rPr lang="zh-CN" altLang="en-US" sz="2000" b="1" dirty="0">
                <a:solidFill>
                  <a:srgbClr val="E73A1C"/>
                </a:solidFill>
              </a:rPr>
              <a:t>如何</a:t>
            </a:r>
            <a:r>
              <a:rPr lang="zh-CN" altLang="en-US" sz="2000" b="1" dirty="0">
                <a:solidFill>
                  <a:srgbClr val="FF0000"/>
                </a:solidFill>
              </a:rPr>
              <a:t>在经验学习中改善具体算法的性能</a:t>
            </a:r>
            <a:r>
              <a:rPr lang="zh-CN" altLang="en-US" sz="2000" dirty="0"/>
              <a:t>”；</a:t>
            </a:r>
            <a:endParaRPr lang="zh-CN" alt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“机器学习</a:t>
            </a:r>
            <a:r>
              <a:rPr lang="zh-CN" altLang="en-US" sz="2000" dirty="0"/>
              <a:t>是</a:t>
            </a:r>
            <a:r>
              <a:rPr lang="zh-CN" altLang="en-US" sz="2000" b="1" dirty="0">
                <a:solidFill>
                  <a:srgbClr val="0000CC"/>
                </a:solidFill>
              </a:rPr>
              <a:t>对能</a:t>
            </a:r>
            <a:r>
              <a:rPr lang="zh-CN" altLang="en-US" sz="2000" b="1" dirty="0">
                <a:solidFill>
                  <a:srgbClr val="FF00FF"/>
                </a:solidFill>
              </a:rPr>
              <a:t>通过经验</a:t>
            </a:r>
            <a:r>
              <a:rPr lang="zh-CN" altLang="en-US" sz="2000" b="1" dirty="0">
                <a:solidFill>
                  <a:srgbClr val="0000CC"/>
                </a:solidFill>
              </a:rPr>
              <a:t>自动改进的计算机算法的研究</a:t>
            </a:r>
            <a:r>
              <a:rPr lang="zh-CN" altLang="en-US" sz="2000" dirty="0"/>
              <a:t>”；</a:t>
            </a:r>
            <a:endParaRPr lang="zh-CN" alt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“机器学习</a:t>
            </a:r>
            <a:r>
              <a:rPr lang="zh-CN" altLang="en-US" sz="2000" dirty="0"/>
              <a:t>是</a:t>
            </a:r>
            <a:r>
              <a:rPr lang="zh-CN" altLang="en-US" sz="2000" b="1" dirty="0">
                <a:solidFill>
                  <a:srgbClr val="FF00FF"/>
                </a:solidFill>
              </a:rPr>
              <a:t>用数据或以往的经验</a:t>
            </a:r>
            <a:r>
              <a:rPr lang="zh-CN" altLang="en-US" sz="2000" b="1" dirty="0">
                <a:solidFill>
                  <a:srgbClr val="E73A1C"/>
                </a:solidFill>
              </a:rPr>
              <a:t>，以此优化计算机程序的性能标准</a:t>
            </a:r>
            <a:r>
              <a:rPr lang="zh-CN" altLang="en-US" sz="2000" dirty="0"/>
              <a:t>”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11070778" y="2008894"/>
            <a:ext cx="806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</a:rPr>
              <a:t>经验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算法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性能</a:t>
            </a:r>
            <a:endParaRPr lang="en-US" altLang="zh-CN" sz="2400" b="1" dirty="0">
              <a:solidFill>
                <a:srgbClr val="0000CC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5419" y="4245942"/>
            <a:ext cx="8226666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       机器学习是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数据</a:t>
            </a:r>
            <a:r>
              <a:rPr lang="zh-CN" altLang="en-US" sz="2400" b="1" dirty="0">
                <a:solidFill>
                  <a:srgbClr val="0000CC"/>
                </a:solidFill>
              </a:rPr>
              <a:t>通过算法构建出模型并对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模型性能进行</a:t>
            </a:r>
            <a:r>
              <a:rPr lang="zh-CN" altLang="en-US" sz="2400" b="1" dirty="0">
                <a:solidFill>
                  <a:srgbClr val="0000CC"/>
                </a:solidFill>
              </a:rPr>
              <a:t>评估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FF00FF"/>
                </a:solidFill>
              </a:rPr>
              <a:t>如果</a:t>
            </a:r>
            <a:r>
              <a:rPr lang="zh-CN" altLang="en-US" sz="2400" b="1" dirty="0">
                <a:solidFill>
                  <a:srgbClr val="FF00FF"/>
                </a:solidFill>
              </a:rPr>
              <a:t>达到要求就拿这个模型来测试其他的数据</a:t>
            </a:r>
            <a:r>
              <a:rPr lang="zh-CN" altLang="en-US" sz="2400" dirty="0"/>
              <a:t>，如果</a:t>
            </a:r>
            <a:r>
              <a:rPr lang="zh-CN" altLang="en-US" sz="2400" b="1" dirty="0">
                <a:solidFill>
                  <a:srgbClr val="E73A1C"/>
                </a:solidFill>
              </a:rPr>
              <a:t>达不到要求就调整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算法重新</a:t>
            </a:r>
            <a:r>
              <a:rPr lang="zh-CN" altLang="en-US" sz="2400" b="1" dirty="0">
                <a:solidFill>
                  <a:srgbClr val="E73A1C"/>
                </a:solidFill>
              </a:rPr>
              <a:t>建立模型</a:t>
            </a:r>
            <a:r>
              <a:rPr lang="zh-CN" altLang="en-US" sz="2400" dirty="0"/>
              <a:t>，再次进行评估，如此</a:t>
            </a:r>
            <a:r>
              <a:rPr lang="zh-CN" altLang="en-US" sz="2400" dirty="0" smtClean="0"/>
              <a:t>循环迭代，直到</a:t>
            </a:r>
            <a:r>
              <a:rPr lang="zh-CN" altLang="en-US" sz="2400" b="1" dirty="0" smtClean="0">
                <a:solidFill>
                  <a:srgbClr val="7030A0"/>
                </a:solidFill>
              </a:rPr>
              <a:t>最终</a:t>
            </a:r>
            <a:r>
              <a:rPr lang="zh-CN" altLang="en-US" sz="2400" b="1" dirty="0">
                <a:solidFill>
                  <a:srgbClr val="7030A0"/>
                </a:solidFill>
              </a:rPr>
              <a:t>获得满意的经验来处理其他的数据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55" y="4121558"/>
            <a:ext cx="2609127" cy="2557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机器学习库 </a:t>
            </a:r>
            <a:r>
              <a:rPr lang="en-US" altLang="zh-CN" dirty="0" err="1"/>
              <a:t>Scikit</a:t>
            </a:r>
            <a:r>
              <a:rPr lang="en-US" altLang="zh-CN" dirty="0"/>
              <a:t>-learn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5467890" y="488885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机器学习分类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619605" y="1159005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458277" y="1259108"/>
            <a:ext cx="9733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E73A1C"/>
                </a:solidFill>
              </a:rPr>
              <a:t>监督学习</a:t>
            </a:r>
            <a:r>
              <a:rPr lang="zh-CN" altLang="en-US" sz="2000" dirty="0"/>
              <a:t>：从给定的训练数据集中学习一</a:t>
            </a:r>
            <a:r>
              <a:rPr lang="zh-CN" altLang="en-US" sz="2000" dirty="0" smtClean="0"/>
              <a:t>个模型，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当</a:t>
            </a:r>
            <a:r>
              <a:rPr lang="zh-CN" altLang="en-US" sz="2000" b="1" dirty="0">
                <a:solidFill>
                  <a:srgbClr val="FF00FF"/>
                </a:solidFill>
              </a:rPr>
              <a:t>新的数据到来时，可以根据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这个模型预测结果</a:t>
            </a:r>
            <a:r>
              <a:rPr lang="zh-CN" altLang="en-US" sz="2000" dirty="0" smtClean="0"/>
              <a:t>。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每</a:t>
            </a:r>
            <a:r>
              <a:rPr lang="zh-CN" altLang="en-US" sz="2000" b="1" dirty="0">
                <a:solidFill>
                  <a:srgbClr val="0000CC"/>
                </a:solidFill>
              </a:rPr>
              <a:t>组训练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数据都有明确的标注</a:t>
            </a:r>
            <a:r>
              <a:rPr lang="zh-CN" altLang="en-US" sz="2000" dirty="0" smtClean="0"/>
              <a:t>，在</a:t>
            </a:r>
            <a:r>
              <a:rPr lang="zh-CN" altLang="en-US" sz="2000" dirty="0"/>
              <a:t>建立模型时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将</a:t>
            </a:r>
            <a:r>
              <a:rPr lang="zh-CN" altLang="en-US" sz="2000" b="1" dirty="0">
                <a:solidFill>
                  <a:srgbClr val="0000CC"/>
                </a:solidFill>
              </a:rPr>
              <a:t>预测结果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与实际</a:t>
            </a:r>
            <a:r>
              <a:rPr lang="zh-CN" altLang="en-US" sz="2000" b="1" dirty="0">
                <a:solidFill>
                  <a:srgbClr val="0000CC"/>
                </a:solidFill>
              </a:rPr>
              <a:t>结果进行比较</a:t>
            </a:r>
            <a:r>
              <a:rPr lang="zh-CN" altLang="en-US" sz="2000" dirty="0"/>
              <a:t>，不断</a:t>
            </a:r>
            <a:r>
              <a:rPr lang="zh-CN" altLang="en-US" sz="2000" dirty="0" smtClean="0"/>
              <a:t>调整模型</a:t>
            </a:r>
            <a:r>
              <a:rPr lang="zh-CN" altLang="en-US" sz="2000" dirty="0"/>
              <a:t>，直到模型的预测结果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达到预期</a:t>
            </a:r>
            <a:r>
              <a:rPr lang="zh-CN" altLang="en-US" sz="2000" b="1" dirty="0">
                <a:solidFill>
                  <a:srgbClr val="E73A1C"/>
                </a:solidFill>
              </a:rPr>
              <a:t>的准确率</a:t>
            </a:r>
            <a:r>
              <a:rPr lang="zh-CN" altLang="en-US" sz="2000" dirty="0" smtClean="0"/>
              <a:t>。</a:t>
            </a:r>
            <a:endParaRPr lang="en-US" altLang="zh-CN" sz="2000" dirty="0"/>
          </a:p>
        </p:txBody>
      </p:sp>
      <p:sp>
        <p:nvSpPr>
          <p:cNvPr id="2" name="矩形 1"/>
          <p:cNvSpPr/>
          <p:nvPr/>
        </p:nvSpPr>
        <p:spPr>
          <a:xfrm>
            <a:off x="1010475" y="2812029"/>
            <a:ext cx="1106225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E73A1C"/>
                </a:solidFill>
              </a:rPr>
              <a:t>无监督学习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：</a:t>
            </a:r>
            <a:r>
              <a:rPr lang="zh-CN" altLang="en-US" sz="2000" dirty="0" smtClean="0"/>
              <a:t>学习</a:t>
            </a:r>
            <a:r>
              <a:rPr lang="zh-CN" altLang="en-US" sz="2000" dirty="0"/>
              <a:t>模型是为了</a:t>
            </a:r>
            <a:r>
              <a:rPr lang="zh-CN" altLang="en-US" sz="2000" b="1" dirty="0">
                <a:solidFill>
                  <a:srgbClr val="0000CC"/>
                </a:solidFill>
              </a:rPr>
              <a:t>推断出数据的一些内在结构</a:t>
            </a:r>
            <a:r>
              <a:rPr lang="zh-CN" altLang="en-US" sz="2000" dirty="0" smtClean="0"/>
              <a:t>，训练数据没有被特别标注，常见</a:t>
            </a:r>
            <a:r>
              <a:rPr lang="zh-CN" altLang="en-US" sz="2000" dirty="0"/>
              <a:t>的应用场景包括</a:t>
            </a:r>
            <a:r>
              <a:rPr lang="zh-CN" altLang="en-US" sz="2000" b="1" dirty="0">
                <a:solidFill>
                  <a:srgbClr val="FF00FF"/>
                </a:solidFill>
              </a:rPr>
              <a:t>关联规则的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学习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聚类</a:t>
            </a:r>
            <a:r>
              <a:rPr lang="zh-CN" altLang="en-US" sz="2000" dirty="0"/>
              <a:t>等；</a:t>
            </a: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E73A1C"/>
                </a:solidFill>
              </a:rPr>
              <a:t>半监督学习</a:t>
            </a:r>
            <a:r>
              <a:rPr lang="zh-CN" altLang="en-US" sz="2400" b="1" dirty="0" smtClean="0">
                <a:solidFill>
                  <a:srgbClr val="E73A1C"/>
                </a:solidFill>
              </a:rPr>
              <a:t>：</a:t>
            </a:r>
            <a:r>
              <a:rPr lang="zh-CN" altLang="en-US" sz="2000" dirty="0" smtClean="0"/>
              <a:t>介于</a:t>
            </a:r>
            <a:r>
              <a:rPr lang="zh-CN" altLang="en-US" sz="2000" dirty="0"/>
              <a:t>监督学习与无监督学习</a:t>
            </a:r>
            <a:r>
              <a:rPr lang="zh-CN" altLang="en-US" sz="2000" dirty="0" smtClean="0"/>
              <a:t>之间的一</a:t>
            </a:r>
            <a:r>
              <a:rPr lang="zh-CN" altLang="en-US" sz="2000" dirty="0"/>
              <a:t>种机器学习方式，主要考虑</a:t>
            </a:r>
            <a:r>
              <a:rPr lang="zh-CN" altLang="en-US" sz="2000" b="1" dirty="0">
                <a:solidFill>
                  <a:srgbClr val="FF00FF"/>
                </a:solidFill>
              </a:rPr>
              <a:t>如何利用</a:t>
            </a:r>
            <a:r>
              <a:rPr lang="zh-CN" altLang="en-US" sz="2000" b="1" dirty="0">
                <a:solidFill>
                  <a:srgbClr val="0000CC"/>
                </a:solidFill>
              </a:rPr>
              <a:t>少量的标注样本</a:t>
            </a:r>
            <a:r>
              <a:rPr lang="zh-CN" altLang="en-US" sz="2000" b="1" dirty="0">
                <a:solidFill>
                  <a:srgbClr val="FF00FF"/>
                </a:solidFill>
              </a:rPr>
              <a:t>和</a:t>
            </a:r>
            <a:r>
              <a:rPr lang="zh-CN" altLang="en-US" sz="2000" b="1" dirty="0">
                <a:solidFill>
                  <a:srgbClr val="0000CC"/>
                </a:solidFill>
              </a:rPr>
              <a:t>大量的未标注样本</a:t>
            </a:r>
            <a:r>
              <a:rPr lang="zh-CN" altLang="en-US" sz="2000" b="1" dirty="0">
                <a:solidFill>
                  <a:srgbClr val="FF00FF"/>
                </a:solidFill>
              </a:rPr>
              <a:t>进行训练和分类的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问题</a:t>
            </a:r>
            <a:r>
              <a:rPr lang="zh-CN" altLang="en-US" sz="2000" dirty="0" smtClean="0"/>
              <a:t>，首先</a:t>
            </a:r>
            <a:r>
              <a:rPr lang="zh-CN" altLang="en-US" sz="2000" dirty="0"/>
              <a:t>试图</a:t>
            </a:r>
            <a:r>
              <a:rPr lang="zh-CN" altLang="en-US" sz="2000" b="1" dirty="0">
                <a:solidFill>
                  <a:srgbClr val="0000CC"/>
                </a:solidFill>
              </a:rPr>
              <a:t>对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未标注数据</a:t>
            </a:r>
            <a:r>
              <a:rPr lang="zh-CN" altLang="en-US" sz="2000" b="1" dirty="0">
                <a:solidFill>
                  <a:srgbClr val="0000CC"/>
                </a:solidFill>
              </a:rPr>
              <a:t>进行建模</a:t>
            </a:r>
            <a:r>
              <a:rPr lang="zh-CN" altLang="en-US" sz="2000" dirty="0"/>
              <a:t>，在此基础上</a:t>
            </a:r>
            <a:r>
              <a:rPr lang="zh-CN" altLang="en-US" sz="2000" b="1" dirty="0">
                <a:solidFill>
                  <a:srgbClr val="0000CC"/>
                </a:solidFill>
              </a:rPr>
              <a:t>再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对标注的</a:t>
            </a:r>
            <a:r>
              <a:rPr lang="zh-CN" altLang="en-US" sz="2000" b="1" dirty="0">
                <a:solidFill>
                  <a:srgbClr val="0000CC"/>
                </a:solidFill>
              </a:rPr>
              <a:t>数据进行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预测</a:t>
            </a:r>
            <a:r>
              <a:rPr lang="zh-CN" altLang="en-US" sz="2000" dirty="0" smtClean="0"/>
              <a:t>；</a:t>
            </a:r>
            <a:endParaRPr lang="zh-CN" alt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E73A1C"/>
                </a:solidFill>
              </a:rPr>
              <a:t>强化</a:t>
            </a:r>
            <a:r>
              <a:rPr lang="zh-CN" altLang="en-US" sz="2400" b="1" dirty="0">
                <a:solidFill>
                  <a:srgbClr val="E73A1C"/>
                </a:solidFill>
              </a:rPr>
              <a:t>学习：</a:t>
            </a:r>
            <a:r>
              <a:rPr lang="zh-CN" altLang="en-US" sz="2000" dirty="0"/>
              <a:t>通过观察来学习动作的完成，</a:t>
            </a:r>
            <a:r>
              <a:rPr lang="zh-CN" altLang="en-US" sz="2000" b="1" dirty="0">
                <a:solidFill>
                  <a:srgbClr val="0000CC"/>
                </a:solidFill>
              </a:rPr>
              <a:t>每个动作都会对环境有所影响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根据</a:t>
            </a:r>
            <a:r>
              <a:rPr lang="zh-CN" altLang="en-US" sz="2000" b="1" dirty="0">
                <a:solidFill>
                  <a:srgbClr val="FF00FF"/>
                </a:solidFill>
              </a:rPr>
              <a:t>观察到的周围环境的反馈来做出判断</a:t>
            </a:r>
            <a:r>
              <a:rPr lang="zh-CN" altLang="en-US" sz="2000" dirty="0" smtClean="0"/>
              <a:t>。以一种“试错”的方式进行学习，找到最优策略，常见</a:t>
            </a:r>
            <a:r>
              <a:rPr lang="zh-CN" altLang="en-US" sz="2000" dirty="0"/>
              <a:t>的应用场景包括</a:t>
            </a:r>
            <a:r>
              <a:rPr lang="zh-CN" altLang="en-US" sz="2000" b="1" dirty="0">
                <a:solidFill>
                  <a:srgbClr val="0000CC"/>
                </a:solidFill>
              </a:rPr>
              <a:t>动态系统以及机器人控制</a:t>
            </a:r>
            <a:r>
              <a:rPr lang="zh-CN" altLang="en-US" sz="2000" dirty="0" smtClean="0"/>
              <a:t>等。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机器学习库 </a:t>
            </a:r>
            <a:r>
              <a:rPr lang="en-US" altLang="zh-CN" dirty="0" err="1"/>
              <a:t>Scikit</a:t>
            </a:r>
            <a:r>
              <a:rPr lang="en-US" altLang="zh-CN" dirty="0"/>
              <a:t>-learn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5358558" y="559990"/>
            <a:ext cx="363635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机器学习应用场景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738874" y="1257838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04459" y="4669438"/>
            <a:ext cx="106911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在</a:t>
            </a:r>
            <a:r>
              <a:rPr lang="zh-CN" altLang="en-US" sz="2000" b="1" dirty="0">
                <a:solidFill>
                  <a:srgbClr val="0000CC"/>
                </a:solidFill>
              </a:rPr>
              <a:t>企业数据应用</a:t>
            </a:r>
            <a:r>
              <a:rPr lang="zh-CN" altLang="en-US" sz="2000" dirty="0"/>
              <a:t>的场景下</a:t>
            </a:r>
            <a:r>
              <a:rPr lang="zh-CN" altLang="en-US" sz="2000" dirty="0" smtClean="0"/>
              <a:t>，最</a:t>
            </a:r>
            <a:r>
              <a:rPr lang="zh-CN" altLang="en-US" sz="2000" dirty="0"/>
              <a:t>常用</a:t>
            </a:r>
            <a:r>
              <a:rPr lang="zh-CN" altLang="en-US" sz="2000" dirty="0" smtClean="0"/>
              <a:t>的是</a:t>
            </a:r>
            <a:r>
              <a:rPr lang="zh-CN" altLang="en-US" sz="2000" b="1" dirty="0">
                <a:solidFill>
                  <a:srgbClr val="E73A1C"/>
                </a:solidFill>
              </a:rPr>
              <a:t>监督式学习</a:t>
            </a:r>
            <a:r>
              <a:rPr lang="zh-CN" altLang="en-US" sz="2000" dirty="0"/>
              <a:t>和</a:t>
            </a:r>
            <a:r>
              <a:rPr lang="zh-CN" altLang="en-US" sz="2000" b="1" dirty="0">
                <a:solidFill>
                  <a:srgbClr val="E73A1C"/>
                </a:solidFill>
              </a:rPr>
              <a:t>无监督式学习</a:t>
            </a:r>
            <a:r>
              <a:rPr lang="zh-CN" altLang="en-US" sz="2000" dirty="0"/>
              <a:t>的</a:t>
            </a:r>
            <a:r>
              <a:rPr lang="zh-CN" altLang="en-US" sz="2000" dirty="0" smtClean="0"/>
              <a:t>模型；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在</a:t>
            </a:r>
            <a:r>
              <a:rPr lang="zh-CN" altLang="en-US" sz="2000" b="1" dirty="0">
                <a:solidFill>
                  <a:srgbClr val="0000CC"/>
                </a:solidFill>
              </a:rPr>
              <a:t>图像识别</a:t>
            </a:r>
            <a:r>
              <a:rPr lang="zh-CN" altLang="en-US" sz="2000" dirty="0"/>
              <a:t>等领域，由于存在</a:t>
            </a:r>
            <a:r>
              <a:rPr lang="zh-CN" altLang="en-US" sz="2000" b="1" dirty="0">
                <a:solidFill>
                  <a:srgbClr val="FF00FF"/>
                </a:solidFill>
              </a:rPr>
              <a:t>大量的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非标注的</a:t>
            </a:r>
            <a:r>
              <a:rPr lang="zh-CN" altLang="en-US" sz="2000" b="1" dirty="0">
                <a:solidFill>
                  <a:srgbClr val="FF00FF"/>
                </a:solidFill>
              </a:rPr>
              <a:t>数据</a:t>
            </a:r>
            <a:r>
              <a:rPr lang="zh-CN" altLang="en-US" sz="2000" dirty="0"/>
              <a:t>和</a:t>
            </a:r>
            <a:r>
              <a:rPr lang="zh-CN" altLang="en-US" sz="2000" b="1" dirty="0">
                <a:solidFill>
                  <a:srgbClr val="FF00FF"/>
                </a:solidFill>
              </a:rPr>
              <a:t>少量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的标注数据</a:t>
            </a:r>
            <a:r>
              <a:rPr lang="zh-CN" altLang="en-US" sz="2000" dirty="0"/>
              <a:t>，目前</a:t>
            </a:r>
            <a:r>
              <a:rPr lang="zh-CN" altLang="en-US" sz="2000" b="1" dirty="0">
                <a:solidFill>
                  <a:srgbClr val="E73A1C"/>
                </a:solidFill>
              </a:rPr>
              <a:t>半监督式学习是一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个研究的热点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E73A1C"/>
                </a:solidFill>
              </a:rPr>
              <a:t>强化学习</a:t>
            </a:r>
            <a:r>
              <a:rPr lang="zh-CN" altLang="en-US" sz="2000" dirty="0"/>
              <a:t>更多地应用在</a:t>
            </a:r>
            <a:r>
              <a:rPr lang="zh-CN" altLang="en-US" sz="2000" b="1" dirty="0">
                <a:solidFill>
                  <a:srgbClr val="0000CC"/>
                </a:solidFill>
              </a:rPr>
              <a:t>机器人控制</a:t>
            </a:r>
            <a:r>
              <a:rPr lang="zh-CN" altLang="en-US" sz="2000" b="1" dirty="0"/>
              <a:t>及</a:t>
            </a:r>
            <a:r>
              <a:rPr lang="zh-CN" altLang="en-US" sz="2000" b="1" dirty="0">
                <a:solidFill>
                  <a:srgbClr val="0000CC"/>
                </a:solidFill>
              </a:rPr>
              <a:t>其他需要进行系统控制的领域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1689653" y="1843452"/>
            <a:ext cx="533799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       机器学习</a:t>
            </a:r>
            <a:r>
              <a:rPr lang="zh-CN" altLang="en-US" sz="2000" dirty="0"/>
              <a:t>已广泛应用于</a:t>
            </a:r>
            <a:r>
              <a:rPr lang="zh-CN" altLang="en-US" sz="2000" b="1" dirty="0">
                <a:solidFill>
                  <a:srgbClr val="0000CC"/>
                </a:solidFill>
              </a:rPr>
              <a:t>数据挖掘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计算机视觉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自然语言处理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统计学习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生物</a:t>
            </a:r>
            <a:r>
              <a:rPr lang="zh-CN" altLang="en-US" sz="2000" b="1" dirty="0">
                <a:solidFill>
                  <a:srgbClr val="0000CC"/>
                </a:solidFill>
              </a:rPr>
              <a:t>特征识别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搜索引擎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医学诊断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检测信用卡欺诈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证券市场分析</a:t>
            </a:r>
            <a:r>
              <a:rPr lang="zh-CN" altLang="en-US" sz="2000" dirty="0"/>
              <a:t>、</a:t>
            </a:r>
            <a:r>
              <a:rPr lang="en-US" altLang="zh-CN" sz="2000" b="1" dirty="0">
                <a:solidFill>
                  <a:srgbClr val="0000CC"/>
                </a:solidFill>
              </a:rPr>
              <a:t>DNA</a:t>
            </a:r>
            <a:r>
              <a:rPr lang="zh-CN" altLang="en-US" sz="2000" b="1" dirty="0">
                <a:solidFill>
                  <a:srgbClr val="0000CC"/>
                </a:solidFill>
              </a:rPr>
              <a:t>序列测序</a:t>
            </a:r>
            <a:r>
              <a:rPr lang="zh-CN" altLang="en-US" sz="2000" dirty="0"/>
              <a:t>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语音识别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0000CC"/>
                </a:solidFill>
              </a:rPr>
              <a:t>模式识别 </a:t>
            </a:r>
            <a:r>
              <a:rPr lang="zh-CN" altLang="en-US" sz="2000" dirty="0"/>
              <a:t>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战略游戏 </a:t>
            </a:r>
            <a:r>
              <a:rPr lang="zh-CN" altLang="en-US" sz="2000" dirty="0" smtClean="0"/>
              <a:t>和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机器人</a:t>
            </a:r>
            <a:r>
              <a:rPr lang="zh-CN" altLang="en-US" sz="2000" dirty="0"/>
              <a:t>等领域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7645" y="1647534"/>
            <a:ext cx="4993280" cy="2985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机器学习库 </a:t>
            </a:r>
            <a:r>
              <a:rPr lang="en-US" altLang="zh-CN" dirty="0" err="1"/>
              <a:t>Scikit</a:t>
            </a:r>
            <a:r>
              <a:rPr lang="en-US" altLang="zh-CN" dirty="0"/>
              <a:t>-learn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5358558" y="559990"/>
            <a:ext cx="363635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机器学习常见算法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738874" y="1257838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358558" y="1699792"/>
            <a:ext cx="297009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回归算法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决策树算法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贝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叶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斯算法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随机森林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神经网络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支持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向量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机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聚类算法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降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维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算法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0000CC"/>
                </a:solidFill>
                <a:latin typeface="+mn-ea"/>
              </a:rPr>
              <a:t>……</a:t>
            </a:r>
            <a:endParaRPr lang="zh-CN" altLang="en-US" sz="2400" b="1" dirty="0">
              <a:solidFill>
                <a:srgbClr val="0000CC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1319" y="2366902"/>
            <a:ext cx="2791529" cy="3744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652" y="2520523"/>
            <a:ext cx="3263350" cy="3436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机器学习库 </a:t>
            </a:r>
            <a:r>
              <a:rPr lang="en-US" altLang="zh-CN" dirty="0" err="1"/>
              <a:t>Scikit</a:t>
            </a:r>
            <a:r>
              <a:rPr lang="en-US" altLang="zh-CN" dirty="0"/>
              <a:t>-learn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5358558" y="559990"/>
            <a:ext cx="363635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机器学习的流程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738874" y="1257838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2211" y="2159445"/>
            <a:ext cx="5581349" cy="3400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818769" y="1440373"/>
            <a:ext cx="472344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       ① 数据收集和预处理：（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原始的数据往往不能满足要求，需要做一些处理，例如归一化、缺失值处理等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）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7521" y="3159642"/>
            <a:ext cx="5464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② 特征抽取：（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抽取哪些关键特征，如何表示这些特征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）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7724" y="4359971"/>
            <a:ext cx="5581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③ 模型选择和训练：（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如何选择模型，如何学习模型中的参数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）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8201" y="5679207"/>
            <a:ext cx="109294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④ 评估和预测（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采用什么标准来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评估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模型，不同的标准模型效果会有较大区别。</a:t>
            </a:r>
            <a:r>
              <a:rPr lang="zh-CN" altLang="en-US" sz="2000" dirty="0" smtClean="0">
                <a:latin typeface="+mn-ea"/>
              </a:rPr>
              <a:t>例如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误差率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查全率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召回率</a:t>
            </a:r>
            <a:r>
              <a:rPr lang="zh-CN" altLang="en-US" sz="2000" dirty="0" smtClean="0">
                <a:latin typeface="+mn-ea"/>
              </a:rPr>
              <a:t>等等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）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49479" y="70664"/>
            <a:ext cx="3596597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常见的机器学习库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4760371" y="821084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5974" y="2740247"/>
            <a:ext cx="117636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</a:t>
            </a:r>
            <a:r>
              <a:rPr lang="en-US" altLang="zh-CN" sz="2400" b="1" dirty="0" smtClean="0">
                <a:solidFill>
                  <a:srgbClr val="E73A1C"/>
                </a:solidFill>
                <a:latin typeface="+mn-ea"/>
              </a:rPr>
              <a:t> </a:t>
            </a:r>
            <a:r>
              <a:rPr lang="en-US" altLang="zh-CN" sz="2400" b="1" dirty="0" err="1" smtClean="0">
                <a:solidFill>
                  <a:srgbClr val="E73A1C"/>
                </a:solidFill>
                <a:latin typeface="+mn-ea"/>
              </a:rPr>
              <a:t>Scikit</a:t>
            </a:r>
            <a:r>
              <a:rPr lang="en-US" altLang="zh-CN" sz="2400" b="1" dirty="0" smtClean="0">
                <a:solidFill>
                  <a:srgbClr val="E73A1C"/>
                </a:solidFill>
                <a:latin typeface="+mn-ea"/>
              </a:rPr>
              <a:t>-learn </a:t>
            </a:r>
            <a:r>
              <a:rPr lang="zh-CN" altLang="en-US" sz="2000" dirty="0" smtClean="0">
                <a:latin typeface="+mn-ea"/>
              </a:rPr>
              <a:t>涵盖</a:t>
            </a:r>
            <a:r>
              <a:rPr lang="zh-CN" altLang="en-US" sz="2000" dirty="0">
                <a:latin typeface="+mn-ea"/>
              </a:rPr>
              <a:t>了几乎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所有主流机器学习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算法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dirty="0">
                <a:latin typeface="+mn-ea"/>
              </a:rPr>
              <a:t>并且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提供了一致的调用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接口</a:t>
            </a:r>
            <a:r>
              <a:rPr lang="zh-CN" altLang="en-US" sz="2000" dirty="0" smtClean="0">
                <a:latin typeface="+mn-ea"/>
              </a:rPr>
              <a:t>，基于 </a:t>
            </a:r>
            <a:r>
              <a:rPr lang="en-US" altLang="zh-CN" sz="2000" dirty="0" err="1" smtClean="0">
                <a:latin typeface="+mn-ea"/>
              </a:rPr>
              <a:t>Numpy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和 </a:t>
            </a:r>
            <a:r>
              <a:rPr lang="en-US" altLang="zh-CN" sz="2000" dirty="0" err="1" smtClean="0">
                <a:latin typeface="+mn-ea"/>
              </a:rPr>
              <a:t>SciPy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等</a:t>
            </a:r>
            <a:r>
              <a:rPr lang="en-US" altLang="zh-CN" sz="2000" dirty="0">
                <a:latin typeface="+mn-ea"/>
              </a:rPr>
              <a:t>Python</a:t>
            </a:r>
            <a:r>
              <a:rPr lang="zh-CN" altLang="en-US" sz="2000" dirty="0">
                <a:latin typeface="+mn-ea"/>
              </a:rPr>
              <a:t>数值计算库，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提供了高效的算法实现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7909" y="4014014"/>
            <a:ext cx="6681149" cy="2449021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2"/>
          <a:stretch>
            <a:fillRect/>
          </a:stretch>
        </p:blipFill>
        <p:spPr>
          <a:xfrm>
            <a:off x="424425" y="1239392"/>
            <a:ext cx="1370411" cy="1131243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2282264" y="1526753"/>
            <a:ext cx="1410035" cy="556523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4"/>
          <a:stretch>
            <a:fillRect/>
          </a:stretch>
        </p:blipFill>
        <p:spPr>
          <a:xfrm>
            <a:off x="4059549" y="1305110"/>
            <a:ext cx="2138683" cy="1139742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5"/>
          <a:stretch>
            <a:fillRect/>
          </a:stretch>
        </p:blipFill>
        <p:spPr>
          <a:xfrm>
            <a:off x="9234826" y="1462468"/>
            <a:ext cx="2634885" cy="776232"/>
          </a:xfrm>
          <a:prstGeom prst="rect">
            <a:avLst/>
          </a:prstGeom>
        </p:spPr>
      </p:pic>
      <p:pic>
        <p:nvPicPr>
          <p:cNvPr id="16" name="图片 15"/>
          <p:cNvPicPr/>
          <p:nvPr/>
        </p:nvPicPr>
        <p:blipFill>
          <a:blip r:embed="rId6"/>
          <a:stretch>
            <a:fillRect/>
          </a:stretch>
        </p:blipFill>
        <p:spPr>
          <a:xfrm>
            <a:off x="6565482" y="1462468"/>
            <a:ext cx="2099970" cy="68509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28791" y="4209819"/>
            <a:ext cx="5299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标准库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默认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不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包含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scikit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-learn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，需要自己下载安装：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命令行安装 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pip  install  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scikit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-learn</a:t>
            </a:r>
            <a:endParaRPr lang="en-US" altLang="zh-CN" sz="2000" b="1" dirty="0" smtClean="0">
              <a:solidFill>
                <a:srgbClr val="E73A1C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通过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Anaconda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软件安装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08845" y="19883"/>
            <a:ext cx="301723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 smtClean="0">
                <a:solidFill>
                  <a:schemeClr val="accent1"/>
                </a:solidFill>
              </a:rPr>
              <a:t>Scikit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-learn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4868213" y="702069"/>
            <a:ext cx="249850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506" y="908954"/>
            <a:ext cx="6306354" cy="576432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0176" y="6414203"/>
            <a:ext cx="57128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/>
              <a:t>Scikit</a:t>
            </a:r>
            <a:r>
              <a:rPr lang="en-US" altLang="zh-CN" sz="2000" b="1" dirty="0"/>
              <a:t>-learn</a:t>
            </a:r>
            <a:r>
              <a:rPr lang="zh-CN" altLang="en-US" sz="2000" b="1" dirty="0"/>
              <a:t>官网</a:t>
            </a:r>
            <a:r>
              <a:rPr lang="zh-CN" altLang="en-US" sz="2000" dirty="0" smtClean="0"/>
              <a:t>：</a:t>
            </a:r>
            <a:r>
              <a:rPr lang="zh-CN" altLang="en-US" dirty="0">
                <a:hlinkClick r:id="rId2"/>
              </a:rPr>
              <a:t>https://scikit-learn.org/stable</a:t>
            </a:r>
            <a:r>
              <a:rPr lang="zh-CN" altLang="en-US" dirty="0" smtClean="0">
                <a:hlinkClick r:id="rId2"/>
              </a:rPr>
              <a:t>/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841038"/>
            <a:ext cx="57128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1A1A1A"/>
                </a:solidFill>
                <a:latin typeface="+mn-ea"/>
              </a:rPr>
              <a:t>       </a:t>
            </a:r>
            <a:r>
              <a:rPr lang="en-US" altLang="zh-CN" sz="2000" dirty="0" err="1" smtClean="0">
                <a:solidFill>
                  <a:srgbClr val="1A1A1A"/>
                </a:solidFill>
                <a:latin typeface="+mn-ea"/>
              </a:rPr>
              <a:t>Scikit</a:t>
            </a:r>
            <a:r>
              <a:rPr lang="en-US" altLang="zh-CN" sz="2000" dirty="0" smtClean="0">
                <a:solidFill>
                  <a:srgbClr val="1A1A1A"/>
                </a:solidFill>
                <a:latin typeface="+mn-ea"/>
              </a:rPr>
              <a:t>-learn</a:t>
            </a:r>
            <a:r>
              <a:rPr lang="zh-CN" altLang="en-US" sz="2000" dirty="0" smtClean="0">
                <a:solidFill>
                  <a:srgbClr val="1A1A1A"/>
                </a:solidFill>
                <a:latin typeface="+mn-ea"/>
              </a:rPr>
              <a:t>基本功能主要分为六部</a:t>
            </a:r>
            <a:r>
              <a:rPr lang="zh-CN" altLang="en-US" sz="2000" dirty="0">
                <a:solidFill>
                  <a:srgbClr val="1A1A1A"/>
                </a:solidFill>
                <a:latin typeface="+mn-ea"/>
              </a:rPr>
              <a:t>分：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分类</a:t>
            </a:r>
            <a:r>
              <a:rPr lang="zh-CN" altLang="en-US" sz="2000" dirty="0" smtClean="0">
                <a:solidFill>
                  <a:srgbClr val="1A1A1A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回归</a:t>
            </a:r>
            <a:r>
              <a:rPr lang="zh-CN" altLang="en-US" sz="2000" dirty="0" smtClean="0">
                <a:solidFill>
                  <a:srgbClr val="1A1A1A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聚类</a:t>
            </a:r>
            <a:r>
              <a:rPr lang="zh-CN" altLang="en-US" sz="2000" dirty="0" smtClean="0">
                <a:solidFill>
                  <a:srgbClr val="1A1A1A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数据降维</a:t>
            </a:r>
            <a:r>
              <a:rPr lang="zh-CN" altLang="en-US" sz="2000" dirty="0" smtClean="0">
                <a:solidFill>
                  <a:srgbClr val="1A1A1A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模型选择</a:t>
            </a:r>
            <a:r>
              <a:rPr lang="zh-CN" altLang="en-US" sz="2000" dirty="0">
                <a:solidFill>
                  <a:srgbClr val="1A1A1A"/>
                </a:solidFill>
                <a:latin typeface="+mn-ea"/>
              </a:rPr>
              <a:t>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数据预处理</a:t>
            </a:r>
            <a:r>
              <a:rPr lang="zh-CN" altLang="en-US" sz="2000" dirty="0">
                <a:solidFill>
                  <a:srgbClr val="1A1A1A"/>
                </a:solidFill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5305" y="1826198"/>
            <a:ext cx="42829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400" b="1" kern="100" dirty="0" err="1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Scikit</a:t>
            </a:r>
            <a:r>
              <a:rPr lang="en-US" altLang="zh-CN" sz="2400" b="1" kern="1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-learn </a:t>
            </a:r>
            <a:r>
              <a:rPr lang="zh-CN" altLang="en-US" sz="2400" b="1" kern="1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中主要子库</a:t>
            </a:r>
            <a:endParaRPr lang="en-US" altLang="zh-CN" sz="2400" b="1" kern="100" dirty="0" smtClean="0">
              <a:solidFill>
                <a:srgbClr val="0000CC"/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400" b="1" kern="100" dirty="0" smtClean="0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datasets</a:t>
            </a:r>
            <a:endParaRPr lang="en-US" altLang="zh-CN" sz="2400" b="1" kern="100" dirty="0" smtClean="0">
              <a:solidFill>
                <a:srgbClr val="E73A1C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400" b="1" kern="100" dirty="0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preprocessing</a:t>
            </a:r>
            <a:endParaRPr lang="en-US" altLang="zh-CN" sz="2400" b="1" kern="100" dirty="0" smtClean="0">
              <a:solidFill>
                <a:srgbClr val="E73A1C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400" b="1" kern="100" dirty="0" err="1" smtClean="0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feature_selection</a:t>
            </a:r>
            <a:endParaRPr lang="en-US" altLang="zh-CN" sz="2400" b="1" kern="100" dirty="0" smtClean="0">
              <a:solidFill>
                <a:srgbClr val="E73A1C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400" b="1" kern="100" dirty="0" err="1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model_selection</a:t>
            </a:r>
            <a:endParaRPr lang="en-US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400" b="1" kern="100" dirty="0" err="1" smtClean="0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linear_model</a:t>
            </a:r>
            <a:endParaRPr lang="en-US" altLang="zh-CN" sz="2400" b="1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400" b="1" kern="100" dirty="0" err="1" smtClean="0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neural_network</a:t>
            </a:r>
            <a:endParaRPr lang="en-US" altLang="zh-CN" sz="2400" b="1" kern="100" dirty="0" smtClean="0">
              <a:solidFill>
                <a:srgbClr val="E73A1C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400" b="1" kern="100" dirty="0" smtClean="0">
                <a:solidFill>
                  <a:srgbClr val="E73A1C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metrics</a:t>
            </a:r>
            <a:endParaRPr lang="en-US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419500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鸢尾花分类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3" name="矩形 2"/>
          <p:cNvSpPr/>
          <p:nvPr/>
        </p:nvSpPr>
        <p:spPr>
          <a:xfrm>
            <a:off x="2102587" y="1558607"/>
            <a:ext cx="99157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一</a:t>
            </a:r>
            <a:r>
              <a:rPr lang="zh-CN" altLang="en-US" sz="2000" dirty="0">
                <a:latin typeface="+mn-ea"/>
              </a:rPr>
              <a:t>名植物学爱好者</a:t>
            </a:r>
            <a:r>
              <a:rPr lang="zh-CN" altLang="en-US" sz="2000" dirty="0" smtClean="0">
                <a:latin typeface="+mn-ea"/>
              </a:rPr>
              <a:t>对发现</a:t>
            </a:r>
            <a:r>
              <a:rPr lang="zh-CN" altLang="en-US" sz="2000" dirty="0">
                <a:latin typeface="+mn-ea"/>
              </a:rPr>
              <a:t>的鸢尾花的品种很感兴趣</a:t>
            </a:r>
            <a:r>
              <a:rPr lang="zh-CN" altLang="en-US" sz="2000" dirty="0" smtClean="0">
                <a:latin typeface="+mn-ea"/>
              </a:rPr>
              <a:t>。他收集</a:t>
            </a:r>
            <a:r>
              <a:rPr lang="zh-CN" altLang="en-US" sz="2000" dirty="0">
                <a:latin typeface="+mn-ea"/>
              </a:rPr>
              <a:t>了每朵鸢尾花的一些测量数据：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花瓣的长度和宽度以及花萼的长度和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宽度</a:t>
            </a:r>
            <a:r>
              <a:rPr lang="zh-CN" altLang="en-US" sz="2000" dirty="0" smtClean="0">
                <a:latin typeface="+mn-ea"/>
              </a:rPr>
              <a:t>。</a:t>
            </a:r>
            <a:r>
              <a:rPr lang="zh-CN" altLang="en-US" sz="2000" dirty="0">
                <a:latin typeface="+mn-ea"/>
              </a:rPr>
              <a:t>他</a:t>
            </a:r>
            <a:r>
              <a:rPr lang="zh-CN" altLang="en-US" sz="2000" dirty="0" smtClean="0">
                <a:latin typeface="+mn-ea"/>
              </a:rPr>
              <a:t>还</a:t>
            </a:r>
            <a:r>
              <a:rPr lang="zh-CN" altLang="en-US" sz="2000" dirty="0">
                <a:latin typeface="+mn-ea"/>
              </a:rPr>
              <a:t>有一些鸢尾花分类的测量数据，这些花之前已经被植物学专家鉴定为</a:t>
            </a:r>
            <a:r>
              <a:rPr lang="zh-CN" altLang="en-US" sz="2000" dirty="0" smtClean="0">
                <a:latin typeface="+mn-ea"/>
              </a:rPr>
              <a:t>属于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setosa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versicolor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或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virginica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三</a:t>
            </a:r>
            <a:r>
              <a:rPr lang="zh-CN" altLang="en-US" sz="2000" dirty="0">
                <a:latin typeface="+mn-ea"/>
              </a:rPr>
              <a:t>个品种之一。对于这些测量数据</a:t>
            </a:r>
            <a:r>
              <a:rPr lang="zh-CN" altLang="en-US" sz="2000" dirty="0" smtClean="0">
                <a:latin typeface="+mn-ea"/>
              </a:rPr>
              <a:t>，他可以</a:t>
            </a:r>
            <a:r>
              <a:rPr lang="zh-CN" altLang="en-US" sz="2000" dirty="0">
                <a:latin typeface="+mn-ea"/>
              </a:rPr>
              <a:t>确定每朵鸢尾花所属的品种</a:t>
            </a:r>
            <a:r>
              <a:rPr lang="zh-CN" altLang="en-US" sz="2000" dirty="0" smtClean="0">
                <a:latin typeface="+mn-ea"/>
              </a:rPr>
              <a:t>。我们</a:t>
            </a:r>
            <a:r>
              <a:rPr lang="zh-CN" altLang="en-US" sz="2000" dirty="0">
                <a:latin typeface="+mn-ea"/>
              </a:rPr>
              <a:t>的目标是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构建一个机器学习模型</a:t>
            </a:r>
            <a:r>
              <a:rPr lang="zh-CN" altLang="en-US" sz="2000" dirty="0">
                <a:latin typeface="+mn-ea"/>
              </a:rPr>
              <a:t>，可以从这些已知品种的鸢尾花测量数据中进行学习，从而能够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预测新鸢尾花的品种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6398" y="4706230"/>
            <a:ext cx="70541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鸢尾花数据集介绍：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</a:t>
            </a:r>
            <a:r>
              <a:rPr lang="zh-CN" altLang="en-US" sz="2000" dirty="0" smtClean="0">
                <a:latin typeface="+mn-ea"/>
              </a:rPr>
              <a:t>数据量：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150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条测量数据，每种类别</a:t>
            </a:r>
            <a:r>
              <a:rPr lang="en-US" altLang="zh-CN" sz="2000" b="1" smtClean="0">
                <a:solidFill>
                  <a:srgbClr val="0000CC"/>
                </a:solidFill>
                <a:latin typeface="+mn-ea"/>
              </a:rPr>
              <a:t>50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个样本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      </a:t>
            </a:r>
            <a:r>
              <a:rPr lang="zh-CN" altLang="en-US" sz="2000" dirty="0" smtClean="0">
                <a:latin typeface="+mn-ea"/>
              </a:rPr>
              <a:t>每条数据包含</a:t>
            </a:r>
            <a:r>
              <a:rPr lang="en-US" altLang="zh-CN" sz="2000" dirty="0" smtClean="0">
                <a:latin typeface="+mn-ea"/>
              </a:rPr>
              <a:t>5</a:t>
            </a:r>
            <a:r>
              <a:rPr lang="zh-CN" altLang="en-US" sz="2000" dirty="0" smtClean="0">
                <a:latin typeface="+mn-ea"/>
              </a:rPr>
              <a:t>项基本信息：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花瓣的长度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花瓣的宽度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花萼的长度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花萼的宽度</a:t>
            </a:r>
            <a:r>
              <a:rPr lang="zh-CN" altLang="en-US" sz="2000" dirty="0" smtClean="0">
                <a:latin typeface="+mn-ea"/>
              </a:rPr>
              <a:t>以及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鸢尾花的类别</a:t>
            </a:r>
            <a:r>
              <a:rPr lang="zh-CN" altLang="en-US" sz="2000" dirty="0" smtClean="0">
                <a:latin typeface="+mn-ea"/>
              </a:rPr>
              <a:t>。</a:t>
            </a:r>
            <a:r>
              <a:rPr lang="en-US" altLang="zh-CN" sz="2000" dirty="0">
                <a:latin typeface="+mn-ea"/>
              </a:rPr>
              <a:t>	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2239" y="4440196"/>
            <a:ext cx="4132628" cy="220823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6027138" y="1192751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358558" y="473286"/>
            <a:ext cx="3636353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鸢尾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花分类问题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51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358558" y="473286"/>
            <a:ext cx="3636353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鸢尾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花分类问题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87020" y="1238470"/>
            <a:ext cx="90970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数据的读取与预处理操作。读取文本数据，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去除标题行和序号列</a:t>
            </a:r>
            <a:r>
              <a:rPr lang="zh-CN" altLang="en-US" sz="2000" dirty="0" smtClean="0">
                <a:latin typeface="+mn-ea"/>
              </a:rPr>
              <a:t>，同时将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数据和类别进行分开保存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84825" y="2408039"/>
            <a:ext cx="6215974" cy="415498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read_data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(file_name):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从文本文件中读取数据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flowers_datas = []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try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with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open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(file_name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fp: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    lines = fp.readlines()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len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(lines)):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从第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行开始读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flowers_datas.append(lines[i].replace(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\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n"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).strip().split())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except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抛出异常！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finally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return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flowers_datas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588894" y="2399815"/>
            <a:ext cx="5389123" cy="415498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def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init_data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(file_name):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初始化数据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temp_datas = read_data(file_name)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len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(temp_datas) &lt;=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数据初始化失败！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flower_datas = np.array(temp_datas)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创建数组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labels = flower_datas[: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-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最后一列为类别标签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nums = flower_datas[: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:-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第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列为序号，不需要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nums = nums.astype(np.float)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转换成小数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(nums)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return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nums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labels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504238" y="622935"/>
            <a:ext cx="1546723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8956" y="848689"/>
            <a:ext cx="56517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根据鸢尾花数据集中的数据，分别根据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花瓣的长度和宽度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花萼的长度和宽度</a:t>
            </a:r>
            <a:r>
              <a:rPr lang="zh-CN" altLang="en-US" sz="2000" dirty="0" smtClean="0">
                <a:latin typeface="+mn-ea"/>
              </a:rPr>
              <a:t>，利用可视化技术以图的形式展示数据，最终效果图如下。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164" y="2344117"/>
            <a:ext cx="5643562" cy="4232671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083121" y="207746"/>
            <a:ext cx="5963055" cy="632480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def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draw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():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根据数据绘图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nums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labels = init_data(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"iris.txt"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cc = defaultdict(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list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enumerate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(nums):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循环遍历每一条记录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cc[labels[i]].append(d)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将数据根据类别进行分类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en-US" altLang="zh-CN" sz="1500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.rcParams[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'STSong'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指定中文字体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styles = 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"ro"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"c+"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"m*"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设计三种类型样式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plt.figure(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dpi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300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plt.subplot(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plt.title(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萼片分布图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plt.xlabel(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萼片长度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plt.ylabel(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萼片宽度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(key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value)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enumerate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(cc.items()):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draw_data = np.array(value)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转换成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numpy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数组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plt.plot(draw_data[: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draw_data[: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styles[i]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label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=key)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plt.legend()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plt.subplot(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plt.title(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花瓣分布图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plt.xlabel(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花瓣长度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plt.ylabel(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花瓣宽度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(key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value)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enumerate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(cc.items()):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draw_data = np.array(value)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plt.plot(draw_data[: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draw_data[: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styles[i]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label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=key)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plt.legend()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plt.savefig(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"abc"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plt.show()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2049620" y="661125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339830" y="45104"/>
            <a:ext cx="3636353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鸢尾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花分类问题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8956" y="1010614"/>
            <a:ext cx="52898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KNN</a:t>
            </a:r>
            <a:r>
              <a:rPr lang="zh-CN" altLang="en-US" sz="2000" dirty="0" smtClean="0">
                <a:latin typeface="+mn-ea"/>
              </a:rPr>
              <a:t>算法</a:t>
            </a:r>
            <a:r>
              <a:rPr lang="zh-CN" altLang="en-US" sz="2000" dirty="0">
                <a:latin typeface="+mn-ea"/>
              </a:rPr>
              <a:t>是数据挖掘分类技术中最简单的方法之一，思想是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每个样本都可以用它最接近的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k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个邻居来代表</a:t>
            </a:r>
            <a:r>
              <a:rPr lang="zh-CN" altLang="en-US" sz="2000" dirty="0">
                <a:latin typeface="+mn-ea"/>
              </a:rPr>
              <a:t>。如果一个样本在特征空间中的</a:t>
            </a:r>
            <a:r>
              <a:rPr lang="en-US" altLang="zh-CN" sz="2000" dirty="0">
                <a:latin typeface="+mn-ea"/>
              </a:rPr>
              <a:t>k</a:t>
            </a:r>
            <a:r>
              <a:rPr lang="zh-CN" altLang="en-US" sz="2000" dirty="0">
                <a:latin typeface="+mn-ea"/>
              </a:rPr>
              <a:t>个最邻近的样本中的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大多数属于某一个类别</a:t>
            </a:r>
            <a:r>
              <a:rPr lang="zh-CN" altLang="en-US" sz="2000" dirty="0">
                <a:latin typeface="+mn-ea"/>
              </a:rPr>
              <a:t>，则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该样本也划分为这个类别</a:t>
            </a:r>
            <a:r>
              <a:rPr lang="zh-CN" altLang="en-US" sz="2000" dirty="0">
                <a:latin typeface="+mn-ea"/>
              </a:rPr>
              <a:t>。</a:t>
            </a:r>
            <a:r>
              <a:rPr lang="en-US" altLang="zh-CN" sz="2000" dirty="0">
                <a:latin typeface="+mn-ea"/>
              </a:rPr>
              <a:t>KNN</a:t>
            </a:r>
            <a:r>
              <a:rPr lang="zh-CN" altLang="en-US" sz="2000" dirty="0">
                <a:latin typeface="+mn-ea"/>
              </a:rPr>
              <a:t>算法中，所选择的邻居都是已经正确分类的对象。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方法只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依据最邻近的一个或者几个样本的类别来决定待分样本所属的类别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。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153" y="4914219"/>
            <a:ext cx="2053353" cy="1848019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53074" y="1010614"/>
            <a:ext cx="6391275" cy="489364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def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classify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(input_data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train_data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labels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k):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分类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data_size = train_data.shape[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获取训练数据集中数据个数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diff = np.tile(input_data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(data_size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 - train_data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将输入数据复制多份，使得与训练数据行数相同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diff_2 = diff **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每个数进行平方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diff_3 = diff_2.sum(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axis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每行求和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distance = np.sqrt(diff_3)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开平方，得到距离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sort_distance = distance.argsort()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对距离进行从小到大排序，得到的是排序后的序号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class_count = Counter(labels[sort_distance[:k]])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统计前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k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个中各类型的个数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(class_count)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return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class_count.most_common()[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][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返回类型最多的那一个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1596153" y="706844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41258" y="100077"/>
            <a:ext cx="29265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K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近邻算法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4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358558" y="473286"/>
            <a:ext cx="3636353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随机划分训练集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724525" y="1543306"/>
            <a:ext cx="6267450" cy="511524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def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Arial Unicode MS" panose="020B0604020202020204" pitchFamily="34" charset="-122"/>
                <a:ea typeface="Fira Code"/>
              </a:rPr>
              <a:t>try_once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():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flower_datas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labels = init_data(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"iris.txt"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初始化数据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index = np.arange(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len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(flower_datas))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生成索引数组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random.shuffle(index)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打乱索引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input_data = flower_datas[index[-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最后一条数据做测试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train_datas = flower_datas[index[:-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训练数据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truth_label = labels[index[-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实际标签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train_labels = labels[index[:-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]]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训练数据标签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"input_index:"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index[-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实际结果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:"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truth_label)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predict_label = classify(input_data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train_datas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train_labels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预测结果：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predict_label)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if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predict_label == truth_label: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"*"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预测正确！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"*"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else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: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"-"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预测失败！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"-"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"="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*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01172" y="2258105"/>
            <a:ext cx="45180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</a:t>
            </a:r>
            <a:r>
              <a:rPr lang="zh-CN" altLang="en-US" sz="2000" dirty="0" smtClean="0">
                <a:latin typeface="+mn-ea"/>
              </a:rPr>
              <a:t>将训练集中的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数据随机打乱</a:t>
            </a:r>
            <a:r>
              <a:rPr lang="zh-CN" altLang="en-US" sz="2000" dirty="0" smtClean="0">
                <a:latin typeface="+mn-ea"/>
              </a:rPr>
              <a:t>，然后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将最后一条作为验证数据</a:t>
            </a:r>
            <a:r>
              <a:rPr lang="zh-CN" altLang="en-US" sz="2000" dirty="0" smtClean="0">
                <a:latin typeface="+mn-ea"/>
              </a:rPr>
              <a:t>，之前的所有数据都作为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训练数据</a:t>
            </a:r>
            <a:r>
              <a:rPr lang="zh-CN" altLang="en-US" sz="2000" dirty="0" smtClean="0">
                <a:latin typeface="+mn-ea"/>
              </a:rPr>
              <a:t>。通过训练数据来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预测验证数据的类型</a:t>
            </a:r>
            <a:r>
              <a:rPr lang="zh-CN" altLang="en-US" sz="2000" dirty="0" smtClean="0">
                <a:latin typeface="+mn-ea"/>
              </a:rPr>
              <a:t>，然后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和真正的类型进行比较</a:t>
            </a:r>
            <a:r>
              <a:rPr lang="zh-CN" altLang="en-US" sz="2000" dirty="0" smtClean="0">
                <a:latin typeface="+mn-ea"/>
              </a:rPr>
              <a:t>。关键代码如右图所示，调用该方法</a:t>
            </a:r>
            <a:r>
              <a:rPr lang="en-US" altLang="zh-CN" sz="2000" dirty="0" smtClean="0">
                <a:latin typeface="+mn-ea"/>
              </a:rPr>
              <a:t>100</a:t>
            </a:r>
            <a:r>
              <a:rPr lang="zh-CN" altLang="en-US" sz="2000" dirty="0" smtClean="0">
                <a:latin typeface="+mn-ea"/>
              </a:rPr>
              <a:t>次，观察结果。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769543" y="5417605"/>
            <a:ext cx="3181350" cy="79021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):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try_once()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进行测试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4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242804" y="505959"/>
            <a:ext cx="378544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使用</a:t>
            </a:r>
            <a:r>
              <a:rPr lang="en-US" altLang="zh-CN" sz="3200" b="1" dirty="0" err="1" smtClean="0">
                <a:solidFill>
                  <a:schemeClr val="accent1"/>
                </a:solidFill>
              </a:rPr>
              <a:t>scikit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-learn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库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7429" y="2712199"/>
            <a:ext cx="33954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关键步骤</a:t>
            </a:r>
            <a:endParaRPr lang="en-US" altLang="zh-CN" sz="24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加载数据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划分训练集和测试集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创建分类器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拟合训练数据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预测结果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比较预测结果与真实结果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68417" y="1614845"/>
            <a:ext cx="7996388" cy="501675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datasets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numpy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np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sklearn.neighbors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KNeighborsClassifier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sklearn.model_selection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train_test_split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iris_datas = datasets.load_iris()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加载鸢尾花数据集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feature_datas = iris_datas.data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特征数据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labels = iris_datas.target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标签数据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train_datas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test_datas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train_labels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test_labels = train_test_split(feature_datas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labels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train_size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140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k_neigh = KNeighborsClassifier(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n_neighbors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k_neigh.fit(train_datas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train_labels)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拟合数据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predict_labels = k_neigh.predict(test_datas)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预测结果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error_index = np.nonzero(predict_labels-test_labels)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(predict_labels)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(test_labels)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错误分类数为：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(error_index[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419500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波士顿房价预测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365026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619318"/>
            <a:ext cx="398070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波士顿房价预测问题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19877" y="1471674"/>
            <a:ext cx="963129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波士顿</a:t>
            </a:r>
            <a:r>
              <a:rPr lang="zh-CN" altLang="en-US" sz="2000" dirty="0">
                <a:latin typeface="+mn-ea"/>
              </a:rPr>
              <a:t>房价数据集统计的是</a:t>
            </a:r>
            <a:r>
              <a:rPr lang="en-US" altLang="zh-CN" sz="2000" dirty="0" smtClean="0">
                <a:latin typeface="+mn-ea"/>
              </a:rPr>
              <a:t>20</a:t>
            </a:r>
            <a:r>
              <a:rPr lang="zh-CN" altLang="en-US" sz="2000" dirty="0">
                <a:latin typeface="+mn-ea"/>
              </a:rPr>
              <a:t>世纪</a:t>
            </a:r>
            <a:r>
              <a:rPr lang="en-US" altLang="zh-CN" sz="2000" dirty="0">
                <a:latin typeface="+mn-ea"/>
              </a:rPr>
              <a:t>70</a:t>
            </a:r>
            <a:r>
              <a:rPr lang="zh-CN" altLang="en-US" sz="2000" dirty="0">
                <a:latin typeface="+mn-ea"/>
              </a:rPr>
              <a:t>年代中期波士顿郊区房价的中位数，统计</a:t>
            </a:r>
            <a:r>
              <a:rPr lang="zh-CN" altLang="en-US" sz="2000" dirty="0" smtClean="0">
                <a:latin typeface="+mn-ea"/>
              </a:rPr>
              <a:t>了城镇人均犯罪率、不动产税等</a:t>
            </a:r>
            <a:r>
              <a:rPr lang="zh-CN" altLang="en-US" sz="2000" dirty="0">
                <a:latin typeface="+mn-ea"/>
              </a:rPr>
              <a:t>共计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13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个指标</a:t>
            </a:r>
            <a:r>
              <a:rPr lang="zh-CN" altLang="en-US" sz="2000" dirty="0">
                <a:latin typeface="+mn-ea"/>
              </a:rPr>
              <a:t>，统计出房价，试图能</a:t>
            </a:r>
            <a:r>
              <a:rPr lang="zh-CN" altLang="en-US" sz="2000" dirty="0" smtClean="0">
                <a:latin typeface="+mn-ea"/>
              </a:rPr>
              <a:t>找到那些指标</a:t>
            </a:r>
            <a:r>
              <a:rPr lang="zh-CN" altLang="en-US" sz="2000" dirty="0">
                <a:latin typeface="+mn-ea"/>
              </a:rPr>
              <a:t>与房价的关系</a:t>
            </a:r>
            <a:r>
              <a:rPr lang="zh-CN" altLang="en-US" sz="2000" dirty="0" smtClean="0">
                <a:latin typeface="+mn-ea"/>
              </a:rPr>
              <a:t>。数据集中一共有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506</a:t>
            </a:r>
            <a:r>
              <a:rPr lang="zh-CN" altLang="en-US" sz="2000" dirty="0" smtClean="0">
                <a:latin typeface="+mn-ea"/>
              </a:rPr>
              <a:t>个样本，每个样本包含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13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个特征信息</a:t>
            </a:r>
            <a:r>
              <a:rPr lang="zh-CN" altLang="en-US" sz="2000" dirty="0" smtClean="0">
                <a:latin typeface="+mn-ea"/>
              </a:rPr>
              <a:t>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实际房价</a:t>
            </a:r>
            <a:r>
              <a:rPr lang="zh-CN" altLang="en-US" sz="2000" dirty="0">
                <a:latin typeface="+mn-ea"/>
              </a:rPr>
              <a:t>，波士顿房价预测问题目标</a:t>
            </a:r>
            <a:r>
              <a:rPr lang="zh-CN" altLang="en-US" sz="2000" dirty="0" smtClean="0">
                <a:latin typeface="+mn-ea"/>
              </a:rPr>
              <a:t>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给定某地区的特征信息，预测该地区房价</a:t>
            </a:r>
            <a:r>
              <a:rPr lang="zh-CN" altLang="en-US" sz="2000" dirty="0" smtClean="0">
                <a:latin typeface="+mn-ea"/>
              </a:rPr>
              <a:t>，是</a:t>
            </a:r>
            <a:r>
              <a:rPr lang="zh-CN" altLang="en-US" sz="2000" dirty="0">
                <a:latin typeface="+mn-ea"/>
              </a:rPr>
              <a:t>典型的回归</a:t>
            </a:r>
            <a:r>
              <a:rPr lang="zh-CN" altLang="en-US" sz="2000" dirty="0" smtClean="0">
                <a:latin typeface="+mn-ea"/>
              </a:rPr>
              <a:t>问题</a:t>
            </a:r>
            <a:r>
              <a:rPr lang="zh-CN" altLang="en-US" sz="2000" dirty="0">
                <a:latin typeface="+mn-ea"/>
              </a:rPr>
              <a:t>。</a:t>
            </a:r>
            <a:endParaRPr lang="zh-CN" altLang="en-US" sz="2000" dirty="0">
              <a:solidFill>
                <a:srgbClr val="0000CC"/>
              </a:solidFill>
              <a:latin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541821" y="4243942"/>
          <a:ext cx="11541125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375"/>
                <a:gridCol w="2771775"/>
                <a:gridCol w="990600"/>
                <a:gridCol w="3600450"/>
                <a:gridCol w="1362075"/>
                <a:gridCol w="18478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标签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含义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标签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含义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标签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含义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CRIM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城镇人均犯罪率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RM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平均房间数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PTRATIO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城镇中师生比例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ZN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住宅用地比例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1940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年前建成的自有单位比例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城镇中黑人比例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INDUS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城镇非商业用地所占比例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DIS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到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个波士顿就业中心的加权距离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TAX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不动产税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CHAS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Charles River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虚拟变量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RAD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距离高速公路的便利指数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NOX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一氧化氮浓度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LSTAT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地位较低的人所占百分比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4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447040"/>
            <a:ext cx="3980709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线性回归算法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04204" y="1405905"/>
            <a:ext cx="87468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   线性回归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是利用数理统计中回归分析，来确定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两种或两种以上变量间相互依赖的定量关系的一种统计分析方法</a:t>
            </a: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，通过</a:t>
            </a:r>
            <a:r>
              <a:rPr lang="zh-CN" altLang="en-US" sz="2000" b="1" dirty="0">
                <a:solidFill>
                  <a:srgbClr val="0000CC"/>
                </a:solidFill>
                <a:latin typeface="Arial" panose="020B0604020202020204" pitchFamily="34" charset="0"/>
              </a:rPr>
              <a:t>属性的</a:t>
            </a:r>
            <a:r>
              <a:rPr lang="zh-CN" altLang="en-US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线性组合进行</a:t>
            </a:r>
            <a:r>
              <a:rPr lang="zh-CN" altLang="en-US" sz="2000" b="1" dirty="0">
                <a:solidFill>
                  <a:srgbClr val="0000CC"/>
                </a:solidFill>
                <a:latin typeface="Arial" panose="020B0604020202020204" pitchFamily="34" charset="0"/>
              </a:rPr>
              <a:t>预测的线性模型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，其目的是找到一条直线</a:t>
            </a: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或者一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个平面或者更高维的超平面</a:t>
            </a: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使得预测值与真实值之间的误差最小化</a:t>
            </a: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CN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1089246" y="3767766"/>
            <a:ext cx="104934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  线性回归分析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中</a:t>
            </a: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，如果只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包括一个自变量和一个因变量，且二者的关系</a:t>
            </a:r>
            <a:r>
              <a:rPr lang="zh-CN" altLang="en-US" sz="2000" b="1" dirty="0">
                <a:solidFill>
                  <a:srgbClr val="0000CC"/>
                </a:solidFill>
                <a:latin typeface="Arial" panose="020B0604020202020204" pitchFamily="34" charset="0"/>
              </a:rPr>
              <a:t>可用一条直线近似表示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，这种回归分析称为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一元线性回归分析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r>
              <a:rPr lang="zh-CN" altLang="en-US" sz="2000" dirty="0" smtClean="0">
                <a:solidFill>
                  <a:srgbClr val="333333"/>
                </a:solidFill>
                <a:latin typeface="Arial" panose="020B0604020202020204" pitchFamily="34" charset="0"/>
              </a:rPr>
              <a:t>如果包括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两个或两个以上的自变量，且</a:t>
            </a:r>
            <a:r>
              <a:rPr lang="zh-CN" altLang="en-US" sz="2000" b="1" dirty="0">
                <a:solidFill>
                  <a:srgbClr val="0000CC"/>
                </a:solidFill>
                <a:latin typeface="Arial" panose="020B0604020202020204" pitchFamily="34" charset="0"/>
              </a:rPr>
              <a:t>因变量和自变量之间是线性关系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，则称为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多元线性回归分析</a:t>
            </a:r>
            <a:r>
              <a:rPr lang="zh-CN" alt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CN" altLang="en-US" sz="20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92" y="5465008"/>
            <a:ext cx="3272460" cy="941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463" y="5667963"/>
            <a:ext cx="4025041" cy="7621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926" y="5811740"/>
            <a:ext cx="2063935" cy="760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248635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538986"/>
            <a:ext cx="398070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波士顿房价预测问题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380757" y="1561304"/>
            <a:ext cx="7726309" cy="511524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datasets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导入数据库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sklearn.model_selection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train_test_split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导入数据集划分模块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sklearn.linear_model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LinearRegression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导入线性模型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sklearn.metrics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mean_squared_error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导入评测指标均方差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house = datasets.load_boston()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加载房价信息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 = house.data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特征数据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 = house.target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目标房价信息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x_train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x_test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y_train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 = train_test_split(x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test_size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0.3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划分训练集和测试集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lr = LinearRegression()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创建线性回归模型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lr.fit(x_train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y_train)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训练模型，拟合数据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y_test_predict = lr.predict(x_test)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预测结果</a:t>
            </a:r>
            <a:b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y_train_predict = lr.predict(x_train)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error_1 = mean_squared_error(y_test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y_test_predict)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测试集的误差为：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error_1)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error_2 = mean_squared_error(y_train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y_train_predict)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训练集的误差为：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error_2)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187" y="2891309"/>
            <a:ext cx="30264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关键步骤</a:t>
            </a:r>
            <a:endParaRPr lang="en-US" altLang="zh-CN" sz="24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加载数据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划分训练集和测试集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创建线性回归模型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拟合训练数据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得到预测结果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计算相应的评测指标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063685" y="1760236"/>
            <a:ext cx="337326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400" b="1" dirty="0" smtClean="0">
                <a:latin typeface="+mn-ea"/>
              </a:rPr>
              <a:t>关键步骤</a:t>
            </a:r>
            <a:endParaRPr lang="en-US" altLang="zh-CN" sz="2400" b="1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加载数据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通过图表分析特征与房价间的相关性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进行标准化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处理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并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选取合适特征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创建线性回归模型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拟合训练数据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得到预测结果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计算相应的评测指标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19314" y="1119727"/>
            <a:ext cx="7068457" cy="563231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datasets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导入数据库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matplotlib.pyplot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as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plt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house = datasets.load_boston()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加载房价信息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 = house.data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特征数据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 = house.target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目标房价信息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num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len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(house.feature_names)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columns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一行几个图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一共有多少行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rows = num // columns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if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num % columns ==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else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num // columns +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for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in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range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(num):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循环获取每项特征数据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plt.subplot(rows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columns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i+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plt.plot(x[: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i]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"b+"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plt.title(house.feature_names[i])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plt.savefig(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"house"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保存图片</a:t>
            </a:r>
            <a:br>
              <a:rPr kumimoji="0" 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plt.show()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5054734" y="770180"/>
            <a:ext cx="319040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38180" y="159231"/>
            <a:ext cx="382351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波士顿房价预测问题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4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447040"/>
            <a:ext cx="398070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波士顿房价预测问题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5170" y="1650418"/>
            <a:ext cx="6943442" cy="520758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95132" y="3053880"/>
            <a:ext cx="406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     </a:t>
            </a:r>
            <a:r>
              <a:rPr lang="zh-CN" altLang="en-US" sz="2000" dirty="0" smtClean="0">
                <a:latin typeface="+mn-ea"/>
              </a:rPr>
              <a:t>通过图表分析，可以看到不同特征的取值有较大差异，为了消除不同量纲的影响，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可对数据进行标准化处理</a:t>
            </a:r>
            <a:r>
              <a:rPr lang="zh-CN" altLang="en-US" sz="2000" dirty="0" smtClean="0">
                <a:latin typeface="+mn-ea"/>
              </a:rPr>
              <a:t>。一般采用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将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数据减去数据组的平均数再除以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标准差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z = (x - u) /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s 	</a:t>
            </a:r>
            <a:r>
              <a:rPr lang="zh-CN" altLang="en-US" sz="2000" b="1" dirty="0" smtClean="0">
                <a:latin typeface="+mn-ea"/>
              </a:rPr>
              <a:t>（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u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表示均值，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s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表示标准差</a:t>
            </a:r>
            <a:r>
              <a:rPr lang="zh-CN" altLang="en-US" sz="2000" b="1" dirty="0" smtClean="0">
                <a:latin typeface="+mn-ea"/>
              </a:rPr>
              <a:t>）</a:t>
            </a:r>
            <a:endParaRPr lang="zh-CN" altLang="en-US" sz="20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37827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595138"/>
            <a:ext cx="398070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波士顿房价预测问题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2552" y="2661690"/>
            <a:ext cx="3946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选择最相关的三个特征，结果为：</a:t>
            </a:r>
            <a:r>
              <a:rPr lang="en-US" altLang="zh-CN" sz="2000" dirty="0" smtClean="0">
                <a:latin typeface="+mn-ea"/>
              </a:rPr>
              <a:t> </a:t>
            </a:r>
            <a:endParaRPr lang="en-US" altLang="zh-CN" sz="2000" dirty="0" smtClean="0">
              <a:latin typeface="+mn-ea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RM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LSTAT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PTRATIO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005" y="3740375"/>
            <a:ext cx="42381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这三个特征对应的序号分别为：</a:t>
            </a:r>
            <a:r>
              <a:rPr lang="en-US" altLang="zh-CN" sz="2000" dirty="0" smtClean="0">
                <a:latin typeface="+mn-ea"/>
              </a:rPr>
              <a:t>5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10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12</a:t>
            </a:r>
            <a:r>
              <a:rPr lang="zh-CN" altLang="en-US" sz="2000" dirty="0" smtClean="0">
                <a:latin typeface="+mn-ea"/>
              </a:rPr>
              <a:t>，可获取这三列数据：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09044" y="4865240"/>
            <a:ext cx="2959373" cy="83099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x_best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= x[: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[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]]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(x)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849176" y="1619680"/>
            <a:ext cx="7237879" cy="501675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datasets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导入数据库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sklearn.preprocessing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StandardScaler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sklearn.feature_selection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SelectKBest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sklearn.feature_selection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f_regression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house = datasets.load_boston()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加载房价信息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= house.data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特征数据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 = house.target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目标房价信息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stand = StandardScaler()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stand_x = stand.fit_transform(x)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best = SelectKBest(f_regression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选取规则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best.fit_transform(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stand_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拟合数据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best_index = best.get_support()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获取结果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(best_index)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best_features = house.feature_names[best_index]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(best_features)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x_best = x[: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best_index]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12896" y="6096893"/>
            <a:ext cx="3861925" cy="4001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x_best = x[: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best_index]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4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447040"/>
            <a:ext cx="398070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波士顿房价预测问题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403" y="5199387"/>
            <a:ext cx="45498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思考</a:t>
            </a:r>
            <a:r>
              <a:rPr lang="zh-CN" altLang="en-US" sz="2000" dirty="0" smtClean="0">
                <a:latin typeface="+mn-ea"/>
              </a:rPr>
              <a:t>：通过预测值和真实值对比，可知有一些异常点，如何去除这些异常点？例如删除房价为</a:t>
            </a:r>
            <a:r>
              <a:rPr lang="en-US" altLang="zh-CN" sz="2000" dirty="0" smtClean="0">
                <a:latin typeface="+mn-ea"/>
              </a:rPr>
              <a:t>50</a:t>
            </a:r>
            <a:r>
              <a:rPr lang="zh-CN" altLang="en-US" sz="2000" dirty="0" smtClean="0">
                <a:latin typeface="+mn-ea"/>
              </a:rPr>
              <a:t>的样本。</a:t>
            </a:r>
            <a:endParaRPr lang="zh-CN" altLang="en-US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008728" y="1464365"/>
            <a:ext cx="7055892" cy="525400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sklearn.model_selection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train_test_split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sklearn.linear_model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LinearRegression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sklearn.metrics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mean_squared_error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matplotlib.pyplot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x_train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x_test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y_train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y_test = train_test_split(x_best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test_size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0.2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lr = LinearRegression()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创建线性回归模型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lr.fit(x_train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y_train)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拟合数据，训练模型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y_test_predict = lr.predict(x_test)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测试集预测结果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y_train_predict = lr.predict(x_train)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训练集预测结果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error_1 = mean_squared_error(y_train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y_train_predict)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error_2 = mean_squared_error(y_test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y_test_predict)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训练误差：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error_1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测试误差：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error_2)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plt.plot(y_test_predict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"r-"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label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"predict_value"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plt.plot(y_test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"b-"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label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"true_value"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plt.legend()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plt.show()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03" y="1581228"/>
            <a:ext cx="4388443" cy="33319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419500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手写数字识别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8" y="1192748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447040"/>
            <a:ext cx="398070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手写数字识别问题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6340" y="2872409"/>
            <a:ext cx="5314122" cy="398559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282772" y="1370236"/>
            <a:ext cx="96044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       手写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数字识别是指给定一系列的手写数字图片以及对应的数字标签，构建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模型进行学习，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目标是</a:t>
            </a:r>
            <a:r>
              <a:rPr lang="zh-CN" altLang="en-US" sz="2000" b="1" dirty="0">
                <a:solidFill>
                  <a:srgbClr val="FF00FF"/>
                </a:solidFill>
                <a:latin typeface="微软雅黑" panose="020B0503020204020204" charset="-122"/>
                <a:ea typeface="微软雅黑" panose="020B0503020204020204" charset="-122"/>
              </a:rPr>
              <a:t>对于一张新的手写数字图片能够自动识别出对应的数字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图像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识别是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指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利用计算机对图像进行处理、分析和理解，以识别各种不同模式的目标和对像的技术</a:t>
            </a:r>
            <a:r>
              <a:rPr lang="zh-CN" altLang="en-US" sz="20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。机器学习领域一般将此类识别问题转化为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分类问题</a:t>
            </a:r>
            <a:r>
              <a:rPr lang="zh-CN" altLang="en-US" sz="20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b="0" i="0" dirty="0">
              <a:solidFill>
                <a:srgbClr val="4D4D4D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4498" y="3428051"/>
            <a:ext cx="60118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en-US" altLang="zh-CN" sz="2000" dirty="0" err="1" smtClean="0">
                <a:latin typeface="微软雅黑" panose="020B0503020204020204" charset="-122"/>
                <a:ea typeface="微软雅黑" panose="020B0503020204020204" charset="-122"/>
              </a:rPr>
              <a:t>Scikit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-learn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库中自带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一个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手写数字数据集，其中包含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1797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个手写数字样本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，每个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样本由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的二维数组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，数组元素为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0-16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之间的整数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。每个样本都有对应的标签，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标签为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0-9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之间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的整数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。可以把手写数字识别看成是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分类问题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000" b="0" i="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49955" y="6066355"/>
            <a:ext cx="48448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数据集中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前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64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个样本显示效果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如图所示。</a:t>
            </a:r>
            <a:endParaRPr lang="zh-CN" altLang="en-US" sz="2000" b="0" i="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6758" y="199330"/>
            <a:ext cx="3931659" cy="721395"/>
          </a:xfrm>
        </p:spPr>
        <p:txBody>
          <a:bodyPr/>
          <a:lstStyle/>
          <a:p>
            <a:r>
              <a:rPr kumimoji="1" lang="zh-CN" altLang="en-US" dirty="0"/>
              <a:t>机器学习库 </a:t>
            </a:r>
            <a:r>
              <a:rPr kumimoji="1" lang="en-US" altLang="zh-CN" dirty="0" err="1"/>
              <a:t>Scikit</a:t>
            </a:r>
            <a:r>
              <a:rPr kumimoji="1" lang="en-US" altLang="zh-CN" dirty="0"/>
              <a:t>-learn</a:t>
            </a:r>
            <a:endParaRPr kumimoji="1" lang="en-US" altLang="zh-CN" dirty="0"/>
          </a:p>
        </p:txBody>
      </p:sp>
      <p:sp>
        <p:nvSpPr>
          <p:cNvPr id="9" name="矩形 8"/>
          <p:cNvSpPr/>
          <p:nvPr/>
        </p:nvSpPr>
        <p:spPr>
          <a:xfrm flipV="1">
            <a:off x="6027137" y="1260125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145170" y="511799"/>
            <a:ext cx="3980709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多层感知机算法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89712" y="1374190"/>
            <a:ext cx="9691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多</a:t>
            </a:r>
            <a:r>
              <a:rPr lang="zh-CN" altLang="en-US" sz="2400" b="1" dirty="0">
                <a:solidFill>
                  <a:srgbClr val="FF0000"/>
                </a:solidFill>
                <a:latin typeface="Verdana" panose="020B0604030504040204" pitchFamily="34" charset="0"/>
              </a:rPr>
              <a:t>层</a:t>
            </a:r>
            <a:r>
              <a:rPr lang="zh-CN" altLang="en-US" sz="24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感知机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（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人工神经网络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）是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指含有</a:t>
            </a:r>
            <a:r>
              <a:rPr lang="zh-CN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至少一个隐藏层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的由全连接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层组成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的神经网络，其中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每一个隐藏层的输出都会通过激活函数进行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变换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。多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层感知机的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层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数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、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隐藏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层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的大小、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激活函数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都是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超参数，可以自己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设定。</a:t>
            </a:r>
            <a:endParaRPr lang="zh-CN" altLang="en-US" sz="2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58" y="3012196"/>
            <a:ext cx="6339725" cy="366119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23713" y="3060302"/>
            <a:ext cx="53714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参数</a:t>
            </a:r>
            <a:r>
              <a:rPr lang="zh-CN" altLang="en-US" sz="2000" dirty="0" smtClean="0"/>
              <a:t>：各个层之间的连接权重以及偏置；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</a:rPr>
              <a:t>目标</a:t>
            </a:r>
            <a:r>
              <a:rPr lang="zh-CN" altLang="en-US" sz="2000" dirty="0" smtClean="0"/>
              <a:t>：使得误差最小，是一个最优化问题；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</a:rPr>
              <a:t>方法</a:t>
            </a:r>
            <a:r>
              <a:rPr lang="zh-CN" altLang="en-US" sz="2000" dirty="0" smtClean="0"/>
              <a:t>：梯度下降法等；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</a:rPr>
              <a:t>过程</a:t>
            </a:r>
            <a:r>
              <a:rPr lang="zh-CN" altLang="en-US" sz="2000" dirty="0" smtClean="0"/>
              <a:t>：首先</a:t>
            </a:r>
            <a:r>
              <a:rPr lang="zh-CN" altLang="en-US" sz="2000" dirty="0"/>
              <a:t>随机初始化所有参数，然后迭代地训练，不断地计算梯度和更新参数，直到满足某个条件为止（比如</a:t>
            </a:r>
            <a:r>
              <a:rPr lang="zh-CN" altLang="en-US" sz="2000" b="1" dirty="0">
                <a:solidFill>
                  <a:srgbClr val="FF0000"/>
                </a:solidFill>
              </a:rPr>
              <a:t>误差足够小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FF0000"/>
                </a:solidFill>
              </a:rPr>
              <a:t>迭代次数足够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多</a:t>
            </a:r>
            <a:r>
              <a:rPr lang="zh-CN" altLang="en-US" sz="2000" dirty="0" smtClean="0"/>
              <a:t>）</a:t>
            </a:r>
            <a:r>
              <a:rPr lang="zh-CN" altLang="en-US" sz="2000" dirty="0"/>
              <a:t>。这个过程涉及到</a:t>
            </a:r>
            <a:r>
              <a:rPr lang="zh-CN" altLang="en-US" sz="2000" b="1" dirty="0">
                <a:solidFill>
                  <a:srgbClr val="FF00FF"/>
                </a:solidFill>
              </a:rPr>
              <a:t>代价函数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FF00FF"/>
                </a:solidFill>
              </a:rPr>
              <a:t>规则化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FF00FF"/>
                </a:solidFill>
              </a:rPr>
              <a:t>学习</a:t>
            </a:r>
            <a:r>
              <a:rPr lang="zh-CN" altLang="en-US" sz="2000" b="1" dirty="0">
                <a:solidFill>
                  <a:srgbClr val="FF00FF"/>
                </a:solidFill>
              </a:rPr>
              <a:t>速率</a:t>
            </a:r>
            <a:r>
              <a:rPr lang="zh-CN" altLang="en-US" sz="2000" dirty="0" smtClean="0"/>
              <a:t>、</a:t>
            </a:r>
            <a:r>
              <a:rPr lang="zh-CN" altLang="en-US" sz="2000" b="1" dirty="0">
                <a:solidFill>
                  <a:srgbClr val="FF00FF"/>
                </a:solidFill>
              </a:rPr>
              <a:t>梯度计算</a:t>
            </a:r>
            <a:r>
              <a:rPr lang="zh-CN" altLang="en-US" sz="2000" dirty="0"/>
              <a:t>等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776611" y="118174"/>
            <a:ext cx="2828966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常用激活函数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26" y="2975849"/>
            <a:ext cx="3754498" cy="202352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634394" y="5048077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000000"/>
                </a:solidFill>
                <a:latin typeface="Verdana" panose="020B0604030504040204" pitchFamily="34" charset="0"/>
              </a:rPr>
              <a:t>ReLU</a:t>
            </a:r>
            <a:r>
              <a:rPr lang="zh-CN" alt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函数</a:t>
            </a:r>
            <a:endParaRPr lang="zh-CN" altLang="en-US" b="1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8" y="3023205"/>
            <a:ext cx="3853530" cy="195527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327192" y="5035889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000000"/>
                </a:solidFill>
                <a:latin typeface="Verdana" panose="020B0604030504040204" pitchFamily="34" charset="0"/>
              </a:rPr>
              <a:t>sigmod</a:t>
            </a:r>
            <a:r>
              <a:rPr lang="zh-CN" alt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函数</a:t>
            </a:r>
            <a:endParaRPr lang="zh-CN" altLang="en-US" b="1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925" y="2975849"/>
            <a:ext cx="4001254" cy="207222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768651" y="5043214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000000"/>
                </a:solidFill>
                <a:latin typeface="Verdana" panose="020B0604030504040204" pitchFamily="34" charset="0"/>
              </a:rPr>
              <a:t>tanh</a:t>
            </a:r>
            <a:r>
              <a:rPr lang="zh-CN" alt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函数</a:t>
            </a:r>
            <a:endParaRPr lang="zh-CN" altLang="en-US" b="1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177" y="5547123"/>
            <a:ext cx="3362366" cy="87938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2" y="5560771"/>
            <a:ext cx="3362366" cy="73021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9179111" y="5788698"/>
            <a:ext cx="2661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0000CC"/>
                </a:solidFill>
                <a:latin typeface="Verdana" panose="020B0604030504040204" pitchFamily="34" charset="0"/>
              </a:rPr>
              <a:t>ReLU</a:t>
            </a:r>
            <a:r>
              <a:rPr lang="en-US" altLang="zh-CN" b="1" dirty="0">
                <a:solidFill>
                  <a:srgbClr val="0000CC"/>
                </a:solidFill>
                <a:latin typeface="Verdana" panose="020B0604030504040204" pitchFamily="34" charset="0"/>
              </a:rPr>
              <a:t>(x)=max(x,0)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 flipV="1">
            <a:off x="5144298" y="783137"/>
            <a:ext cx="221677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82970" y="845845"/>
            <a:ext cx="11091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</a:rPr>
              <a:t>为什么需要激活函数？ </a:t>
            </a:r>
            <a:r>
              <a:rPr lang="zh-CN" altLang="en-US" sz="2000" dirty="0" smtClean="0"/>
              <a:t>如果不用激活函数，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无论神经网络</a:t>
            </a:r>
            <a:r>
              <a:rPr lang="zh-CN" altLang="en-US" sz="2000" b="1" dirty="0">
                <a:solidFill>
                  <a:srgbClr val="E73A1C"/>
                </a:solidFill>
              </a:rPr>
              <a:t>有多少层，输出都是输入的线性组合</a:t>
            </a:r>
            <a:r>
              <a:rPr lang="zh-CN" altLang="en-US" sz="2000" dirty="0" smtClean="0"/>
              <a:t>，这样网络</a:t>
            </a:r>
            <a:r>
              <a:rPr lang="zh-CN" altLang="en-US" sz="2000" dirty="0"/>
              <a:t>的逼近</a:t>
            </a:r>
            <a:r>
              <a:rPr lang="zh-CN" altLang="en-US" sz="2000" dirty="0" smtClean="0"/>
              <a:t>能力十分有限。</a:t>
            </a:r>
            <a:r>
              <a:rPr lang="zh-CN" altLang="en-US" sz="2000" b="1" dirty="0" smtClean="0">
                <a:solidFill>
                  <a:srgbClr val="FF00FF"/>
                </a:solidFill>
              </a:rPr>
              <a:t>引入</a:t>
            </a:r>
            <a:r>
              <a:rPr lang="zh-CN" altLang="en-US" sz="2000" b="1" dirty="0">
                <a:solidFill>
                  <a:srgbClr val="FF00FF"/>
                </a:solidFill>
              </a:rPr>
              <a:t>非线性函数作为激励函数</a:t>
            </a:r>
            <a:r>
              <a:rPr lang="zh-CN" altLang="en-US" sz="2000" dirty="0"/>
              <a:t>，这样深层神经网络表达</a:t>
            </a:r>
            <a:r>
              <a:rPr lang="zh-CN" altLang="en-US" sz="2000" dirty="0" smtClean="0"/>
              <a:t>能力更强，几乎</a:t>
            </a:r>
            <a:r>
              <a:rPr lang="zh-CN" altLang="en-US" sz="2000" dirty="0"/>
              <a:t>可以逼近任意</a:t>
            </a:r>
            <a:r>
              <a:rPr lang="zh-CN" altLang="en-US" sz="2000" dirty="0" smtClean="0"/>
              <a:t>函数。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493035" y="882076"/>
            <a:ext cx="2838567" cy="494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50392" y="284155"/>
            <a:ext cx="3980709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手写数字识别问题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7730" y="2263398"/>
            <a:ext cx="3331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en-US" altLang="zh-CN" sz="2000" dirty="0" err="1" smtClean="0">
                <a:latin typeface="微软雅黑" panose="020B0503020204020204" charset="-122"/>
                <a:ea typeface="微软雅黑" panose="020B0503020204020204" charset="-122"/>
              </a:rPr>
              <a:t>MLPClassifier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默认隐藏层神经元为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个，激活函数为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relu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。改变这两个参数，观察执行结果。</a:t>
            </a:r>
            <a:endParaRPr lang="zh-CN" altLang="en-US" sz="2000" b="0" i="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9044" y="4804740"/>
            <a:ext cx="28889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zh-CN" altLang="zh-CN" sz="2000" b="1" dirty="0">
                <a:solidFill>
                  <a:srgbClr val="FF0000"/>
                </a:solidFill>
                <a:latin typeface="+mn-ea"/>
              </a:rPr>
              <a:t>hidden_layer_sizes</a:t>
            </a:r>
            <a:endParaRPr lang="en-US" altLang="zh-CN" sz="2000" b="1" dirty="0">
              <a:solidFill>
                <a:srgbClr val="FF0000"/>
              </a:solidFill>
              <a:latin typeface="+mn-ea"/>
            </a:endParaRPr>
          </a:p>
          <a:p>
            <a:pPr marL="342900" lvl="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activation</a:t>
            </a:r>
            <a:endParaRPr lang="zh-CN" altLang="zh-CN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327301" y="-5417"/>
            <a:ext cx="7864699" cy="686341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datasets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sklearn.model_selection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train_test_split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sklearn.neural_network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MLPClassifier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from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sklearn.metrics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precision_score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import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numpy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as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np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digits = datasets.load_digits()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 = digits.data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 = digits.target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x_train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x_test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y_train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 = train_test_split(x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test_size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mlp = MLPClassifier()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多元感知机分类器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mlp.fit(x_train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y_train)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y_test_predict = mlp.predict(x_test)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errors = np.nonzero(y_test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y_test_predict)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precision = precision_score(y_test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y_test_predict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average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None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(y_test)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(y_test_predict)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准确率：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(errors[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])/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len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(y_test))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准确率：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precision)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8906" y="1205056"/>
            <a:ext cx="117265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机器学习基础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概念（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经验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算法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性能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） 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分类（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监督学习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无监督学习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半监督学习</a:t>
            </a:r>
            <a:r>
              <a:rPr lang="zh-CN" altLang="en-US" sz="28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强化学习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等</a:t>
            </a:r>
            <a:r>
              <a:rPr lang="zh-CN" altLang="en-US" sz="2400" b="1" dirty="0">
                <a:solidFill>
                  <a:srgbClr val="D60093"/>
                </a:solidFill>
              </a:rPr>
              <a:t>）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、应用场景、 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常见算法</a:t>
            </a:r>
            <a:r>
              <a:rPr lang="en-US" altLang="zh-CN" sz="2400" b="1" dirty="0" smtClean="0">
                <a:solidFill>
                  <a:srgbClr val="D60093"/>
                </a:solidFill>
              </a:rPr>
              <a:t>(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决策树</a:t>
            </a:r>
            <a:r>
              <a:rPr lang="zh-CN" altLang="en-US" sz="28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神经网络</a:t>
            </a:r>
            <a:r>
              <a:rPr lang="zh-CN" altLang="en-US" sz="28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聚类等</a:t>
            </a:r>
            <a:r>
              <a:rPr lang="en-US" altLang="zh-CN" sz="2400" b="1" dirty="0" smtClean="0">
                <a:solidFill>
                  <a:srgbClr val="D60093"/>
                </a:solidFill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、常见机器学习库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鸢尾花分类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自主实现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数据加载和预处理、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数据分析、数据划分、模型训练</a:t>
            </a:r>
            <a:r>
              <a:rPr lang="zh-CN" altLang="en-US" sz="2000" b="1" dirty="0" smtClean="0"/>
              <a:t>等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） 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借助于机器学习库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（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 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流程、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关键函数</a:t>
            </a:r>
            <a:r>
              <a:rPr lang="zh-CN" altLang="en-US" sz="2000" b="1" dirty="0" smtClean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） 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波士顿房价预测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问题描述</a:t>
            </a:r>
            <a:r>
              <a:rPr lang="zh-CN" altLang="en-US" sz="28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数据获取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和可视化分析</a:t>
            </a:r>
            <a:r>
              <a:rPr lang="zh-CN" altLang="en-US" sz="2800" b="1" dirty="0" smtClean="0"/>
              <a:t>） 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线性回归算法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机器学习过程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效果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评估</a:t>
            </a:r>
            <a:r>
              <a:rPr lang="zh-CN" altLang="en-US" sz="32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平均平方误差</a:t>
            </a:r>
            <a:r>
              <a:rPr lang="zh-CN" altLang="en-US" sz="2000" b="1" dirty="0"/>
              <a:t>等</a:t>
            </a:r>
            <a:r>
              <a:rPr lang="zh-CN" altLang="en-US" sz="3200" b="1" dirty="0" smtClean="0"/>
              <a:t>）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手写</a:t>
            </a:r>
            <a:r>
              <a:rPr lang="zh-CN" altLang="en-US" sz="2800" b="1" dirty="0">
                <a:solidFill>
                  <a:srgbClr val="0000CC"/>
                </a:solidFill>
              </a:rPr>
              <a:t>数字识别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问题描述</a:t>
            </a:r>
            <a:r>
              <a:rPr lang="zh-CN" altLang="en-US" sz="28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数据获取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和显示</a:t>
            </a:r>
            <a:r>
              <a:rPr lang="zh-CN" altLang="en-US" sz="2800" b="1" dirty="0" smtClean="0"/>
              <a:t>）、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多层感知机算法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D60093"/>
                </a:solidFill>
              </a:rPr>
              <a:t>参数调试</a:t>
            </a:r>
            <a:r>
              <a:rPr lang="zh-CN" altLang="en-US" sz="2400" b="1" dirty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效果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评估。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11329</Words>
  <Application>WPS 演示</Application>
  <PresentationFormat>宽屏</PresentationFormat>
  <Paragraphs>367</Paragraphs>
  <Slides>32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Times New Roman</vt:lpstr>
      <vt:lpstr>Calibri</vt:lpstr>
      <vt:lpstr>Arial Unicode MS</vt:lpstr>
      <vt:lpstr>Arial Unicode MS</vt:lpstr>
      <vt:lpstr>Fira Code</vt:lpstr>
      <vt:lpstr>Adobe 仿宋 Std R</vt:lpstr>
      <vt:lpstr>Consolas</vt:lpstr>
      <vt:lpstr>Verdana</vt:lpstr>
      <vt:lpstr>Segoe Print</vt:lpstr>
      <vt:lpstr>仿宋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799</cp:revision>
  <dcterms:created xsi:type="dcterms:W3CDTF">2019-06-08T07:51:00Z</dcterms:created>
  <dcterms:modified xsi:type="dcterms:W3CDTF">2023-08-27T01:16:02Z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2052-12.1.0.15358</vt:lpwstr>
  </property>
  <property fmtid="{D5CDD505-2E9C-101B-9397-08002B2CF9AE}" pid="3" name="ICV">
    <vt:lpwstr>01E2DDC63F1D4912A3437D98A2EFCAA9_12</vt:lpwstr>
  </property>
</Properties>
</file>