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40"/>
  </p:notesMasterIdLst>
  <p:sldIdLst>
    <p:sldId id="374" r:id="rId4"/>
    <p:sldId id="378" r:id="rId5"/>
    <p:sldId id="376" r:id="rId6"/>
    <p:sldId id="314" r:id="rId7"/>
    <p:sldId id="338" r:id="rId8"/>
    <p:sldId id="350" r:id="rId9"/>
    <p:sldId id="379" r:id="rId10"/>
    <p:sldId id="365" r:id="rId11"/>
    <p:sldId id="340" r:id="rId12"/>
    <p:sldId id="341" r:id="rId13"/>
    <p:sldId id="357" r:id="rId14"/>
    <p:sldId id="339" r:id="rId15"/>
    <p:sldId id="377" r:id="rId16"/>
    <p:sldId id="342" r:id="rId17"/>
    <p:sldId id="372" r:id="rId18"/>
    <p:sldId id="358" r:id="rId19"/>
    <p:sldId id="360" r:id="rId20"/>
    <p:sldId id="359" r:id="rId21"/>
    <p:sldId id="366" r:id="rId22"/>
    <p:sldId id="367" r:id="rId23"/>
    <p:sldId id="361" r:id="rId24"/>
    <p:sldId id="375" r:id="rId25"/>
    <p:sldId id="344" r:id="rId26"/>
    <p:sldId id="351" r:id="rId27"/>
    <p:sldId id="368" r:id="rId28"/>
    <p:sldId id="352" r:id="rId29"/>
    <p:sldId id="373" r:id="rId30"/>
    <p:sldId id="353" r:id="rId31"/>
    <p:sldId id="354" r:id="rId32"/>
    <p:sldId id="343" r:id="rId33"/>
    <p:sldId id="369" r:id="rId34"/>
    <p:sldId id="371" r:id="rId35"/>
    <p:sldId id="355" r:id="rId36"/>
    <p:sldId id="380" r:id="rId37"/>
    <p:sldId id="318" r:id="rId38"/>
    <p:sldId id="282" r:id="rId39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4355BE"/>
    <a:srgbClr val="0000CC"/>
    <a:srgbClr val="A5CCDF"/>
    <a:srgbClr val="D3E9F4"/>
    <a:srgbClr val="208FC3"/>
    <a:srgbClr val="2190C5"/>
    <a:srgbClr val="208DC1"/>
    <a:srgbClr val="F23C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4414" autoAdjust="0"/>
  </p:normalViewPr>
  <p:slideViewPr>
    <p:cSldViewPr snapToGrid="0" snapToObjects="1">
      <p:cViewPr varScale="1">
        <p:scale>
          <a:sx n="74" d="100"/>
          <a:sy n="74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gs" Target="tags/tag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sp>
        <p:nvSpPr>
          <p:cNvPr id="14" name="文本框 1"/>
          <p:cNvSpPr txBox="1"/>
          <p:nvPr/>
        </p:nvSpPr>
        <p:spPr>
          <a:xfrm>
            <a:off x="858610" y="2012393"/>
            <a:ext cx="7885340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2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语法基础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13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286419" y="2015983"/>
            <a:ext cx="5243498" cy="1529527"/>
          </a:xfrm>
        </p:spPr>
        <p:txBody>
          <a:bodyPr/>
          <a:lstStyle/>
          <a:p>
            <a:r>
              <a:rPr lang="zh-CN" altLang="en-US" sz="7200" dirty="0" smtClean="0"/>
              <a:t>主要内容</a:t>
            </a:r>
            <a:endParaRPr lang="zh-CN" altLang="en-US" sz="72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604397" y="3667300"/>
            <a:ext cx="2776216" cy="590556"/>
          </a:xfrm>
        </p:spPr>
        <p:txBody>
          <a:bodyPr/>
          <a:lstStyle/>
          <a:p>
            <a:r>
              <a:rPr lang="en-US" altLang="zh-CN" dirty="0" smtClean="0"/>
              <a:t>CONTENTS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526905" y="78713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459546" y="787138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输入输出函数</a:t>
            </a:r>
            <a:endParaRPr lang="zh-CN" altLang="en-US" sz="3200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219024" y="2296963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8151665" y="2296963"/>
            <a:ext cx="3253563" cy="634634"/>
          </a:xfrm>
        </p:spPr>
        <p:txBody>
          <a:bodyPr/>
          <a:lstStyle/>
          <a:p>
            <a:r>
              <a:rPr lang="zh-CN" altLang="en-US" sz="3200" b="1" dirty="0"/>
              <a:t>变量和注释</a:t>
            </a:r>
            <a:endParaRPr lang="zh-CN" altLang="en-US" sz="3200" b="1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9"/>
          </p:nvPr>
        </p:nvSpPr>
        <p:spPr>
          <a:xfrm>
            <a:off x="6375702" y="538843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0"/>
          </p:nvPr>
        </p:nvSpPr>
        <p:spPr>
          <a:xfrm>
            <a:off x="7459547" y="5388436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常用的运算符</a:t>
            </a:r>
            <a:endParaRPr lang="zh-CN" altLang="en-US" sz="3200" b="1" dirty="0"/>
          </a:p>
        </p:txBody>
      </p:sp>
      <p:sp>
        <p:nvSpPr>
          <p:cNvPr id="14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219025" y="385803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5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8151666" y="3858038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基本数据类型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329347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输入输出函数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806058" y="172267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基本输入函数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95281" y="1709479"/>
            <a:ext cx="9295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       </a:t>
            </a:r>
            <a:r>
              <a:rPr lang="zh-CN" altLang="zh-CN" sz="2000" dirty="0" smtClean="0"/>
              <a:t>任何</a:t>
            </a:r>
            <a:r>
              <a:rPr lang="zh-CN" altLang="zh-CN" sz="2000" dirty="0"/>
              <a:t>程序都会</a:t>
            </a:r>
            <a:r>
              <a:rPr lang="zh-CN" altLang="zh-CN" sz="2000" b="1" dirty="0">
                <a:solidFill>
                  <a:srgbClr val="0000CC"/>
                </a:solidFill>
              </a:rPr>
              <a:t>通过输入输出的功能与用户进行交互和沟通</a:t>
            </a:r>
            <a:r>
              <a:rPr lang="zh-CN" altLang="zh-CN" sz="2000" dirty="0"/>
              <a:t>。所谓</a:t>
            </a:r>
            <a:r>
              <a:rPr lang="zh-CN" altLang="zh-CN" sz="2000" dirty="0" smtClean="0"/>
              <a:t>输入是</a:t>
            </a:r>
            <a:r>
              <a:rPr lang="zh-CN" altLang="zh-CN" sz="2000" dirty="0"/>
              <a:t>指</a:t>
            </a:r>
            <a:r>
              <a:rPr lang="zh-CN" altLang="zh-CN" sz="2000" dirty="0" smtClean="0"/>
              <a:t>程序</a:t>
            </a:r>
            <a:r>
              <a:rPr lang="zh-CN" altLang="en-US" sz="2000" dirty="0" smtClean="0"/>
              <a:t>捕获用户通过键盘输入的信息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而输出则是指程序向用户显示或打印数据。在</a:t>
            </a:r>
            <a:r>
              <a:rPr lang="en-US" altLang="zh-CN" sz="2000" dirty="0"/>
              <a:t>Python</a:t>
            </a:r>
            <a:r>
              <a:rPr lang="zh-CN" altLang="zh-CN" sz="2000" dirty="0"/>
              <a:t>语言中</a:t>
            </a:r>
            <a:r>
              <a:rPr lang="zh-CN" altLang="zh-CN" sz="2000" dirty="0" smtClean="0"/>
              <a:t>，用</a:t>
            </a:r>
            <a:r>
              <a:rPr lang="en-US" altLang="zh-CN" sz="2000" dirty="0" smtClean="0"/>
              <a:t> 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</a:rPr>
              <a:t>input</a:t>
            </a:r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</a:rPr>
              <a:t>()</a:t>
            </a:r>
            <a:r>
              <a:rPr lang="zh-CN" altLang="zh-CN" sz="2000" b="1" dirty="0">
                <a:solidFill>
                  <a:srgbClr val="0000CC"/>
                </a:solidFill>
              </a:rPr>
              <a:t>函数进行输入</a:t>
            </a:r>
            <a:r>
              <a:rPr lang="zh-CN" altLang="zh-CN" sz="2000" dirty="0"/>
              <a:t>，</a:t>
            </a:r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</a:rPr>
              <a:t>print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</a:rPr>
              <a:t>() 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函数</a:t>
            </a:r>
            <a:r>
              <a:rPr lang="zh-CN" altLang="zh-CN" sz="2000" b="1" dirty="0">
                <a:solidFill>
                  <a:srgbClr val="0000CC"/>
                </a:solidFill>
              </a:rPr>
              <a:t>进行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输出</a:t>
            </a:r>
            <a:r>
              <a:rPr lang="zh-CN" altLang="zh-CN" sz="2000" dirty="0" smtClean="0"/>
              <a:t>。</a:t>
            </a:r>
            <a:endParaRPr lang="zh-CN" altLang="zh-CN" sz="2000" dirty="0"/>
          </a:p>
        </p:txBody>
      </p:sp>
      <p:sp>
        <p:nvSpPr>
          <p:cNvPr id="7" name="内容占位符 2"/>
          <p:cNvSpPr txBox="1"/>
          <p:nvPr/>
        </p:nvSpPr>
        <p:spPr>
          <a:xfrm>
            <a:off x="1286480" y="3771311"/>
            <a:ext cx="10409310" cy="2142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input</a:t>
            </a:r>
            <a:r>
              <a:rPr lang="en-US" altLang="zh-CN" sz="2000" b="1" dirty="0">
                <a:solidFill>
                  <a:srgbClr val="0000CC"/>
                </a:solidFill>
              </a:rPr>
              <a:t>()</a:t>
            </a:r>
            <a:r>
              <a:rPr lang="zh-CN" altLang="zh-CN" sz="2000" b="1" dirty="0">
                <a:solidFill>
                  <a:srgbClr val="0000CC"/>
                </a:solidFill>
              </a:rPr>
              <a:t>函数</a:t>
            </a:r>
            <a:r>
              <a:rPr lang="zh-CN" altLang="en-US" sz="2000" dirty="0"/>
              <a:t>：</a:t>
            </a:r>
            <a:r>
              <a:rPr lang="zh-CN" altLang="zh-CN" sz="2000" dirty="0"/>
              <a:t>无论用户输入什么内容，该函数都</a:t>
            </a:r>
            <a:r>
              <a:rPr lang="zh-CN" altLang="zh-CN" sz="2000" b="1" dirty="0">
                <a:solidFill>
                  <a:schemeClr val="bg2">
                    <a:lumMod val="50000"/>
                  </a:schemeClr>
                </a:solidFill>
              </a:rPr>
              <a:t>返回字符串类型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 smtClean="0"/>
              <a:t>       </a:t>
            </a:r>
            <a:r>
              <a:rPr lang="zh-CN" altLang="zh-CN" sz="2000" dirty="0" smtClean="0"/>
              <a:t>格式</a:t>
            </a:r>
            <a:r>
              <a:rPr lang="zh-CN" altLang="en-US" sz="2000" dirty="0"/>
              <a:t>为</a:t>
            </a:r>
            <a:r>
              <a:rPr lang="zh-CN" altLang="zh-CN" sz="2000" dirty="0"/>
              <a:t>：</a:t>
            </a:r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</a:rPr>
              <a:t>input(prompt=None)</a:t>
            </a:r>
            <a:r>
              <a:rPr lang="zh-CN" altLang="en-US" sz="2000" dirty="0"/>
              <a:t>，</a:t>
            </a:r>
            <a:r>
              <a:rPr lang="zh-CN" altLang="zh-CN" sz="2000" dirty="0"/>
              <a:t>其中</a:t>
            </a:r>
            <a:r>
              <a:rPr lang="en-US" altLang="zh-CN" sz="2000" b="1" dirty="0">
                <a:solidFill>
                  <a:srgbClr val="0000CC"/>
                </a:solidFill>
              </a:rPr>
              <a:t>prompt</a:t>
            </a:r>
            <a:r>
              <a:rPr lang="zh-CN" altLang="zh-CN" sz="2000" b="1" dirty="0">
                <a:solidFill>
                  <a:srgbClr val="0000CC"/>
                </a:solidFill>
              </a:rPr>
              <a:t>表示提示信息</a:t>
            </a:r>
            <a:r>
              <a:rPr lang="zh-CN" altLang="zh-CN" sz="2000" dirty="0"/>
              <a:t>，默认为空，如果不空，则显示提示信息。然后等待用户输入，输入完毕后按回车键，并</a:t>
            </a:r>
            <a:r>
              <a:rPr lang="zh-CN" altLang="zh-CN" sz="2000" b="1" dirty="0">
                <a:solidFill>
                  <a:srgbClr val="0000CC"/>
                </a:solidFill>
              </a:rPr>
              <a:t>将用户输入作为一个字符串返回，并自动忽略换行符</a:t>
            </a:r>
            <a:r>
              <a:rPr lang="zh-CN" altLang="en-US" sz="2000" dirty="0"/>
              <a:t>，</a:t>
            </a:r>
            <a:r>
              <a:rPr lang="zh-CN" altLang="zh-CN" sz="2000" dirty="0"/>
              <a:t>可以将返回结果赋予变量。</a:t>
            </a:r>
            <a:endParaRPr lang="zh-CN" altLang="zh-CN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806058" y="172267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基本输出函数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内容占位符 2"/>
          <p:cNvSpPr txBox="1"/>
          <p:nvPr/>
        </p:nvSpPr>
        <p:spPr>
          <a:xfrm>
            <a:off x="1658409" y="1461418"/>
            <a:ext cx="10257366" cy="47426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 smtClean="0"/>
              <a:t>       print</a:t>
            </a:r>
            <a:r>
              <a:rPr lang="en-US" altLang="zh-CN" sz="2000" dirty="0"/>
              <a:t>()</a:t>
            </a:r>
            <a:r>
              <a:rPr lang="zh-CN" altLang="zh-CN" sz="2000" dirty="0" smtClean="0"/>
              <a:t>函数格式</a:t>
            </a:r>
            <a:r>
              <a:rPr lang="zh-CN" altLang="en-US" sz="2000" dirty="0" smtClean="0"/>
              <a:t>为</a:t>
            </a:r>
            <a:r>
              <a:rPr lang="zh-CN" altLang="zh-CN" sz="2000" dirty="0" smtClean="0"/>
              <a:t>：</a:t>
            </a:r>
            <a:r>
              <a:rPr lang="en-US" altLang="zh-CN" sz="2000" dirty="0" smtClean="0"/>
              <a:t>print(value</a:t>
            </a:r>
            <a:r>
              <a:rPr lang="en-US" altLang="zh-CN" sz="2000" dirty="0"/>
              <a:t>, ..., </a:t>
            </a:r>
            <a:r>
              <a:rPr lang="en-US" altLang="zh-CN" sz="2000" dirty="0" err="1"/>
              <a:t>sep</a:t>
            </a:r>
            <a:r>
              <a:rPr lang="en-US" altLang="zh-CN" sz="2000" dirty="0"/>
              <a:t>=' ', end='\n', file=</a:t>
            </a:r>
            <a:r>
              <a:rPr lang="en-US" altLang="zh-CN" sz="2000" dirty="0" err="1"/>
              <a:t>sys.stdout</a:t>
            </a:r>
            <a:r>
              <a:rPr lang="en-US" altLang="zh-CN" sz="2000" dirty="0"/>
              <a:t>, flush=False)</a:t>
            </a:r>
            <a:endParaRPr lang="zh-CN" altLang="zh-CN" sz="20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 smtClean="0"/>
              <a:t>各参数</a:t>
            </a:r>
            <a:r>
              <a:rPr lang="zh-CN" altLang="en-US" sz="2000" dirty="0" smtClean="0"/>
              <a:t>含义如下</a:t>
            </a:r>
            <a:r>
              <a:rPr lang="zh-CN" altLang="zh-CN" sz="2000" dirty="0" smtClean="0"/>
              <a:t>：</a:t>
            </a:r>
            <a:endParaRPr lang="zh-CN" altLang="zh-CN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CC"/>
                </a:solidFill>
              </a:rPr>
              <a:t>value</a:t>
            </a:r>
            <a:r>
              <a:rPr lang="zh-CN" altLang="zh-CN" sz="2000" b="1" dirty="0">
                <a:solidFill>
                  <a:srgbClr val="0000CC"/>
                </a:solidFill>
              </a:rPr>
              <a:t>： </a:t>
            </a:r>
            <a:r>
              <a:rPr lang="zh-CN" altLang="zh-CN" sz="2000" dirty="0"/>
              <a:t>表示需要输出的对象，一次可以输出一个或者多个对象（其中</a:t>
            </a:r>
            <a:r>
              <a:rPr lang="en-US" altLang="zh-CN" sz="2000" dirty="0"/>
              <a:t>...</a:t>
            </a:r>
            <a:r>
              <a:rPr lang="zh-CN" altLang="zh-CN" sz="2000" dirty="0"/>
              <a:t>表示任意多个对象），当输出多个对象时，对象之间要用逗号（，）分隔；</a:t>
            </a:r>
            <a:endParaRPr lang="zh-CN" altLang="zh-CN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>
                <a:solidFill>
                  <a:srgbClr val="0000CC"/>
                </a:solidFill>
              </a:rPr>
              <a:t>sep</a:t>
            </a:r>
            <a:r>
              <a:rPr lang="zh-CN" altLang="zh-CN" sz="2000" b="1" dirty="0">
                <a:solidFill>
                  <a:srgbClr val="0000CC"/>
                </a:solidFill>
              </a:rPr>
              <a:t>：</a:t>
            </a:r>
            <a:r>
              <a:rPr lang="zh-CN" altLang="zh-CN" sz="2000" dirty="0"/>
              <a:t>表示输出时对象之间的间隔符，</a:t>
            </a:r>
            <a:r>
              <a:rPr lang="zh-CN" altLang="zh-CN" sz="2000" b="1" dirty="0">
                <a:solidFill>
                  <a:srgbClr val="FF0000"/>
                </a:solidFill>
              </a:rPr>
              <a:t>默认用一个空格分隔</a:t>
            </a:r>
            <a:r>
              <a:rPr lang="zh-CN" altLang="zh-CN" sz="2000" dirty="0"/>
              <a:t>；</a:t>
            </a:r>
            <a:endParaRPr lang="zh-CN" altLang="zh-CN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CC"/>
                </a:solidFill>
              </a:rPr>
              <a:t>end</a:t>
            </a:r>
            <a:r>
              <a:rPr lang="zh-CN" altLang="zh-CN" sz="2000" b="1" dirty="0">
                <a:solidFill>
                  <a:srgbClr val="0000CC"/>
                </a:solidFill>
              </a:rPr>
              <a:t>：</a:t>
            </a:r>
            <a:r>
              <a:rPr lang="zh-CN" altLang="zh-CN" sz="2000" dirty="0"/>
              <a:t>表示输出以何字符结尾，</a:t>
            </a:r>
            <a:r>
              <a:rPr lang="zh-CN" altLang="zh-CN" sz="2000" b="1" dirty="0">
                <a:solidFill>
                  <a:srgbClr val="FF0000"/>
                </a:solidFill>
              </a:rPr>
              <a:t>默认值是换行符</a:t>
            </a:r>
            <a:r>
              <a:rPr lang="zh-CN" altLang="zh-CN" sz="2000" dirty="0"/>
              <a:t>；</a:t>
            </a:r>
            <a:endParaRPr lang="zh-CN" altLang="zh-CN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CC"/>
                </a:solidFill>
              </a:rPr>
              <a:t>file</a:t>
            </a:r>
            <a:r>
              <a:rPr lang="zh-CN" altLang="zh-CN" sz="2000" b="1" dirty="0">
                <a:solidFill>
                  <a:srgbClr val="0000CC"/>
                </a:solidFill>
              </a:rPr>
              <a:t>：</a:t>
            </a:r>
            <a:r>
              <a:rPr lang="zh-CN" altLang="zh-CN" sz="2000" dirty="0"/>
              <a:t>表示输出位置，可将输出到文件，</a:t>
            </a:r>
            <a:r>
              <a:rPr lang="en-US" altLang="zh-CN" sz="2000" dirty="0"/>
              <a:t>file</a:t>
            </a:r>
            <a:r>
              <a:rPr lang="zh-CN" altLang="zh-CN" sz="2000" dirty="0"/>
              <a:t>指定的对象要有“写”的方法，默认值是</a:t>
            </a:r>
            <a:r>
              <a:rPr lang="en-US" altLang="zh-CN" sz="2000" dirty="0" err="1"/>
              <a:t>sys.stdout</a:t>
            </a:r>
            <a:r>
              <a:rPr lang="zh-CN" altLang="zh-CN" sz="2000" dirty="0"/>
              <a:t>（标准输出）；</a:t>
            </a:r>
            <a:endParaRPr lang="zh-CN" altLang="zh-CN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CC"/>
                </a:solidFill>
              </a:rPr>
              <a:t>flush</a:t>
            </a:r>
            <a:r>
              <a:rPr lang="zh-CN" altLang="zh-CN" sz="2000" b="1" dirty="0">
                <a:solidFill>
                  <a:srgbClr val="0000CC"/>
                </a:solidFill>
              </a:rPr>
              <a:t>：</a:t>
            </a:r>
            <a:r>
              <a:rPr lang="zh-CN" altLang="zh-CN" sz="2000" dirty="0"/>
              <a:t>将缓存里面的内容是否强制刷新输出，默认值是</a:t>
            </a:r>
            <a:r>
              <a:rPr lang="en-US" altLang="zh-CN" sz="2000" dirty="0"/>
              <a:t>False</a:t>
            </a:r>
            <a:r>
              <a:rPr lang="zh-CN" altLang="zh-CN" sz="2000" dirty="0"/>
              <a:t>。</a:t>
            </a:r>
            <a:endParaRPr lang="zh-CN" altLang="zh-CN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806058" y="172267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基本输出函数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5703" y="2882638"/>
            <a:ext cx="3787236" cy="2150045"/>
          </a:xfrm>
          <a:prstGeom prst="rect">
            <a:avLst/>
          </a:prstGeom>
        </p:spPr>
      </p:pic>
      <p:sp>
        <p:nvSpPr>
          <p:cNvPr id="16" name="燕尾形箭头 15"/>
          <p:cNvSpPr/>
          <p:nvPr/>
        </p:nvSpPr>
        <p:spPr>
          <a:xfrm>
            <a:off x="6542794" y="3730028"/>
            <a:ext cx="1114942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63" y="2408658"/>
            <a:ext cx="5292364" cy="2923833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4529481" y="5868487"/>
            <a:ext cx="4605748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</a:rPr>
              <a:t>注意观察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sep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end 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不同取值时的效果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329347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变量和注释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03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934701" y="174866"/>
            <a:ext cx="800219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变量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32221" y="1254380"/>
            <a:ext cx="94026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      变量</a:t>
            </a:r>
            <a:r>
              <a:rPr lang="zh-CN" altLang="en-US" sz="2400" dirty="0"/>
              <a:t>是计算机语言中用于存储计算结果或表示值的抽象概念。</a:t>
            </a:r>
            <a:r>
              <a:rPr lang="zh-CN" altLang="en-US" sz="2400" b="1" dirty="0">
                <a:solidFill>
                  <a:srgbClr val="0000CC"/>
                </a:solidFill>
              </a:rPr>
              <a:t>变量的值通常是可以变化的</a:t>
            </a:r>
            <a:r>
              <a:rPr lang="zh-CN" altLang="en-US" sz="2400" dirty="0"/>
              <a:t>，通过变量名访问相应的</a:t>
            </a:r>
            <a:r>
              <a:rPr lang="zh-CN" altLang="en-US" sz="2400" dirty="0" smtClean="0"/>
              <a:t>值。</a:t>
            </a:r>
            <a:r>
              <a:rPr lang="en-US" altLang="zh-CN" sz="2400" dirty="0" smtClean="0"/>
              <a:t>Python </a:t>
            </a:r>
            <a:r>
              <a:rPr lang="zh-CN" altLang="en-US" sz="2400" dirty="0"/>
              <a:t>中的变量不需要</a:t>
            </a:r>
            <a:r>
              <a:rPr lang="zh-CN" altLang="en-US" sz="2400" dirty="0" smtClean="0"/>
              <a:t>声明类型，变量</a:t>
            </a:r>
            <a:r>
              <a:rPr lang="zh-CN" altLang="en-US" sz="2400" b="1" dirty="0">
                <a:solidFill>
                  <a:srgbClr val="0000CC"/>
                </a:solidFill>
              </a:rPr>
              <a:t>在使用前都必须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赋值</a:t>
            </a:r>
            <a:r>
              <a:rPr lang="zh-CN" altLang="en-US" sz="2400" dirty="0" smtClean="0"/>
              <a:t>。赋值的目的</a:t>
            </a:r>
            <a:r>
              <a:rPr lang="zh-CN" altLang="en-US" sz="2400" dirty="0"/>
              <a:t>是将值</a:t>
            </a:r>
            <a:r>
              <a:rPr lang="zh-CN" altLang="en-US" sz="2400" dirty="0" smtClean="0"/>
              <a:t>与名称进行</a:t>
            </a:r>
            <a:r>
              <a:rPr lang="zh-CN" altLang="en-US" sz="2400" dirty="0"/>
              <a:t>关联。赋值语句的</a:t>
            </a:r>
            <a:r>
              <a:rPr lang="zh-CN" altLang="en-US" sz="2400" dirty="0" smtClean="0"/>
              <a:t>格式为： </a:t>
            </a:r>
            <a:r>
              <a:rPr lang="en-US" altLang="zh-CN" sz="2400" b="1" dirty="0">
                <a:solidFill>
                  <a:srgbClr val="FF0000"/>
                </a:solidFill>
              </a:rPr>
              <a:t>&lt;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变量名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&gt; </a:t>
            </a:r>
            <a:r>
              <a:rPr lang="en-US" altLang="zh-CN" sz="2400" b="1" dirty="0">
                <a:solidFill>
                  <a:srgbClr val="FF0000"/>
                </a:solidFill>
              </a:rPr>
              <a:t>= &lt;</a:t>
            </a:r>
            <a:r>
              <a:rPr lang="zh-CN" altLang="en-US" sz="2400" b="1" dirty="0">
                <a:solidFill>
                  <a:srgbClr val="FF0000"/>
                </a:solidFill>
              </a:rPr>
              <a:t>表达式</a:t>
            </a:r>
            <a:r>
              <a:rPr lang="en-US" altLang="zh-CN" sz="2400" b="1" dirty="0">
                <a:solidFill>
                  <a:srgbClr val="FF0000"/>
                </a:solidFill>
              </a:rPr>
              <a:t>&gt;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例如：</a:t>
            </a:r>
            <a:r>
              <a:rPr lang="en-US" altLang="zh-CN" sz="2400" dirty="0" smtClean="0"/>
              <a:t>name = “</a:t>
            </a:r>
            <a:r>
              <a:rPr lang="zh-CN" altLang="en-US" sz="2400" dirty="0" smtClean="0"/>
              <a:t>张三</a:t>
            </a:r>
            <a:r>
              <a:rPr lang="en-US" altLang="zh-CN" sz="2400" dirty="0" smtClean="0"/>
              <a:t>”</a:t>
            </a:r>
            <a:endParaRPr lang="en-US" altLang="zh-CN" sz="2400" dirty="0" smtClean="0"/>
          </a:p>
        </p:txBody>
      </p:sp>
      <p:sp>
        <p:nvSpPr>
          <p:cNvPr id="3" name="矩形 2"/>
          <p:cNvSpPr/>
          <p:nvPr/>
        </p:nvSpPr>
        <p:spPr>
          <a:xfrm>
            <a:off x="535783" y="4628459"/>
            <a:ext cx="111991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+mn-ea"/>
                <a:cs typeface="Times New Roman" panose="02020603050405020304" pitchFamily="18" charset="0"/>
              </a:rPr>
              <a:t>      Python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首先对表达式进行求值，然后将结果存储到变量中。如果表达式无法求值，则赋值语句出错。一个变量如果未赋值，则称该变量是“未定义的”。</a:t>
            </a:r>
            <a:r>
              <a:rPr lang="zh-CN" altLang="zh-CN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在程序中使用未定义的变量会导致错误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832044" y="164021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标识符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22849" y="1413890"/>
            <a:ext cx="10012071" cy="501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标识符只能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包含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字母、数字和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下划线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，但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不能以数字开头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。例如，可将变量命名为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message_1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，但不能将其命名为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1_message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标识符</a:t>
            </a: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不能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包含空格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，通常使用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下划线来分隔其中的单词。例如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，标识符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student_name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可行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但标识符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name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引发错误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标识符</a:t>
            </a:r>
            <a:r>
              <a:rPr lang="zh-CN" altLang="en-US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严格区分大小写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表示不同的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标识符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不要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关键字和函数名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用作标识符。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标识符应该简短，并且能够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见名知意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。例如，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比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好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student_name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比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s_n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好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慎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</a:t>
            </a: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小写字母 </a:t>
            </a:r>
            <a:r>
              <a:rPr lang="en-US" altLang="zh-CN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和大写字母 </a:t>
            </a:r>
            <a:r>
              <a:rPr lang="en-US" altLang="zh-CN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，因为它们可能被人错看成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数字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21863" y="90023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标识符的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命名规则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74866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关键字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132066" y="2109458"/>
          <a:ext cx="9705317" cy="34674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84593"/>
                <a:gridCol w="1403454"/>
                <a:gridCol w="1403454"/>
                <a:gridCol w="1403454"/>
                <a:gridCol w="1403454"/>
                <a:gridCol w="1403454"/>
                <a:gridCol w="1403454"/>
              </a:tblGrid>
              <a:tr h="688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False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None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True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and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as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assert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async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await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break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class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continue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err="1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def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del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elif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else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except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finally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for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from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global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if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import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in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is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lambda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nonlocal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not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or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1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pass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raise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return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_GB2312"/>
                        </a:rPr>
                        <a:t>try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while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with</a:t>
                      </a:r>
                      <a:endParaRPr lang="zh-CN" sz="20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Times New Roman" panose="02020603050405020304"/>
                          <a:ea typeface="楷体" panose="02010609060101010101" charset="-122"/>
                        </a:rPr>
                        <a:t>yield</a:t>
                      </a:r>
                      <a:endParaRPr lang="zh-CN" sz="20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216676" y="6135187"/>
            <a:ext cx="8587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/>
              <a:t>温馨提示：可通过</a:t>
            </a:r>
            <a:r>
              <a:rPr lang="en-US" altLang="zh-CN" sz="2000" b="1" dirty="0" smtClean="0"/>
              <a:t>python</a:t>
            </a:r>
            <a:r>
              <a:rPr lang="zh-CN" altLang="en-US" sz="2000" b="1" dirty="0" smtClean="0"/>
              <a:t>提供的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keyword 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模块</a:t>
            </a:r>
            <a:r>
              <a:rPr lang="zh-CN" altLang="en-US" sz="2000" b="1" dirty="0" smtClean="0"/>
              <a:t>，调用 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kwlist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变量</a:t>
            </a:r>
            <a:r>
              <a:rPr lang="zh-CN" altLang="en-US" sz="2000" b="1" dirty="0" smtClean="0"/>
              <a:t>获取。</a:t>
            </a:r>
            <a:endParaRPr lang="zh-CN" altLang="en-US" sz="2000" b="1" dirty="0"/>
          </a:p>
        </p:txBody>
      </p:sp>
      <p:sp>
        <p:nvSpPr>
          <p:cNvPr id="7" name="矩形 6"/>
          <p:cNvSpPr/>
          <p:nvPr/>
        </p:nvSpPr>
        <p:spPr>
          <a:xfrm>
            <a:off x="5661285" y="1194376"/>
            <a:ext cx="32800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中的一些关键字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934701" y="174866"/>
            <a:ext cx="800219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变量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24959" y="1030279"/>
            <a:ext cx="83286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Python</a:t>
            </a:r>
            <a:r>
              <a:rPr lang="zh-CN" altLang="en-US" sz="2000" dirty="0"/>
              <a:t>中</a:t>
            </a:r>
            <a:r>
              <a:rPr lang="zh-CN" altLang="en-US" sz="2000" b="1" dirty="0">
                <a:solidFill>
                  <a:srgbClr val="E73A1C"/>
                </a:solidFill>
              </a:rPr>
              <a:t>变量的类型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是动态变化的</a:t>
            </a:r>
            <a:r>
              <a:rPr lang="zh-CN" altLang="en-US" sz="2000" dirty="0" smtClean="0"/>
              <a:t>，可通过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type() </a:t>
            </a:r>
            <a:r>
              <a:rPr lang="zh-CN" altLang="en-US" sz="2000" dirty="0" smtClean="0"/>
              <a:t>函数查看变量类型。</a:t>
            </a:r>
            <a:endParaRPr lang="en-US" altLang="zh-CN" sz="2000" dirty="0" smtClean="0"/>
          </a:p>
        </p:txBody>
      </p:sp>
      <p:sp>
        <p:nvSpPr>
          <p:cNvPr id="3" name="矩形 2"/>
          <p:cNvSpPr/>
          <p:nvPr/>
        </p:nvSpPr>
        <p:spPr>
          <a:xfrm>
            <a:off x="974061" y="4301412"/>
            <a:ext cx="49325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Python</a:t>
            </a:r>
            <a:r>
              <a:rPr lang="zh-CN" altLang="zh-CN" sz="2000" dirty="0"/>
              <a:t>语言允许</a:t>
            </a:r>
            <a:r>
              <a:rPr lang="zh-CN" altLang="zh-CN" sz="2000" b="1" dirty="0">
                <a:solidFill>
                  <a:srgbClr val="E73A1C"/>
                </a:solidFill>
              </a:rPr>
              <a:t>同时对多个变量赋值</a:t>
            </a:r>
            <a:r>
              <a:rPr lang="zh-CN" altLang="zh-CN" sz="2000" dirty="0"/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77685" y="1758781"/>
            <a:ext cx="1937442" cy="230832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type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张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三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type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175.4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type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(a))</a:t>
            </a:r>
            <a:endParaRPr kumimoji="0" lang="zh-CN" altLang="zh-CN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89277" y="2397438"/>
            <a:ext cx="233579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</a:rPr>
              <a:t>&lt;class 'int'&gt;</a:t>
            </a:r>
            <a:endParaRPr lang="zh-CN" altLang="en-US" b="1" dirty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</a:rPr>
              <a:t>&lt;class 'str'&gt;</a:t>
            </a:r>
            <a:endParaRPr lang="zh-CN" altLang="en-US" b="1" dirty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</a:rPr>
              <a:t>&lt;class 'float'&gt;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677685" y="5008236"/>
            <a:ext cx="2470513" cy="156966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b = c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张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三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c)</a:t>
            </a:r>
            <a:endParaRPr kumimoji="0" lang="zh-CN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41950" y="5331401"/>
            <a:ext cx="12916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</a:rPr>
              <a:t>1 1 1</a:t>
            </a:r>
            <a:endParaRPr lang="zh-CN" altLang="en-US" b="1" dirty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</a:rPr>
              <a:t>1 张三 3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  <p:sp>
        <p:nvSpPr>
          <p:cNvPr id="12" name="燕尾形箭头 11"/>
          <p:cNvSpPr/>
          <p:nvPr/>
        </p:nvSpPr>
        <p:spPr>
          <a:xfrm>
            <a:off x="6175124" y="5601830"/>
            <a:ext cx="1114942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燕尾形箭头 12"/>
          <p:cNvSpPr/>
          <p:nvPr/>
        </p:nvSpPr>
        <p:spPr>
          <a:xfrm>
            <a:off x="5744731" y="2752013"/>
            <a:ext cx="1114942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 animBg="1"/>
      <p:bldP spid="7" grpId="0"/>
      <p:bldP spid="10" grpId="0" animBg="1"/>
      <p:bldP spid="11" grpId="0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806058" y="172267"/>
            <a:ext cx="221464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accent3">
                    <a:lumMod val="75000"/>
                  </a:schemeClr>
                </a:solidFill>
              </a:rPr>
              <a:t>Python</a:t>
            </a: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中注释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1949" y="2907144"/>
            <a:ext cx="6264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单行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注释：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以 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#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 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开头，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#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号后面内容为注释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1951" y="4285080"/>
            <a:ext cx="7540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多行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注释：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三个单引号 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'''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或者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三个双引号 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"""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将注释括起来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2183795" y="1095898"/>
            <a:ext cx="96543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代码中的注释主要是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写给人看的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，不是为计算机写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的，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程序执行时，会忽略注释部分。适当的注释有利于别人读懂程序、了解程序的用途，同时也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有助于本人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整理思路、方便回忆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中的注释主要分为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单行注释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多行注释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两种。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64920" y="4903470"/>
            <a:ext cx="5125720" cy="193484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"""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作者：</a:t>
            </a:r>
            <a:r>
              <a:rPr kumimoji="0" lang="en-US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python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</a:b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    时间：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2019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年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12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月</a:t>
            </a:r>
            <a:r>
              <a:rPr kumimoji="0" lang="en-US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日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"""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"Hello World!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这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是我的第一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Python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程序！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416675" y="4920615"/>
            <a:ext cx="4827905" cy="191071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'''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作者：</a:t>
            </a:r>
            <a:r>
              <a:rPr kumimoji="0" lang="en-US" altLang="zh-CN" sz="1500" b="0" i="1" u="none" strike="noStrike" cap="none" normalizeH="0" baseline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python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</a:b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    时间：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2019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年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12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月</a:t>
            </a:r>
            <a:r>
              <a:rPr kumimoji="0" lang="en-US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dobe 宋体 Std L" panose="02020300000000000000" pitchFamily="18" charset="-122"/>
                <a:ea typeface="Adobe 宋体 Std L" panose="02020300000000000000" pitchFamily="18" charset="-122"/>
              </a:rPr>
              <a:t>日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  <a:t>'''</a:t>
            </a:r>
            <a:br>
              <a:rPr kumimoji="0" lang="zh-CN" altLang="zh-CN" sz="1500" b="0" i="1" u="none" strike="noStrike" cap="none" normalizeH="0" baseline="0" dirty="0" smtClean="0">
                <a:ln>
                  <a:noFill/>
                </a:ln>
                <a:solidFill>
                  <a:srgbClr val="629755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"Hello World!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这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是我的第一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Python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程序！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19260" y="4292093"/>
            <a:ext cx="3518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</a:rPr>
              <a:t>注意引号为英文状态下的引号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883104" y="2703582"/>
            <a:ext cx="3847723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width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矩形的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宽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度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height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50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矩形的高度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计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算矩形的面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积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area = width * height  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面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积为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area)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打印信息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67195" y="3575392"/>
            <a:ext cx="3233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</a:rPr>
              <a:t>单行注释的快捷键：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ctrl+/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3" grpId="0" bldLvl="0" animBg="1"/>
      <p:bldP spid="4" grpId="0" bldLvl="0" animBg="1"/>
      <p:bldP spid="10" grpId="0"/>
      <p:bldP spid="11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405572" y="3252074"/>
            <a:ext cx="5380856" cy="825190"/>
          </a:xfrm>
        </p:spPr>
        <p:txBody>
          <a:bodyPr/>
          <a:lstStyle/>
          <a:p>
            <a:r>
              <a:rPr lang="en-US" altLang="zh-CN" b="1" dirty="0" smtClean="0"/>
              <a:t>Python</a:t>
            </a:r>
            <a:r>
              <a:rPr lang="zh-CN" altLang="en-US" b="1" dirty="0" smtClean="0"/>
              <a:t>基本数据类型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1676" y="2858232"/>
            <a:ext cx="105212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整型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用于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表示整数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，如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1024,  -100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0o11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八进制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0b11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二进制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0x11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十六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制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）等。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没有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限制整型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数值的大小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 但是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实际上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由于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机器内存有限，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所</a:t>
            </a:r>
            <a:endParaRPr lang="en-US" altLang="zh-CN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以使用的整型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数值不可能无限大。 </a:t>
            </a:r>
            <a:endParaRPr lang="zh-CN" altLang="en-US" sz="2000" dirty="0"/>
          </a:p>
        </p:txBody>
      </p:sp>
      <p:sp>
        <p:nvSpPr>
          <p:cNvPr id="3" name="矩形 2"/>
          <p:cNvSpPr/>
          <p:nvPr/>
        </p:nvSpPr>
        <p:spPr>
          <a:xfrm>
            <a:off x="2484799" y="1075528"/>
            <a:ext cx="84499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 indent="-46990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Font typeface="Wingdings" panose="05000000000000000000" pitchFamily="2" charset="2"/>
              <a:buChar char="o"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Python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语言中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每个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对象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都有一个数据类型，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Python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数据类型定义为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一个值的集合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以及定义在这个值集上的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一组运算操作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一个对象上可执行且只允许执行其对应数据类型定义的操作。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34913" y="4585904"/>
            <a:ext cx="8753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1024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-100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9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3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17</a:t>
            </a:r>
            <a:endParaRPr lang="zh-CN" altLang="en-US" b="1" dirty="0">
              <a:solidFill>
                <a:srgbClr val="E73A1C"/>
              </a:solidFill>
            </a:endParaRPr>
          </a:p>
        </p:txBody>
      </p:sp>
      <p:sp>
        <p:nvSpPr>
          <p:cNvPr id="10" name="燕尾形箭头 9"/>
          <p:cNvSpPr/>
          <p:nvPr/>
        </p:nvSpPr>
        <p:spPr>
          <a:xfrm>
            <a:off x="8735811" y="5179328"/>
            <a:ext cx="1114942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466608" y="4561473"/>
            <a:ext cx="2014538" cy="177875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1024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-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0o11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0b11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0x11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5056" y="4908978"/>
            <a:ext cx="5897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/>
              <a:t>0b</a:t>
            </a:r>
            <a:r>
              <a:rPr lang="zh-CN" altLang="en-US" sz="2000" b="1" dirty="0" smtClean="0"/>
              <a:t>或</a:t>
            </a:r>
            <a:r>
              <a:rPr lang="en-US" altLang="zh-CN" sz="2000" b="1" dirty="0" smtClean="0"/>
              <a:t>0B</a:t>
            </a:r>
            <a:r>
              <a:rPr lang="zh-CN" altLang="en-US" sz="2000" b="1" dirty="0" smtClean="0"/>
              <a:t>开头表示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二进制</a:t>
            </a:r>
            <a:r>
              <a:rPr lang="zh-CN" altLang="en-US" sz="2000" b="1" dirty="0" smtClean="0"/>
              <a:t>（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数字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0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，字母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b</a:t>
            </a:r>
            <a:r>
              <a:rPr lang="zh-CN" altLang="en-US" sz="2000" b="1" dirty="0" smtClean="0"/>
              <a:t>）</a:t>
            </a:r>
            <a:endParaRPr lang="en-US" altLang="zh-CN" sz="2000" b="1" dirty="0" smtClean="0"/>
          </a:p>
          <a:p>
            <a:pPr>
              <a:lnSpc>
                <a:spcPct val="150000"/>
              </a:lnSpc>
            </a:pPr>
            <a:r>
              <a:rPr lang="en-US" altLang="zh-CN" sz="2000" b="1" dirty="0" smtClean="0"/>
              <a:t>0o</a:t>
            </a:r>
            <a:r>
              <a:rPr lang="zh-CN" altLang="en-US" sz="2000" b="1" dirty="0" smtClean="0"/>
              <a:t>或</a:t>
            </a:r>
            <a:r>
              <a:rPr lang="en-US" altLang="zh-CN" sz="2000" b="1" dirty="0" smtClean="0"/>
              <a:t>0O</a:t>
            </a:r>
            <a:r>
              <a:rPr lang="zh-CN" altLang="en-US" sz="2000" b="1" dirty="0" smtClean="0"/>
              <a:t>开头表示</a:t>
            </a:r>
            <a:r>
              <a:rPr lang="zh-CN" altLang="en-US" sz="2000" b="1" dirty="0">
                <a:solidFill>
                  <a:srgbClr val="0000CC"/>
                </a:solidFill>
              </a:rPr>
              <a:t>八进制</a:t>
            </a:r>
            <a:r>
              <a:rPr lang="zh-CN" altLang="en-US" sz="2000" b="1" dirty="0"/>
              <a:t>（</a:t>
            </a:r>
            <a:r>
              <a:rPr lang="zh-CN" altLang="en-US" sz="2000" b="1" dirty="0">
                <a:solidFill>
                  <a:srgbClr val="F23C00"/>
                </a:solidFill>
              </a:rPr>
              <a:t>数字</a:t>
            </a:r>
            <a:r>
              <a:rPr lang="en-US" altLang="zh-CN" sz="2000" b="1" dirty="0">
                <a:solidFill>
                  <a:srgbClr val="F23C00"/>
                </a:solidFill>
              </a:rPr>
              <a:t>0</a:t>
            </a:r>
            <a:r>
              <a:rPr lang="zh-CN" altLang="en-US" sz="2000" b="1" dirty="0">
                <a:solidFill>
                  <a:srgbClr val="F23C00"/>
                </a:solidFill>
              </a:rPr>
              <a:t>，字母</a:t>
            </a:r>
            <a:r>
              <a:rPr lang="en-US" altLang="zh-CN" sz="2000" b="1" dirty="0">
                <a:solidFill>
                  <a:srgbClr val="F23C00"/>
                </a:solidFill>
              </a:rPr>
              <a:t>o</a:t>
            </a:r>
            <a:r>
              <a:rPr lang="zh-CN" altLang="en-US" sz="2000" b="1" dirty="0" smtClean="0"/>
              <a:t>）</a:t>
            </a:r>
            <a:endParaRPr lang="en-US" altLang="zh-CN" sz="2000" b="1" dirty="0" smtClean="0"/>
          </a:p>
          <a:p>
            <a:pPr>
              <a:lnSpc>
                <a:spcPct val="150000"/>
              </a:lnSpc>
            </a:pPr>
            <a:r>
              <a:rPr lang="en-US" altLang="zh-CN" sz="2000" b="1" dirty="0" smtClean="0"/>
              <a:t>0x</a:t>
            </a:r>
            <a:r>
              <a:rPr lang="zh-CN" altLang="en-US" sz="2000" b="1" dirty="0" smtClean="0"/>
              <a:t>或</a:t>
            </a:r>
            <a:r>
              <a:rPr lang="en-US" altLang="zh-CN" sz="2000" b="1" dirty="0" smtClean="0"/>
              <a:t>0X</a:t>
            </a:r>
            <a:r>
              <a:rPr lang="zh-CN" altLang="en-US" sz="2000" b="1" dirty="0" smtClean="0"/>
              <a:t>开头表示</a:t>
            </a:r>
            <a:r>
              <a:rPr lang="zh-CN" altLang="en-US" sz="2000" b="1" dirty="0">
                <a:solidFill>
                  <a:srgbClr val="0000CC"/>
                </a:solidFill>
              </a:rPr>
              <a:t>十六进制</a:t>
            </a:r>
            <a:r>
              <a:rPr lang="zh-CN" altLang="en-US" sz="2000" b="1" dirty="0" smtClean="0"/>
              <a:t>（</a:t>
            </a:r>
            <a:r>
              <a:rPr lang="zh-CN" altLang="en-US" sz="2000" b="1" dirty="0">
                <a:solidFill>
                  <a:srgbClr val="F23C00"/>
                </a:solidFill>
              </a:rPr>
              <a:t>数字</a:t>
            </a:r>
            <a:r>
              <a:rPr lang="en-US" altLang="zh-CN" sz="2000" b="1" dirty="0">
                <a:solidFill>
                  <a:srgbClr val="F23C00"/>
                </a:solidFill>
              </a:rPr>
              <a:t>0</a:t>
            </a:r>
            <a:r>
              <a:rPr lang="zh-CN" altLang="en-US" sz="2000" b="1" dirty="0">
                <a:solidFill>
                  <a:srgbClr val="F23C00"/>
                </a:solidFill>
              </a:rPr>
              <a:t>，字母</a:t>
            </a:r>
            <a:r>
              <a:rPr lang="en-US" altLang="zh-CN" sz="2000" b="1" dirty="0">
                <a:solidFill>
                  <a:srgbClr val="F23C00"/>
                </a:solidFill>
              </a:rPr>
              <a:t>x</a:t>
            </a:r>
            <a:r>
              <a:rPr lang="zh-CN" altLang="en-US" sz="2000" b="1" dirty="0" smtClean="0"/>
              <a:t>）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8950" y="1412488"/>
            <a:ext cx="10001413" cy="58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中提供了 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int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(x</a:t>
            </a:r>
            <a:r>
              <a:rPr lang="en-US" altLang="zh-CN" sz="2000" b="1" dirty="0">
                <a:solidFill>
                  <a:srgbClr val="0000CC"/>
                </a:solidFill>
              </a:rPr>
              <a:t>, base=10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)</a:t>
            </a:r>
            <a:r>
              <a:rPr lang="zh-CN" altLang="en-US" sz="2000" b="1" dirty="0" smtClean="0"/>
              <a:t>函数，将 </a:t>
            </a:r>
            <a:r>
              <a:rPr lang="en-US" altLang="zh-CN" sz="2000" b="1" dirty="0" smtClean="0"/>
              <a:t>base </a:t>
            </a:r>
            <a:r>
              <a:rPr lang="zh-CN" altLang="en-US" sz="2000" b="1" dirty="0" smtClean="0"/>
              <a:t>进制的字符串 </a:t>
            </a:r>
            <a:r>
              <a:rPr lang="en-US" altLang="zh-CN" sz="2000" b="1" dirty="0" smtClean="0"/>
              <a:t>x </a:t>
            </a:r>
            <a:r>
              <a:rPr lang="zh-CN" altLang="en-US" sz="2000" b="1" dirty="0" smtClean="0"/>
              <a:t>转换成十进制整数。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4942478" y="4493757"/>
            <a:ext cx="875367" cy="2058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1001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1001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9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65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513</a:t>
            </a:r>
            <a:endParaRPr lang="en-US" altLang="zh-CN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E73A1C"/>
                </a:solidFill>
              </a:rPr>
              <a:t>4097</a:t>
            </a:r>
            <a:endParaRPr lang="zh-CN" altLang="en-US" b="1" dirty="0">
              <a:solidFill>
                <a:srgbClr val="E73A1C"/>
              </a:solidFill>
            </a:endParaRPr>
          </a:p>
        </p:txBody>
      </p:sp>
      <p:sp>
        <p:nvSpPr>
          <p:cNvPr id="10" name="燕尾形箭头 9"/>
          <p:cNvSpPr/>
          <p:nvPr/>
        </p:nvSpPr>
        <p:spPr>
          <a:xfrm>
            <a:off x="3985021" y="5246916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04657" y="2257453"/>
            <a:ext cx="10945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</a:t>
            </a:r>
            <a:r>
              <a:rPr lang="zh-CN" altLang="zh-CN" sz="2000" dirty="0" smtClean="0">
                <a:latin typeface="+mn-ea"/>
              </a:rPr>
              <a:t>当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en-US" altLang="zh-CN" sz="2000" dirty="0" err="1" smtClean="0">
                <a:latin typeface="+mn-ea"/>
              </a:rPr>
              <a:t>int</a:t>
            </a:r>
            <a:r>
              <a:rPr lang="en-US" altLang="zh-CN" sz="2000" dirty="0" smtClean="0">
                <a:latin typeface="+mn-ea"/>
              </a:rPr>
              <a:t>() </a:t>
            </a:r>
            <a:r>
              <a:rPr lang="zh-CN" altLang="zh-CN" sz="2000" dirty="0" smtClean="0">
                <a:latin typeface="+mn-ea"/>
              </a:rPr>
              <a:t>函数</a:t>
            </a:r>
            <a:r>
              <a:rPr lang="zh-CN" altLang="zh-CN" sz="2000" dirty="0">
                <a:latin typeface="+mn-ea"/>
              </a:rPr>
              <a:t>的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1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个参数为字符串</a:t>
            </a:r>
            <a:r>
              <a:rPr lang="zh-CN" altLang="zh-CN" sz="2000" dirty="0">
                <a:latin typeface="+mn-ea"/>
              </a:rPr>
              <a:t>时，可以指定第</a:t>
            </a:r>
            <a:r>
              <a:rPr lang="en-US" altLang="zh-CN" sz="2000" dirty="0">
                <a:latin typeface="+mn-ea"/>
              </a:rPr>
              <a:t>2</a:t>
            </a:r>
            <a:r>
              <a:rPr lang="zh-CN" altLang="zh-CN" sz="2000" dirty="0">
                <a:latin typeface="+mn-ea"/>
              </a:rPr>
              <a:t>个参数</a:t>
            </a:r>
            <a:r>
              <a:rPr lang="en-US" altLang="zh-CN" sz="2000" dirty="0">
                <a:latin typeface="+mn-ea"/>
              </a:rPr>
              <a:t>base</a:t>
            </a:r>
            <a:r>
              <a:rPr lang="zh-CN" altLang="zh-CN" sz="2000" dirty="0">
                <a:latin typeface="+mn-ea"/>
              </a:rPr>
              <a:t>来说明这个数字字符串是什么进制，同样不接受带小数的数字字符串。</a:t>
            </a:r>
            <a:r>
              <a:rPr lang="en-US" altLang="zh-CN" sz="2000" dirty="0">
                <a:latin typeface="+mn-ea"/>
              </a:rPr>
              <a:t>base</a:t>
            </a:r>
            <a:r>
              <a:rPr lang="zh-CN" altLang="zh-CN" sz="2000" dirty="0">
                <a:latin typeface="+mn-ea"/>
              </a:rPr>
              <a:t>的有效值范围</a:t>
            </a:r>
            <a:r>
              <a:rPr lang="zh-CN" altLang="zh-CN" sz="2000" dirty="0" smtClean="0">
                <a:latin typeface="+mn-ea"/>
              </a:rPr>
              <a:t>为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0 </a:t>
            </a:r>
            <a:r>
              <a:rPr lang="zh-CN" altLang="zh-CN" sz="2000" b="1" dirty="0" smtClean="0">
                <a:solidFill>
                  <a:srgbClr val="0000CC"/>
                </a:solidFill>
                <a:latin typeface="+mn-ea"/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2-36</a:t>
            </a:r>
            <a:r>
              <a:rPr lang="zh-CN" altLang="zh-CN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      </a:t>
            </a:r>
            <a:r>
              <a:rPr lang="zh-CN" altLang="en-US" sz="2000" dirty="0" smtClean="0">
                <a:latin typeface="+mn-ea"/>
              </a:rPr>
              <a:t>当 </a:t>
            </a:r>
            <a:r>
              <a:rPr lang="en-US" altLang="zh-CN" sz="2000" dirty="0" smtClean="0">
                <a:latin typeface="+mn-ea"/>
              </a:rPr>
              <a:t>base </a:t>
            </a:r>
            <a:r>
              <a:rPr lang="zh-CN" altLang="en-US" sz="2000" dirty="0" smtClean="0">
                <a:latin typeface="+mn-ea"/>
              </a:rPr>
              <a:t>取 </a:t>
            </a:r>
            <a:r>
              <a:rPr lang="en-US" altLang="zh-CN" sz="2000" dirty="0" smtClean="0">
                <a:latin typeface="+mn-ea"/>
              </a:rPr>
              <a:t>0 </a:t>
            </a:r>
            <a:r>
              <a:rPr lang="zh-CN" altLang="en-US" sz="2000" dirty="0" smtClean="0">
                <a:latin typeface="+mn-ea"/>
              </a:rPr>
              <a:t>时，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会根据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x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字符串表示的数字含义自动确定对应的进制</a:t>
            </a:r>
            <a:r>
              <a:rPr lang="zh-CN" altLang="en-US" sz="2000" dirty="0" smtClean="0">
                <a:latin typeface="+mn-ea"/>
              </a:rPr>
              <a:t>，如果字符串表示的进制与对应的</a:t>
            </a:r>
            <a:r>
              <a:rPr lang="en-US" altLang="zh-CN" sz="2000" dirty="0" smtClean="0">
                <a:latin typeface="+mn-ea"/>
              </a:rPr>
              <a:t>base</a:t>
            </a:r>
            <a:r>
              <a:rPr lang="zh-CN" altLang="en-US" sz="2000" dirty="0" smtClean="0">
                <a:latin typeface="+mn-ea"/>
              </a:rPr>
              <a:t>取值不一致时，将会出错。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70321" y="4392802"/>
            <a:ext cx="3314700" cy="226049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"1001"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"1001"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"1001"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"1001"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"1001"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"1001"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272213" y="4738215"/>
            <a:ext cx="2586037" cy="156966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"0b11"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"0o11"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"0x11"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base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9779983" y="4738215"/>
            <a:ext cx="2057400" cy="156966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"0b11"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"0o11"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"0x11"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49995" y="5310679"/>
            <a:ext cx="73824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 smtClean="0">
                <a:solidFill>
                  <a:srgbClr val="0000CC"/>
                </a:solidFill>
              </a:rPr>
              <a:t>VS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03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12007" y="895630"/>
            <a:ext cx="4706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float 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浮点类型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用于存储小数数值。</a:t>
            </a:r>
            <a:endParaRPr lang="zh-CN" altLang="en-US" sz="2000" dirty="0"/>
          </a:p>
        </p:txBody>
      </p:sp>
      <p:sp>
        <p:nvSpPr>
          <p:cNvPr id="3" name="矩形 2"/>
          <p:cNvSpPr/>
          <p:nvPr/>
        </p:nvSpPr>
        <p:spPr>
          <a:xfrm>
            <a:off x="1207483" y="1561641"/>
            <a:ext cx="10629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6250">
              <a:lnSpc>
                <a:spcPct val="150000"/>
              </a:lnSpc>
              <a:tabLst>
                <a:tab pos="342900" algn="l"/>
              </a:tabLst>
              <a:defRPr sz="2200"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pPr>
            <a:r>
              <a:rPr lang="zh-CN" altLang="en-US" sz="2000" b="1" dirty="0" smtClean="0">
                <a:latin typeface="+mn-ea"/>
              </a:rPr>
              <a:t>       </a:t>
            </a:r>
            <a:r>
              <a:rPr lang="en-US" altLang="zh-CN" sz="2000" b="1" dirty="0" smtClean="0">
                <a:latin typeface="+mn-ea"/>
              </a:rPr>
              <a:t>python</a:t>
            </a:r>
            <a:r>
              <a:rPr lang="zh-CN" altLang="en-US" sz="2000" b="1" dirty="0" smtClean="0">
                <a:latin typeface="+mn-ea"/>
              </a:rPr>
              <a:t>中浮点类型有两种表示方式：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小数</a:t>
            </a:r>
            <a:r>
              <a:rPr lang="zh-CN" altLang="en-US" sz="2000" b="1" dirty="0" smtClean="0">
                <a:latin typeface="+mn-ea"/>
              </a:rPr>
              <a:t>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冬青黑体简体中文 W3"/>
              </a:rPr>
              <a:t>科学计数法</a:t>
            </a:r>
            <a:r>
              <a:rPr lang="zh-CN" altLang="en-US" sz="2000" b="1" dirty="0" smtClean="0">
                <a:latin typeface="+mn-ea"/>
              </a:rPr>
              <a:t>。科学计数法中使用大写字母</a:t>
            </a:r>
            <a:r>
              <a:rPr lang="en-US" altLang="zh-CN" sz="2000" b="1" dirty="0" smtClean="0">
                <a:latin typeface="+mn-ea"/>
              </a:rPr>
              <a:t>E </a:t>
            </a:r>
            <a:r>
              <a:rPr lang="zh-CN" altLang="en-US" sz="2000" b="1" dirty="0" smtClean="0">
                <a:latin typeface="+mn-ea"/>
              </a:rPr>
              <a:t>或小写字母</a:t>
            </a:r>
            <a:r>
              <a:rPr lang="en-US" altLang="zh-CN" sz="2000" b="1" dirty="0" smtClean="0">
                <a:latin typeface="+mn-ea"/>
              </a:rPr>
              <a:t>e </a:t>
            </a:r>
            <a:r>
              <a:rPr lang="zh-CN" altLang="en-US" sz="2000" b="1" dirty="0" smtClean="0">
                <a:latin typeface="+mn-ea"/>
              </a:rPr>
              <a:t>表示</a:t>
            </a:r>
            <a:r>
              <a:rPr lang="en-US" altLang="zh-CN" sz="2000" b="1" dirty="0" smtClean="0">
                <a:latin typeface="+mn-ea"/>
              </a:rPr>
              <a:t>10</a:t>
            </a:r>
            <a:r>
              <a:rPr lang="zh-CN" altLang="en-US" sz="2000" b="1" dirty="0" smtClean="0">
                <a:latin typeface="+mn-ea"/>
              </a:rPr>
              <a:t>的指数，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冬青黑体简体中文 W3"/>
              </a:rPr>
              <a:t>后面只能跟一个整数</a:t>
            </a:r>
            <a:r>
              <a:rPr lang="zh-CN" altLang="en-US" sz="2000" b="1" dirty="0" smtClean="0">
                <a:latin typeface="+mn-ea"/>
              </a:rPr>
              <a:t>，不能是小数。例如：</a:t>
            </a:r>
            <a:r>
              <a:rPr lang="en-US" altLang="zh-CN" sz="2000" b="1" dirty="0" smtClean="0">
                <a:latin typeface="+mn-ea"/>
              </a:rPr>
              <a:t>3.14, 2.35E4, 6.18E-2</a:t>
            </a:r>
            <a:r>
              <a:rPr lang="zh-CN" altLang="en-US" sz="2000" b="1" dirty="0" smtClean="0">
                <a:latin typeface="+mn-ea"/>
              </a:rPr>
              <a:t>等。</a:t>
            </a:r>
            <a:endParaRPr lang="en-US" altLang="zh-CN" sz="2000" b="1" dirty="0" smtClean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737479"/>
            <a:ext cx="86999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/>
              <a:t>       python</a:t>
            </a:r>
            <a:r>
              <a:rPr lang="zh-CN" altLang="en-US" sz="2000" b="1" dirty="0" smtClean="0"/>
              <a:t>中提供了 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float(x) </a:t>
            </a:r>
            <a:r>
              <a:rPr lang="zh-CN" altLang="en-US" sz="2000" b="1" dirty="0" smtClean="0"/>
              <a:t>函数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将</a:t>
            </a:r>
            <a:r>
              <a:rPr lang="zh-CN" altLang="en-US" sz="2000" b="1" dirty="0">
                <a:solidFill>
                  <a:srgbClr val="0000CC"/>
                </a:solidFill>
              </a:rPr>
              <a:t>一个数字或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字符串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x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转换</a:t>
            </a:r>
            <a:r>
              <a:rPr lang="zh-CN" altLang="en-US" sz="2000" b="1" dirty="0">
                <a:solidFill>
                  <a:srgbClr val="0000CC"/>
                </a:solidFill>
              </a:rPr>
              <a:t>成浮点数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。</a:t>
            </a:r>
            <a:endParaRPr lang="en-US" altLang="zh-CN" sz="2000" b="1" dirty="0" smtClean="0">
              <a:solidFill>
                <a:srgbClr val="0000CC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77063" y="3182542"/>
            <a:ext cx="1871663" cy="115249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3.14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2.35E4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6.18E-2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39337" y="3158624"/>
            <a:ext cx="16240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3.14</a:t>
            </a:r>
            <a:endParaRPr lang="zh-CN" altLang="en-US" sz="2000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23500.0</a:t>
            </a:r>
            <a:endParaRPr lang="zh-CN" altLang="en-US" sz="2000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0.0618</a:t>
            </a:r>
            <a:endParaRPr lang="zh-CN" altLang="en-US" sz="2000" b="1" dirty="0">
              <a:solidFill>
                <a:srgbClr val="E73A1C"/>
              </a:solidFill>
            </a:endParaRPr>
          </a:p>
        </p:txBody>
      </p:sp>
      <p:sp>
        <p:nvSpPr>
          <p:cNvPr id="10" name="燕尾形箭头 9"/>
          <p:cNvSpPr/>
          <p:nvPr/>
        </p:nvSpPr>
        <p:spPr>
          <a:xfrm>
            <a:off x="4066608" y="3567190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436079" y="3481789"/>
            <a:ext cx="2281238" cy="55399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123.5E3.2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2333" y="5577670"/>
            <a:ext cx="8315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      因为</a:t>
            </a:r>
            <a:r>
              <a:rPr lang="zh-CN" altLang="en-US" sz="2000" b="1" dirty="0"/>
              <a:t>精度问题可能</a:t>
            </a:r>
            <a:r>
              <a:rPr lang="zh-CN" altLang="en-US" sz="2000" b="1" dirty="0" smtClean="0"/>
              <a:t>导致浮点数运算</a:t>
            </a:r>
            <a:r>
              <a:rPr lang="zh-CN" altLang="en-US" sz="2000" b="1" dirty="0"/>
              <a:t>有一定的误差，</a:t>
            </a:r>
            <a:r>
              <a:rPr lang="zh-CN" altLang="en-US" sz="2000" b="1" dirty="0">
                <a:solidFill>
                  <a:srgbClr val="E73A1C"/>
                </a:solidFill>
              </a:rPr>
              <a:t>要尽可能地避免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在浮点数之间</a:t>
            </a:r>
            <a:r>
              <a:rPr lang="zh-CN" altLang="en-US" sz="2000" b="1" dirty="0">
                <a:solidFill>
                  <a:srgbClr val="E73A1C"/>
                </a:solidFill>
              </a:rPr>
              <a:t>进行相等性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判断</a:t>
            </a:r>
            <a:r>
              <a:rPr lang="zh-CN" altLang="en-US" sz="2000" b="1" dirty="0" smtClean="0"/>
              <a:t>。</a:t>
            </a:r>
            <a:endParaRPr lang="en-US" altLang="zh-CN" sz="2000" b="1" dirty="0" smtClean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8699992" y="5577670"/>
            <a:ext cx="2686050" cy="83099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0.4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0.1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0.4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0.2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8733328" y="4524510"/>
            <a:ext cx="2652713" cy="83099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float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float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"6.8"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138" y="3466154"/>
            <a:ext cx="548688" cy="585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 animBg="1"/>
      <p:bldP spid="14" grpId="0"/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91594" y="1158310"/>
            <a:ext cx="90444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bool</a:t>
            </a:r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布尔类型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用来表示逻辑“是”、“非”的一种类型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 </a:t>
            </a:r>
            <a:r>
              <a:rPr lang="en-US" altLang="zh-CN" sz="2000" b="1" dirty="0" err="1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altLang="zh-CN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类型的子类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，它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只有两个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值：</a:t>
            </a:r>
            <a:r>
              <a:rPr lang="en-US" altLang="zh-CN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 </a:t>
            </a:r>
            <a:r>
              <a:rPr lang="en-US" altLang="zh-CN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。布尔数值可以隐式转换为整数类型，布尔值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转换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整数 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，布尔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值 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转换整数 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58001" y="3141393"/>
            <a:ext cx="2243138" cy="316375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True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False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(a))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(b))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float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(a))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(a + b)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bool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(-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bool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bool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333267" y="3513705"/>
            <a:ext cx="996721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1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0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1.0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1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True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True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23C00"/>
                </a:solidFill>
              </a:rPr>
              <a:t>False</a:t>
            </a:r>
            <a:endParaRPr lang="zh-CN" altLang="en-US" dirty="0">
              <a:solidFill>
                <a:srgbClr val="F23C00"/>
              </a:solidFill>
            </a:endParaRPr>
          </a:p>
        </p:txBody>
      </p:sp>
      <p:sp>
        <p:nvSpPr>
          <p:cNvPr id="11" name="燕尾形箭头 10"/>
          <p:cNvSpPr/>
          <p:nvPr/>
        </p:nvSpPr>
        <p:spPr>
          <a:xfrm>
            <a:off x="9280838" y="4447137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66059" y="3532333"/>
            <a:ext cx="6100763" cy="246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 smtClean="0"/>
              <a:t>       python</a:t>
            </a:r>
            <a:r>
              <a:rPr lang="zh-CN" altLang="en-US" sz="2000" b="1" dirty="0" smtClean="0"/>
              <a:t>中提供了 </a:t>
            </a:r>
            <a:r>
              <a:rPr lang="en-US" altLang="zh-CN" sz="2000" b="1" dirty="0" err="1" smtClean="0">
                <a:solidFill>
                  <a:srgbClr val="F23C00"/>
                </a:solidFill>
              </a:rPr>
              <a:t>bool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(x) </a:t>
            </a:r>
            <a:r>
              <a:rPr lang="zh-CN" altLang="en-US" sz="2000" b="1" dirty="0" smtClean="0"/>
              <a:t>函数，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将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x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转换成布尔类型</a:t>
            </a:r>
            <a:r>
              <a:rPr lang="zh-CN" altLang="en-US" sz="2000" b="1" dirty="0" smtClean="0"/>
              <a:t>，对于数值来说</a:t>
            </a:r>
            <a:r>
              <a:rPr lang="zh-CN" altLang="en-US" sz="2000" b="1" dirty="0"/>
              <a:t>只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有零为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False</a:t>
            </a:r>
            <a:r>
              <a:rPr lang="zh-CN" altLang="en-US" sz="2000" b="1" dirty="0" smtClean="0"/>
              <a:t>，其它数值都为</a:t>
            </a:r>
            <a:r>
              <a:rPr lang="en-US" altLang="zh-CN" sz="2000" b="1" dirty="0" smtClean="0"/>
              <a:t>True</a:t>
            </a:r>
            <a:r>
              <a:rPr lang="zh-CN" altLang="en-US" sz="2000" b="1" dirty="0" smtClean="0"/>
              <a:t>，对于字符串来说，只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有空字符串为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False</a:t>
            </a:r>
            <a:r>
              <a:rPr lang="zh-CN" altLang="en-US" sz="2000" b="1" dirty="0" smtClean="0"/>
              <a:t>，其它字符串都为</a:t>
            </a:r>
            <a:r>
              <a:rPr lang="en-US" altLang="zh-CN" sz="2000" b="1" dirty="0" smtClean="0"/>
              <a:t>True</a:t>
            </a:r>
            <a:r>
              <a:rPr lang="zh-CN" altLang="en-US" sz="2000" b="1" dirty="0" smtClean="0"/>
              <a:t>。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None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类型被看做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False</a:t>
            </a:r>
            <a:r>
              <a:rPr lang="zh-CN" altLang="en-US" sz="2000" b="1" dirty="0" smtClean="0"/>
              <a:t>。</a:t>
            </a:r>
            <a:endParaRPr lang="en-US" altLang="zh-CN" sz="2000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11989" y="1319186"/>
            <a:ext cx="8122712" cy="1053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字符串类型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Python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中的字符串属于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不可变序列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，是用单引号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(')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、双引号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(")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、三单引号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(''')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或三双引号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('''''')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等界定符括起来的字符序列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477306" y="3024848"/>
            <a:ext cx="8385707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Python</a:t>
            </a:r>
            <a:r>
              <a:rPr lang="zh-CN" altLang="en-US" sz="2000" dirty="0">
                <a:latin typeface="+mn-ea"/>
              </a:rPr>
              <a:t>中字符串表示方式三种：</a:t>
            </a:r>
            <a:endParaRPr lang="zh-CN" altLang="en-US" sz="2000" dirty="0">
              <a:latin typeface="+mn-ea"/>
            </a:endParaRPr>
          </a:p>
          <a:p>
            <a:pPr marL="7429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普通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字符串</a:t>
            </a:r>
            <a:r>
              <a:rPr lang="zh-CN" altLang="en-US" sz="2000" dirty="0">
                <a:latin typeface="+mn-ea"/>
              </a:rPr>
              <a:t>。采用单引号（</a:t>
            </a:r>
            <a:r>
              <a:rPr lang="en-US" altLang="zh-CN" sz="2000" dirty="0">
                <a:latin typeface="+mn-ea"/>
              </a:rPr>
              <a:t>'</a:t>
            </a:r>
            <a:r>
              <a:rPr lang="zh-CN" altLang="en-US" sz="2000" dirty="0">
                <a:latin typeface="+mn-ea"/>
              </a:rPr>
              <a:t>）或双引号（</a:t>
            </a:r>
            <a:r>
              <a:rPr lang="en-US" altLang="zh-CN" sz="2000" dirty="0">
                <a:latin typeface="+mn-ea"/>
              </a:rPr>
              <a:t>"</a:t>
            </a:r>
            <a:r>
              <a:rPr lang="zh-CN" altLang="en-US" sz="2000" dirty="0">
                <a:latin typeface="+mn-ea"/>
              </a:rPr>
              <a:t>）包裹起来的字符串。</a:t>
            </a:r>
            <a:endParaRPr lang="zh-CN" altLang="en-US" sz="2000" dirty="0">
              <a:latin typeface="+mn-ea"/>
            </a:endParaRPr>
          </a:p>
          <a:p>
            <a:pPr marL="7429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原始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字符串</a:t>
            </a:r>
            <a:r>
              <a:rPr lang="zh-CN" altLang="en-US" sz="2000" dirty="0">
                <a:latin typeface="+mn-ea"/>
              </a:rPr>
              <a:t>（</a:t>
            </a:r>
            <a:r>
              <a:rPr lang="en-US" altLang="zh-CN" sz="2000" dirty="0">
                <a:latin typeface="+mn-ea"/>
              </a:rPr>
              <a:t>raw string</a:t>
            </a:r>
            <a:r>
              <a:rPr lang="zh-CN" altLang="en-US" sz="2000" dirty="0">
                <a:latin typeface="+mn-ea"/>
              </a:rPr>
              <a:t>）。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在普通字符串前加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r</a:t>
            </a:r>
            <a:r>
              <a:rPr lang="zh-CN" altLang="en-US" sz="2000" dirty="0">
                <a:latin typeface="+mn-ea"/>
              </a:rPr>
              <a:t>，字符串中的特殊字符不需要转义，按照字符串的本来“面目”呈现。</a:t>
            </a:r>
            <a:endParaRPr lang="zh-CN" altLang="en-US" sz="2000" dirty="0">
              <a:latin typeface="+mn-ea"/>
            </a:endParaRPr>
          </a:p>
          <a:p>
            <a:pPr marL="7429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长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字符串</a:t>
            </a:r>
            <a:r>
              <a:rPr lang="zh-CN" altLang="en-US" sz="2000" dirty="0">
                <a:latin typeface="+mn-ea"/>
              </a:rPr>
              <a:t>。字符串中包含了换行缩进等排版字符，可以使用三重单引号（</a:t>
            </a:r>
            <a:r>
              <a:rPr lang="en-US" altLang="zh-CN" sz="2000" dirty="0">
                <a:latin typeface="+mn-ea"/>
              </a:rPr>
              <a:t>'''</a:t>
            </a:r>
            <a:r>
              <a:rPr lang="zh-CN" altLang="en-US" sz="2000" dirty="0">
                <a:latin typeface="+mn-ea"/>
              </a:rPr>
              <a:t>）或三重双引号（</a:t>
            </a:r>
            <a:r>
              <a:rPr lang="en-US" altLang="zh-CN" sz="2000" dirty="0">
                <a:latin typeface="+mn-ea"/>
              </a:rPr>
              <a:t>"""</a:t>
            </a:r>
            <a:r>
              <a:rPr lang="zh-CN" altLang="en-US" sz="2000" dirty="0">
                <a:latin typeface="+mn-ea"/>
              </a:rPr>
              <a:t>）包裹起来，这就是长字符串。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428654" y="3603524"/>
            <a:ext cx="1957388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\n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r"abc\ndef"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"""abc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"""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79" y="2646363"/>
            <a:ext cx="7018600" cy="326866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807792" y="1570117"/>
            <a:ext cx="27860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一些常见的转义字符</a:t>
            </a:r>
            <a:endParaRPr lang="en-US" altLang="zh-CN" sz="2000" b="1" dirty="0" smtClean="0">
              <a:solidFill>
                <a:srgbClr val="0000CC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421088" y="1442001"/>
            <a:ext cx="2964954" cy="383095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"I'm a student"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'I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\'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 a student'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"I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\'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 a student"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'I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\u0027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 a student'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"I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\u0027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 a student"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r'I\'m a student'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g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r"I\'m a student"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h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r"I'm a student"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r'I'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 a student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95179" y="5605343"/>
            <a:ext cx="35920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     以上变量中，能正确输出 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I’m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 student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的有哪些？</a:t>
            </a:r>
            <a:endParaRPr lang="en-US" altLang="zh-CN" sz="2000" b="1" dirty="0" smtClean="0">
              <a:solidFill>
                <a:srgbClr val="0000CC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954" y="5520862"/>
            <a:ext cx="733429" cy="11001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472527" y="1397916"/>
          <a:ext cx="8505159" cy="5337168"/>
        </p:xfrm>
        <a:graphic>
          <a:graphicData uri="http://schemas.openxmlformats.org/drawingml/2006/table">
            <a:tbl>
              <a:tblPr firstRow="1" firstCol="1" bandRow="1"/>
              <a:tblGrid>
                <a:gridCol w="1555269"/>
                <a:gridCol w="6949890"/>
              </a:tblGrid>
              <a:tr h="411425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操作符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33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描述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5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字符串连接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5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*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重复输出字符串</a:t>
                      </a:r>
                      <a:endParaRPr lang="zh-CN" sz="2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5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ea"/>
                          <a:ea typeface="+mn-ea"/>
                        </a:rPr>
                        <a:t>[]</a:t>
                      </a:r>
                      <a:endParaRPr lang="zh-CN" sz="2000" b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通过索引获取字符串中</a:t>
                      </a:r>
                      <a:r>
                        <a:rPr lang="zh-CN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字符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从左往右以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开始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从右往左以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-1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开始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zh-CN" sz="2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98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lang="en-US" altLang="zh-CN" sz="2000" b="0" dirty="0" smtClean="0">
                          <a:effectLst/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sz="2000" b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sz="2000" b="0" dirty="0" smtClean="0">
                          <a:effectLst/>
                          <a:latin typeface="+mn-ea"/>
                          <a:ea typeface="+mn-ea"/>
                        </a:rPr>
                        <a:t>b]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截取字符串中的</a:t>
                      </a:r>
                      <a:r>
                        <a:rPr 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一部分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包含 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 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不包含 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zh-CN" sz="2000" b="1" kern="12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5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ea"/>
                          <a:ea typeface="+mn-ea"/>
                        </a:rPr>
                        <a:t>in</a:t>
                      </a:r>
                      <a:endParaRPr lang="zh-CN" sz="2000" b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成员运算符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--</a:t>
                      </a: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如果字符串中包含给定的字符串返回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True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291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ea"/>
                          <a:ea typeface="+mn-ea"/>
                        </a:rPr>
                        <a:t>not in</a:t>
                      </a:r>
                      <a:endParaRPr lang="zh-CN" sz="2000" b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成员运算符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--</a:t>
                      </a: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如果字符串中不包含给定的字符串返回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True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274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ea"/>
                          <a:ea typeface="+mn-ea"/>
                        </a:rPr>
                        <a:t>r/R</a:t>
                      </a:r>
                      <a:endParaRPr lang="zh-CN" sz="2000" b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原始字符串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--</a:t>
                      </a: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在字符串的第一个引号前加上字母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r</a:t>
                      </a: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或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R</a:t>
                      </a: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zh-CN" sz="2000" b="1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</a:rPr>
                        <a:t>字符串中的所有的字符直接按照字面的意思来使用，不再转义特殊或不能打印的字符</a:t>
                      </a:r>
                      <a:r>
                        <a:rPr lang="zh-CN" sz="2000" b="0" dirty="0">
                          <a:effectLst/>
                          <a:latin typeface="+mn-ea"/>
                          <a:ea typeface="+mn-ea"/>
                        </a:rPr>
                        <a:t>。</a:t>
                      </a: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5"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ea"/>
                          <a:ea typeface="+mn-ea"/>
                        </a:rPr>
                        <a:t>%</a:t>
                      </a:r>
                      <a:endParaRPr lang="zh-CN" sz="20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</a:rPr>
                        <a:t>格式化字符串</a:t>
                      </a:r>
                      <a:endParaRPr lang="zh-CN" sz="2000" b="1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5156274" y="683458"/>
            <a:ext cx="4297330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20090">
              <a:lnSpc>
                <a:spcPct val="130000"/>
              </a:lnSpc>
              <a:spcBef>
                <a:spcPts val="0"/>
              </a:spcBef>
              <a:buClr>
                <a:srgbClr val="CC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字符串的常见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操作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运算符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105" y="2867946"/>
            <a:ext cx="30010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/>
              <a:t>       python</a:t>
            </a:r>
            <a:r>
              <a:rPr lang="zh-CN" altLang="en-US" sz="2000" b="1" dirty="0" smtClean="0"/>
              <a:t>中提供了 </a:t>
            </a:r>
            <a:r>
              <a:rPr lang="en-US" altLang="zh-CN" sz="2000" b="1" dirty="0" err="1" smtClean="0">
                <a:solidFill>
                  <a:srgbClr val="F23C00"/>
                </a:solidFill>
              </a:rPr>
              <a:t>str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(x) </a:t>
            </a:r>
            <a:r>
              <a:rPr lang="zh-CN" altLang="en-US" sz="2000" b="1" dirty="0" smtClean="0"/>
              <a:t>函数，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将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x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转换成</a:t>
            </a:r>
            <a:r>
              <a:rPr lang="zh-CN" altLang="en-US" sz="2000" b="1" dirty="0">
                <a:solidFill>
                  <a:srgbClr val="0000CC"/>
                </a:solidFill>
              </a:rPr>
              <a:t>字符串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类型</a:t>
            </a:r>
            <a:r>
              <a:rPr lang="zh-CN" altLang="en-US" sz="2000" b="1" dirty="0" smtClean="0"/>
              <a:t>。</a:t>
            </a:r>
            <a:endParaRPr lang="en-US" altLang="zh-CN" sz="2000" b="1" dirty="0" smtClean="0"/>
          </a:p>
          <a:p>
            <a:pPr>
              <a:lnSpc>
                <a:spcPct val="150000"/>
              </a:lnSpc>
            </a:pPr>
            <a:endParaRPr lang="en-US" altLang="zh-CN" sz="2000" b="1" dirty="0" smtClean="0"/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      </a:t>
            </a:r>
            <a:r>
              <a:rPr lang="zh-CN" altLang="en-US" sz="2000" b="1" dirty="0" smtClean="0"/>
              <a:t>可以通过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len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() </a:t>
            </a:r>
            <a:r>
              <a:rPr lang="zh-CN" altLang="en-US" sz="2000" b="1" dirty="0" smtClean="0"/>
              <a:t>函数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获取字符串的长度</a:t>
            </a:r>
            <a:r>
              <a:rPr lang="zh-CN" altLang="en-US" sz="2000" b="1" dirty="0" smtClean="0"/>
              <a:t>。</a:t>
            </a:r>
            <a:endParaRPr lang="en-US" altLang="zh-CN" sz="20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33" y="2618739"/>
            <a:ext cx="6669268" cy="345813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33113" y="1105937"/>
            <a:ext cx="3457575" cy="267765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我的名字是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%s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python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我的年龄为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%d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我的年龄为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%o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我的年龄为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%x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我的身高为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%f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175.8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我的身高为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%g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175.8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g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我的身高为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%e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175.8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02711" y="4855251"/>
            <a:ext cx="31540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我的名字是 </a:t>
            </a:r>
            <a:r>
              <a:rPr lang="en-US" altLang="zh-CN" dirty="0" smtClean="0">
                <a:solidFill>
                  <a:srgbClr val="FF0000"/>
                </a:solidFill>
              </a:rPr>
              <a:t>python</a:t>
            </a:r>
            <a:r>
              <a:rPr lang="zh-CN" altLang="en-US" dirty="0" smtClean="0">
                <a:solidFill>
                  <a:srgbClr val="FF0000"/>
                </a:solidFill>
              </a:rPr>
              <a:t>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我的年龄为 20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我的年龄为 24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我的年龄为 14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我的身高为 175.800000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我的身高为 175.8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我的身高为 1.758000e+02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燕尾形箭头 7"/>
          <p:cNvSpPr/>
          <p:nvPr/>
        </p:nvSpPr>
        <p:spPr>
          <a:xfrm rot="5400000">
            <a:off x="9743360" y="3982281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31080" y="2071742"/>
            <a:ext cx="3023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 </a:t>
            </a:r>
            <a:r>
              <a:rPr lang="zh-CN" altLang="en-US" b="1" dirty="0" smtClean="0"/>
              <a:t>一些常见的控制符及其含义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316468"/>
            <a:ext cx="4742986" cy="825190"/>
          </a:xfrm>
        </p:spPr>
        <p:txBody>
          <a:bodyPr/>
          <a:lstStyle/>
          <a:p>
            <a:r>
              <a:rPr lang="en-US" altLang="zh-CN" b="1" dirty="0" smtClean="0"/>
              <a:t>Python</a:t>
            </a:r>
            <a:r>
              <a:rPr lang="zh-CN" altLang="en-US" b="1" dirty="0" smtClean="0"/>
              <a:t>中的运算符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99794" y="134053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算术运算符</a:t>
            </a:r>
            <a:endParaRPr lang="zh-CN" altLang="en-US" sz="2400" dirty="0"/>
          </a:p>
        </p:txBody>
      </p:sp>
      <p:sp>
        <p:nvSpPr>
          <p:cNvPr id="7" name="矩形 6"/>
          <p:cNvSpPr/>
          <p:nvPr/>
        </p:nvSpPr>
        <p:spPr>
          <a:xfrm>
            <a:off x="-45085" y="5727065"/>
            <a:ext cx="1030986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     注意：两个整数相除（“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/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”）结果不一定为整数，获取整除结果需使用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“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//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”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“//”: 地板除法（又名“整除”）。它总是在除法运算时将结果向下舍入到最接近的整数。</a:t>
            </a:r>
            <a:endParaRPr lang="en-US" altLang="zh-CN" sz="2000" b="1" dirty="0" smtClean="0">
              <a:solidFill>
                <a:srgbClr val="0000CC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991726" y="1472306"/>
            <a:ext cx="1885950" cy="262982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13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(a / 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(a % 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(a // 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**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**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71012" y="5154823"/>
            <a:ext cx="7273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E73A1C"/>
                </a:solidFill>
              </a:rPr>
              <a:t>2.6</a:t>
            </a:r>
            <a:endParaRPr lang="zh-CN" altLang="en-US" b="1" dirty="0">
              <a:solidFill>
                <a:srgbClr val="E73A1C"/>
              </a:solidFill>
            </a:endParaRPr>
          </a:p>
          <a:p>
            <a:r>
              <a:rPr lang="zh-CN" altLang="en-US" b="1" dirty="0">
                <a:solidFill>
                  <a:srgbClr val="E73A1C"/>
                </a:solidFill>
              </a:rPr>
              <a:t>3</a:t>
            </a:r>
            <a:endParaRPr lang="zh-CN" altLang="en-US" b="1" dirty="0">
              <a:solidFill>
                <a:srgbClr val="E73A1C"/>
              </a:solidFill>
            </a:endParaRPr>
          </a:p>
          <a:p>
            <a:r>
              <a:rPr lang="zh-CN" altLang="en-US" b="1" dirty="0">
                <a:solidFill>
                  <a:srgbClr val="E73A1C"/>
                </a:solidFill>
              </a:rPr>
              <a:t>2</a:t>
            </a:r>
            <a:endParaRPr lang="zh-CN" altLang="en-US" b="1" dirty="0">
              <a:solidFill>
                <a:srgbClr val="E73A1C"/>
              </a:solidFill>
            </a:endParaRPr>
          </a:p>
          <a:p>
            <a:r>
              <a:rPr lang="zh-CN" altLang="en-US" b="1" dirty="0">
                <a:solidFill>
                  <a:srgbClr val="E73A1C"/>
                </a:solidFill>
              </a:rPr>
              <a:t>8</a:t>
            </a:r>
            <a:endParaRPr lang="zh-CN" altLang="en-US" b="1" dirty="0">
              <a:solidFill>
                <a:srgbClr val="E73A1C"/>
              </a:solidFill>
            </a:endParaRPr>
          </a:p>
          <a:p>
            <a:r>
              <a:rPr lang="zh-CN" altLang="en-US" b="1" dirty="0">
                <a:solidFill>
                  <a:srgbClr val="E73A1C"/>
                </a:solidFill>
              </a:rPr>
              <a:t>9</a:t>
            </a:r>
            <a:endParaRPr lang="zh-CN" altLang="en-US" b="1" dirty="0">
              <a:solidFill>
                <a:srgbClr val="E73A1C"/>
              </a:solidFill>
            </a:endParaRPr>
          </a:p>
        </p:txBody>
      </p:sp>
      <p:sp>
        <p:nvSpPr>
          <p:cNvPr id="10" name="燕尾形箭头 9"/>
          <p:cNvSpPr/>
          <p:nvPr/>
        </p:nvSpPr>
        <p:spPr>
          <a:xfrm rot="5400000">
            <a:off x="10410778" y="4262362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755" y="1858010"/>
            <a:ext cx="9076690" cy="3745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28395" y="997018"/>
            <a:ext cx="58982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关系运算符：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执行</a:t>
            </a:r>
            <a:r>
              <a:rPr lang="zh-CN" altLang="en-US" sz="2400" b="1" dirty="0">
                <a:solidFill>
                  <a:srgbClr val="0000CC"/>
                </a:solidFill>
              </a:rPr>
              <a:t>的结果为 </a:t>
            </a:r>
            <a:r>
              <a:rPr lang="en-US" altLang="zh-CN" sz="2400" b="1" dirty="0">
                <a:solidFill>
                  <a:srgbClr val="0000CC"/>
                </a:solidFill>
              </a:rPr>
              <a:t>True </a:t>
            </a:r>
            <a:r>
              <a:rPr lang="zh-CN" altLang="en-US" sz="2400" b="1" dirty="0">
                <a:solidFill>
                  <a:srgbClr val="0000CC"/>
                </a:solidFill>
              </a:rPr>
              <a:t>或 </a:t>
            </a:r>
            <a:r>
              <a:rPr lang="en-US" altLang="zh-CN" sz="2400" b="1" dirty="0">
                <a:solidFill>
                  <a:srgbClr val="0000CC"/>
                </a:solidFill>
              </a:rPr>
              <a:t>False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endParaRPr lang="zh-CN" altLang="en-US" sz="2400" dirty="0"/>
          </a:p>
        </p:txBody>
      </p:sp>
      <p:pic>
        <p:nvPicPr>
          <p:cNvPr id="7" name="图片 6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7" y="1588107"/>
            <a:ext cx="8809166" cy="30234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6272" y="4740997"/>
            <a:ext cx="114311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/>
              <a:t>一个等号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“</a:t>
            </a:r>
            <a:r>
              <a:rPr lang="en-US" altLang="zh-CN" sz="2000" b="1" dirty="0">
                <a:solidFill>
                  <a:srgbClr val="F23C00"/>
                </a:solidFill>
              </a:rPr>
              <a:t>=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”</a:t>
            </a:r>
            <a:r>
              <a:rPr lang="zh-CN" altLang="en-US" sz="2000" dirty="0" smtClean="0"/>
              <a:t>表示赋值，两个等号 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“==”</a:t>
            </a:r>
            <a:r>
              <a:rPr lang="zh-CN" altLang="en-US" sz="2000" dirty="0" smtClean="0"/>
              <a:t>表示判断两个对象是否相等；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/>
              <a:t>利用关系运算符比较大小首先要保证</a:t>
            </a:r>
            <a:r>
              <a:rPr lang="zh-CN" altLang="en-US" sz="2000" b="1" dirty="0">
                <a:solidFill>
                  <a:srgbClr val="F23C00"/>
                </a:solidFill>
              </a:rPr>
              <a:t>操作数之间是可比较大小的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F23C00"/>
                </a:solidFill>
              </a:rPr>
              <a:t>关系</a:t>
            </a:r>
            <a:r>
              <a:rPr lang="zh-CN" altLang="en-US" sz="2000" b="1" dirty="0">
                <a:solidFill>
                  <a:srgbClr val="F23C00"/>
                </a:solidFill>
              </a:rPr>
              <a:t>运算符可以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连用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/>
              <a:t>字符串比较大小时，</a:t>
            </a:r>
            <a:r>
              <a:rPr lang="zh-CN" altLang="en-US" sz="2000" b="1" dirty="0">
                <a:solidFill>
                  <a:srgbClr val="F23C00"/>
                </a:solidFill>
              </a:rPr>
              <a:t>通过从左到右依次比较每个字符的编码的大小来得到字符串的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大小。</a:t>
            </a:r>
            <a:endParaRPr lang="zh-CN" altLang="en-US" sz="2000" b="1" dirty="0">
              <a:solidFill>
                <a:srgbClr val="F23C00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464547" y="1588107"/>
            <a:ext cx="2530317" cy="447648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12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12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12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12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6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!=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"abd"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919038" y="19768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基本数据类型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54137" y="1196274"/>
            <a:ext cx="9802475" cy="168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  </a:t>
            </a:r>
            <a:r>
              <a:rPr lang="zh-CN" altLang="zh-CN" sz="2400" dirty="0" smtClean="0">
                <a:latin typeface="+mn-ea"/>
              </a:rPr>
              <a:t>在</a:t>
            </a:r>
            <a:r>
              <a:rPr lang="en-US" altLang="zh-CN" sz="2400" dirty="0" smtClean="0">
                <a:latin typeface="+mn-ea"/>
              </a:rPr>
              <a:t>Python</a:t>
            </a:r>
            <a:r>
              <a:rPr lang="zh-CN" altLang="zh-CN" sz="2400" dirty="0" smtClean="0">
                <a:latin typeface="+mn-ea"/>
              </a:rPr>
              <a:t>中</a:t>
            </a:r>
            <a:r>
              <a:rPr lang="zh-CN" altLang="zh-CN" sz="2400" dirty="0">
                <a:latin typeface="+mn-ea"/>
              </a:rPr>
              <a:t>，所有的字符串都是</a:t>
            </a:r>
            <a:r>
              <a:rPr lang="en-US" altLang="zh-CN" sz="2400" dirty="0">
                <a:latin typeface="+mn-ea"/>
              </a:rPr>
              <a:t>Unicode</a:t>
            </a:r>
            <a:r>
              <a:rPr lang="zh-CN" altLang="zh-CN" sz="2400" dirty="0">
                <a:latin typeface="+mn-ea"/>
              </a:rPr>
              <a:t>字符串；对于单个字符的编码，可以</a:t>
            </a:r>
            <a:r>
              <a:rPr lang="zh-CN" altLang="zh-CN" sz="2400" dirty="0" smtClean="0">
                <a:latin typeface="+mn-ea"/>
              </a:rPr>
              <a:t>通过</a:t>
            </a:r>
            <a:r>
              <a:rPr lang="en-US" altLang="zh-CN" sz="2400" dirty="0" smtClean="0">
                <a:latin typeface="+mn-ea"/>
              </a:rPr>
              <a:t>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+mn-ea"/>
              </a:rPr>
              <a:t>ord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() </a:t>
            </a:r>
            <a:r>
              <a:rPr lang="zh-CN" altLang="zh-CN" sz="2400" dirty="0" smtClean="0">
                <a:latin typeface="+mn-ea"/>
              </a:rPr>
              <a:t>函数</a:t>
            </a:r>
            <a:r>
              <a:rPr lang="zh-CN" altLang="zh-CN" sz="2400" dirty="0">
                <a:latin typeface="+mn-ea"/>
              </a:rPr>
              <a:t>获取该字符的</a:t>
            </a:r>
            <a:r>
              <a:rPr lang="en-US" altLang="zh-CN" sz="2400" dirty="0">
                <a:latin typeface="+mn-ea"/>
              </a:rPr>
              <a:t>Unicode</a:t>
            </a:r>
            <a:r>
              <a:rPr lang="zh-CN" altLang="zh-CN" sz="2400" dirty="0">
                <a:latin typeface="+mn-ea"/>
              </a:rPr>
              <a:t>码，</a:t>
            </a:r>
            <a:r>
              <a:rPr lang="zh-CN" altLang="zh-CN" sz="2400" dirty="0" smtClean="0">
                <a:latin typeface="+mn-ea"/>
              </a:rPr>
              <a:t>通过</a:t>
            </a:r>
            <a:r>
              <a:rPr lang="en-US" altLang="zh-CN" sz="2400" dirty="0" smtClean="0">
                <a:latin typeface="+mn-ea"/>
              </a:rPr>
              <a:t>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+mn-ea"/>
              </a:rPr>
              <a:t>chr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() </a:t>
            </a:r>
            <a:r>
              <a:rPr lang="zh-CN" altLang="zh-CN" sz="2400" dirty="0" smtClean="0">
                <a:latin typeface="+mn-ea"/>
              </a:rPr>
              <a:t>函数</a:t>
            </a:r>
            <a:r>
              <a:rPr lang="zh-CN" altLang="zh-CN" sz="2400" dirty="0">
                <a:latin typeface="+mn-ea"/>
              </a:rPr>
              <a:t>把编码转换为对应的字符。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23956" y="3215877"/>
            <a:ext cx="2228850" cy="187923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ord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"a"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b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ord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'A'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b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chr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b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chr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70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))</a:t>
            </a:r>
            <a:endParaRPr kumimoji="0" lang="zh-CN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77287" y="3394580"/>
            <a:ext cx="7810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97</a:t>
            </a:r>
            <a:endParaRPr lang="zh-CN" altLang="en-US" sz="2000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65</a:t>
            </a:r>
            <a:endParaRPr lang="zh-CN" altLang="en-US" sz="2000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d</a:t>
            </a:r>
            <a:endParaRPr lang="zh-CN" altLang="en-US" sz="2000" b="1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E73A1C"/>
                </a:solidFill>
              </a:rPr>
              <a:t>F</a:t>
            </a:r>
            <a:endParaRPr lang="zh-CN" altLang="en-US" sz="2000" b="1" dirty="0">
              <a:solidFill>
                <a:srgbClr val="E73A1C"/>
              </a:solidFill>
            </a:endParaRPr>
          </a:p>
        </p:txBody>
      </p:sp>
      <p:sp>
        <p:nvSpPr>
          <p:cNvPr id="9" name="燕尾形箭头 8"/>
          <p:cNvSpPr/>
          <p:nvPr/>
        </p:nvSpPr>
        <p:spPr>
          <a:xfrm>
            <a:off x="7274456" y="3924848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00521" y="5803707"/>
            <a:ext cx="92490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数字的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ASCII</a:t>
            </a:r>
            <a:r>
              <a:rPr lang="zh-CN" altLang="zh-CN" sz="2000" b="1" dirty="0" smtClean="0">
                <a:solidFill>
                  <a:srgbClr val="0000CC"/>
                </a:solidFill>
                <a:latin typeface="+mn-ea"/>
              </a:rPr>
              <a:t>编码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 </a:t>
            </a:r>
            <a:r>
              <a:rPr lang="en-US" altLang="zh-CN" sz="2000" dirty="0" smtClean="0">
                <a:latin typeface="+mn-ea"/>
              </a:rPr>
              <a:t>&lt; </a:t>
            </a:r>
            <a:r>
              <a:rPr lang="zh-CN" altLang="zh-CN" sz="2000" b="1" dirty="0" smtClean="0">
                <a:solidFill>
                  <a:srgbClr val="0000CC"/>
                </a:solidFill>
                <a:latin typeface="+mn-ea"/>
              </a:rPr>
              <a:t>大写字母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ASCII</a:t>
            </a:r>
            <a:r>
              <a:rPr lang="zh-CN" altLang="zh-CN" sz="2000" b="1" dirty="0" smtClean="0">
                <a:solidFill>
                  <a:srgbClr val="0000CC"/>
                </a:solidFill>
                <a:latin typeface="+mn-ea"/>
              </a:rPr>
              <a:t>编码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&lt; </a:t>
            </a:r>
            <a:r>
              <a:rPr lang="zh-CN" altLang="zh-CN" sz="2000" b="1" dirty="0" smtClean="0">
                <a:solidFill>
                  <a:srgbClr val="0000CC"/>
                </a:solidFill>
                <a:latin typeface="+mn-ea"/>
              </a:rPr>
              <a:t>小写字母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ASCII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编码</a:t>
            </a:r>
            <a:endParaRPr lang="zh-CN" altLang="zh-CN" sz="20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26592" y="11048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逻辑运算符</a:t>
            </a:r>
            <a:endParaRPr lang="zh-CN" altLang="en-US" sz="2400" dirty="0"/>
          </a:p>
        </p:txBody>
      </p:sp>
      <p:pic>
        <p:nvPicPr>
          <p:cNvPr id="7" name="图片 6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513" y="1867721"/>
            <a:ext cx="9983708" cy="2008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6348" y="4037202"/>
            <a:ext cx="6747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latin typeface="+mn-ea"/>
              </a:rPr>
              <a:t>逻辑运算符</a:t>
            </a:r>
            <a:r>
              <a:rPr lang="en-US" altLang="zh-CN" sz="2000" dirty="0" smtClean="0">
                <a:latin typeface="+mn-ea"/>
              </a:rPr>
              <a:t> not </a:t>
            </a:r>
            <a:r>
              <a:rPr lang="zh-CN" altLang="zh-CN" sz="2000" b="1" dirty="0" smtClean="0">
                <a:solidFill>
                  <a:srgbClr val="F23C00"/>
                </a:solidFill>
                <a:latin typeface="+mn-ea"/>
              </a:rPr>
              <a:t>一定会返回布尔值</a:t>
            </a:r>
            <a:r>
              <a:rPr lang="en-US" altLang="zh-CN" sz="2000" b="1" dirty="0" smtClean="0">
                <a:solidFill>
                  <a:srgbClr val="F23C00"/>
                </a:solidFill>
                <a:latin typeface="+mn-ea"/>
              </a:rPr>
              <a:t> True </a:t>
            </a:r>
            <a:r>
              <a:rPr lang="zh-CN" altLang="zh-CN" sz="2000" b="1" dirty="0" smtClean="0">
                <a:solidFill>
                  <a:srgbClr val="F23C00"/>
                </a:solidFill>
                <a:latin typeface="+mn-ea"/>
              </a:rPr>
              <a:t>或</a:t>
            </a:r>
            <a:r>
              <a:rPr lang="en-US" altLang="zh-CN" sz="2000" b="1" dirty="0" smtClean="0">
                <a:solidFill>
                  <a:srgbClr val="F23C00"/>
                </a:solidFill>
                <a:latin typeface="+mn-ea"/>
              </a:rPr>
              <a:t> False </a:t>
            </a:r>
            <a:r>
              <a:rPr lang="zh-CN" altLang="zh-CN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逻辑运算符 </a:t>
            </a:r>
            <a:r>
              <a:rPr lang="en-US" altLang="zh-CN" sz="2000" dirty="0" smtClean="0">
                <a:latin typeface="+mn-ea"/>
              </a:rPr>
              <a:t>and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or </a:t>
            </a:r>
            <a:r>
              <a:rPr lang="zh-CN" altLang="en-US" sz="2000" b="1" dirty="0" smtClean="0">
                <a:solidFill>
                  <a:srgbClr val="F23C00"/>
                </a:solidFill>
                <a:latin typeface="+mn-ea"/>
              </a:rPr>
              <a:t>不一定</a:t>
            </a:r>
            <a:r>
              <a:rPr lang="zh-CN" altLang="en-US" sz="2000" b="1" dirty="0">
                <a:solidFill>
                  <a:srgbClr val="F23C00"/>
                </a:solidFill>
                <a:latin typeface="+mn-ea"/>
              </a:rPr>
              <a:t>会返回布尔</a:t>
            </a:r>
            <a:r>
              <a:rPr lang="zh-CN" altLang="en-US" sz="2000" b="1" dirty="0" smtClean="0">
                <a:solidFill>
                  <a:srgbClr val="F23C00"/>
                </a:solidFill>
                <a:latin typeface="+mn-ea"/>
              </a:rPr>
              <a:t>值 </a:t>
            </a:r>
            <a:r>
              <a:rPr lang="en-US" altLang="zh-CN" sz="2000" b="1" dirty="0" smtClean="0">
                <a:solidFill>
                  <a:srgbClr val="F23C00"/>
                </a:solidFill>
                <a:latin typeface="+mn-ea"/>
              </a:rPr>
              <a:t>True </a:t>
            </a:r>
            <a:r>
              <a:rPr lang="zh-CN" altLang="en-US" sz="2000" b="1" dirty="0" smtClean="0">
                <a:solidFill>
                  <a:srgbClr val="F23C00"/>
                </a:solidFill>
                <a:latin typeface="+mn-ea"/>
              </a:rPr>
              <a:t>和 </a:t>
            </a:r>
            <a:r>
              <a:rPr lang="en-US" altLang="zh-CN" sz="2000" b="1" dirty="0" smtClean="0">
                <a:solidFill>
                  <a:srgbClr val="F23C00"/>
                </a:solidFill>
                <a:latin typeface="+mn-ea"/>
              </a:rPr>
              <a:t>False</a:t>
            </a:r>
            <a:r>
              <a:rPr lang="zh-CN" altLang="en-US" sz="2000" dirty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348" y="5330272"/>
            <a:ext cx="63579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       </a:t>
            </a:r>
            <a:r>
              <a:rPr lang="zh-CN" altLang="zh-CN" sz="2000" dirty="0" smtClean="0"/>
              <a:t>当</a:t>
            </a:r>
            <a:r>
              <a:rPr lang="en-US" altLang="zh-CN" sz="2000" dirty="0" smtClean="0"/>
              <a:t> not </a:t>
            </a:r>
            <a:r>
              <a:rPr lang="zh-CN" altLang="zh-CN" sz="2000" dirty="0" smtClean="0"/>
              <a:t>后跟</a:t>
            </a:r>
            <a:r>
              <a:rPr lang="en-US" altLang="zh-CN" sz="2000" dirty="0"/>
              <a:t>False</a:t>
            </a:r>
            <a:r>
              <a:rPr lang="zh-CN" altLang="zh-CN" sz="2000" dirty="0"/>
              <a:t>、</a:t>
            </a:r>
            <a:r>
              <a:rPr lang="en-US" altLang="zh-CN" sz="2000" dirty="0"/>
              <a:t>0</a:t>
            </a:r>
            <a:r>
              <a:rPr lang="zh-CN" altLang="zh-CN" sz="2000" dirty="0" smtClean="0"/>
              <a:t>、</a:t>
            </a:r>
            <a:r>
              <a:rPr lang="en-US" altLang="zh-CN" sz="2000" dirty="0" smtClean="0"/>
              <a:t>“”</a:t>
            </a:r>
            <a:r>
              <a:rPr lang="zh-CN" altLang="zh-CN" sz="2000" dirty="0" smtClean="0"/>
              <a:t> 等</a:t>
            </a:r>
            <a:r>
              <a:rPr lang="zh-CN" altLang="zh-CN" sz="2000" dirty="0" smtClean="0"/>
              <a:t>和</a:t>
            </a:r>
            <a:r>
              <a:rPr lang="en-US" altLang="zh-CN" sz="2000" dirty="0" smtClean="0"/>
              <a:t> None </a:t>
            </a:r>
            <a:r>
              <a:rPr lang="zh-CN" altLang="zh-CN" sz="2000" dirty="0" smtClean="0"/>
              <a:t>时</a:t>
            </a:r>
            <a:r>
              <a:rPr lang="zh-CN" altLang="zh-CN" sz="2000" dirty="0"/>
              <a:t>，返回值是</a:t>
            </a:r>
            <a:r>
              <a:rPr lang="en-US" altLang="zh-CN" sz="2000" dirty="0"/>
              <a:t>True</a:t>
            </a:r>
            <a:r>
              <a:rPr lang="zh-CN" altLang="zh-CN" sz="2000" dirty="0" smtClean="0"/>
              <a:t>。</a:t>
            </a:r>
            <a:r>
              <a:rPr lang="zh-CN" altLang="en-US" sz="2000" dirty="0" smtClean="0"/>
              <a:t>即</a:t>
            </a:r>
            <a:r>
              <a:rPr lang="en-US" altLang="zh-CN" sz="2000" b="1" dirty="0">
                <a:solidFill>
                  <a:srgbClr val="0000CC"/>
                </a:solidFill>
              </a:rPr>
              <a:t>not 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False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就</a:t>
            </a:r>
            <a:r>
              <a:rPr lang="zh-CN" altLang="en-US" sz="2000" b="1" dirty="0">
                <a:solidFill>
                  <a:srgbClr val="0000CC"/>
                </a:solidFill>
              </a:rPr>
              <a:t>为</a:t>
            </a:r>
            <a:r>
              <a:rPr lang="en-US" altLang="zh-CN" sz="2000" b="1" dirty="0">
                <a:solidFill>
                  <a:srgbClr val="0000CC"/>
                </a:solidFill>
              </a:rPr>
              <a:t>True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229475" y="4545033"/>
            <a:ext cx="2100263" cy="189115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not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not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not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"a"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not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not None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27708" y="4602659"/>
            <a:ext cx="10525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False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True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False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True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True</a:t>
            </a:r>
            <a:endParaRPr lang="zh-CN" altLang="en-US" dirty="0">
              <a:solidFill>
                <a:srgbClr val="E73A1C"/>
              </a:solidFill>
            </a:endParaRPr>
          </a:p>
        </p:txBody>
      </p:sp>
      <p:sp>
        <p:nvSpPr>
          <p:cNvPr id="14" name="燕尾形箭头 13"/>
          <p:cNvSpPr/>
          <p:nvPr/>
        </p:nvSpPr>
        <p:spPr>
          <a:xfrm>
            <a:off x="9568562" y="5285842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9028" y="2218796"/>
            <a:ext cx="53131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zh-CN" sz="1800" dirty="0"/>
              <a:t>当计算</a:t>
            </a:r>
            <a:r>
              <a:rPr lang="zh-CN" altLang="zh-CN" sz="1800" dirty="0" smtClean="0"/>
              <a:t>表达式</a:t>
            </a:r>
            <a:r>
              <a:rPr lang="en-US" altLang="zh-CN" sz="1800" dirty="0" smtClean="0"/>
              <a:t> 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exp1 </a:t>
            </a:r>
            <a:r>
              <a:rPr lang="en-US" altLang="zh-CN" sz="1800" b="1" dirty="0">
                <a:solidFill>
                  <a:srgbClr val="FF0000"/>
                </a:solidFill>
              </a:rPr>
              <a:t>and 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exp2 </a:t>
            </a:r>
            <a:r>
              <a:rPr lang="zh-CN" altLang="zh-CN" sz="1800" dirty="0" smtClean="0"/>
              <a:t>时</a:t>
            </a:r>
            <a:r>
              <a:rPr lang="zh-CN" altLang="zh-CN" sz="1800" dirty="0"/>
              <a:t>，先计算</a:t>
            </a:r>
            <a:r>
              <a:rPr lang="en-US" altLang="zh-CN" sz="1800" dirty="0"/>
              <a:t>exp1</a:t>
            </a:r>
            <a:r>
              <a:rPr lang="zh-CN" altLang="zh-CN" sz="1800" dirty="0"/>
              <a:t>的值，当</a:t>
            </a:r>
            <a:r>
              <a:rPr lang="en-US" altLang="zh-CN" sz="1800" dirty="0"/>
              <a:t>exp1</a:t>
            </a:r>
            <a:r>
              <a:rPr lang="zh-CN" altLang="zh-CN" sz="1800" dirty="0"/>
              <a:t>的值为</a:t>
            </a:r>
            <a:r>
              <a:rPr lang="en-US" altLang="zh-CN" sz="1800" dirty="0"/>
              <a:t>True</a:t>
            </a:r>
            <a:r>
              <a:rPr lang="zh-CN" altLang="zh-CN" sz="1800" dirty="0"/>
              <a:t>或非</a:t>
            </a:r>
            <a:r>
              <a:rPr lang="zh-CN" altLang="zh-CN" sz="1800" dirty="0" smtClean="0"/>
              <a:t>空值</a:t>
            </a:r>
            <a:r>
              <a:rPr lang="zh-CN" altLang="en-US" sz="1800" dirty="0" smtClean="0"/>
              <a:t>，</a:t>
            </a:r>
            <a:r>
              <a:rPr lang="zh-CN" altLang="zh-CN" sz="1800" dirty="0" smtClean="0"/>
              <a:t>才</a:t>
            </a:r>
            <a:r>
              <a:rPr lang="zh-CN" altLang="zh-CN" sz="1800" b="1" dirty="0">
                <a:solidFill>
                  <a:srgbClr val="0000CC"/>
                </a:solidFill>
              </a:rPr>
              <a:t>计算并输出</a:t>
            </a:r>
            <a:r>
              <a:rPr lang="en-US" altLang="zh-CN" sz="1800" b="1" dirty="0">
                <a:solidFill>
                  <a:srgbClr val="0000CC"/>
                </a:solidFill>
              </a:rPr>
              <a:t>exp2</a:t>
            </a:r>
            <a:r>
              <a:rPr lang="zh-CN" altLang="zh-CN" sz="1800" b="1" dirty="0">
                <a:solidFill>
                  <a:srgbClr val="0000CC"/>
                </a:solidFill>
              </a:rPr>
              <a:t>的值</a:t>
            </a:r>
            <a:r>
              <a:rPr lang="zh-CN" altLang="zh-CN" sz="1800" dirty="0"/>
              <a:t>；当</a:t>
            </a:r>
            <a:r>
              <a:rPr lang="en-US" altLang="zh-CN" sz="1800" dirty="0"/>
              <a:t>exp1</a:t>
            </a:r>
            <a:r>
              <a:rPr lang="zh-CN" altLang="zh-CN" sz="1800" dirty="0"/>
              <a:t>的值</a:t>
            </a:r>
            <a:r>
              <a:rPr lang="zh-CN" altLang="zh-CN" sz="1800" dirty="0" smtClean="0"/>
              <a:t>为</a:t>
            </a:r>
            <a:r>
              <a:rPr lang="en-US" altLang="zh-CN" sz="1800" dirty="0" smtClean="0"/>
              <a:t> False </a:t>
            </a:r>
            <a:r>
              <a:rPr lang="zh-CN" altLang="zh-CN" sz="1800" dirty="0" smtClean="0"/>
              <a:t>或空值</a:t>
            </a:r>
            <a:r>
              <a:rPr lang="zh-CN" altLang="zh-CN" b="1" dirty="0">
                <a:solidFill>
                  <a:srgbClr val="0000CC"/>
                </a:solidFill>
              </a:rPr>
              <a:t>直接输出</a:t>
            </a:r>
            <a:r>
              <a:rPr lang="en-US" altLang="zh-CN" b="1" dirty="0">
                <a:solidFill>
                  <a:srgbClr val="0000CC"/>
                </a:solidFill>
              </a:rPr>
              <a:t>exp1</a:t>
            </a:r>
            <a:r>
              <a:rPr lang="zh-CN" altLang="zh-CN" b="1" dirty="0">
                <a:solidFill>
                  <a:srgbClr val="0000CC"/>
                </a:solidFill>
              </a:rPr>
              <a:t>的值</a:t>
            </a:r>
            <a:r>
              <a:rPr lang="zh-CN" altLang="zh-CN" sz="1800" dirty="0"/>
              <a:t>，不再计算</a:t>
            </a:r>
            <a:r>
              <a:rPr lang="en-US" altLang="zh-CN" sz="1800" dirty="0"/>
              <a:t>exp2</a:t>
            </a:r>
            <a:r>
              <a:rPr lang="zh-CN" altLang="zh-CN" sz="1800" dirty="0"/>
              <a:t>。</a:t>
            </a:r>
            <a:endParaRPr lang="zh-CN" altLang="en-US" sz="1800" dirty="0"/>
          </a:p>
        </p:txBody>
      </p:sp>
      <p:sp>
        <p:nvSpPr>
          <p:cNvPr id="5" name="矩形 4"/>
          <p:cNvSpPr/>
          <p:nvPr/>
        </p:nvSpPr>
        <p:spPr>
          <a:xfrm>
            <a:off x="6574820" y="2218796"/>
            <a:ext cx="52625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/>
              <a:t>当计算</a:t>
            </a:r>
            <a:r>
              <a:rPr lang="zh-CN" altLang="zh-CN" dirty="0" smtClean="0"/>
              <a:t>表达式</a:t>
            </a:r>
            <a:r>
              <a:rPr lang="en-US" altLang="zh-CN" dirty="0" smtClean="0"/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exp1 </a:t>
            </a:r>
            <a:r>
              <a:rPr lang="en-US" altLang="zh-CN" b="1" dirty="0">
                <a:solidFill>
                  <a:srgbClr val="FF0000"/>
                </a:solidFill>
              </a:rPr>
              <a:t>or </a:t>
            </a:r>
            <a:r>
              <a:rPr lang="en-US" altLang="zh-CN" b="1" dirty="0" smtClean="0">
                <a:solidFill>
                  <a:srgbClr val="FF0000"/>
                </a:solidFill>
              </a:rPr>
              <a:t>exp2 </a:t>
            </a:r>
            <a:r>
              <a:rPr lang="zh-CN" altLang="zh-CN" dirty="0" smtClean="0"/>
              <a:t>时</a:t>
            </a:r>
            <a:r>
              <a:rPr lang="zh-CN" altLang="zh-CN" dirty="0"/>
              <a:t>，先计算</a:t>
            </a:r>
            <a:r>
              <a:rPr lang="en-US" altLang="zh-CN" dirty="0"/>
              <a:t>exp1</a:t>
            </a:r>
            <a:r>
              <a:rPr lang="zh-CN" altLang="zh-CN" dirty="0"/>
              <a:t>的值，当</a:t>
            </a:r>
            <a:r>
              <a:rPr lang="en-US" altLang="zh-CN" dirty="0"/>
              <a:t>exp1</a:t>
            </a:r>
            <a:r>
              <a:rPr lang="zh-CN" altLang="zh-CN" dirty="0"/>
              <a:t>的值为</a:t>
            </a:r>
            <a:r>
              <a:rPr lang="en-US" altLang="zh-CN" dirty="0"/>
              <a:t>True</a:t>
            </a:r>
            <a:r>
              <a:rPr lang="zh-CN" altLang="zh-CN" dirty="0"/>
              <a:t>或非</a:t>
            </a:r>
            <a:r>
              <a:rPr lang="zh-CN" altLang="zh-CN" dirty="0" smtClean="0"/>
              <a:t>空值，</a:t>
            </a:r>
            <a:r>
              <a:rPr lang="zh-CN" altLang="zh-CN" b="1" dirty="0">
                <a:solidFill>
                  <a:srgbClr val="0000CC"/>
                </a:solidFill>
              </a:rPr>
              <a:t>直接输出</a:t>
            </a:r>
            <a:r>
              <a:rPr lang="en-US" altLang="zh-CN" b="1" dirty="0">
                <a:solidFill>
                  <a:srgbClr val="0000CC"/>
                </a:solidFill>
              </a:rPr>
              <a:t>exp1</a:t>
            </a:r>
            <a:r>
              <a:rPr lang="zh-CN" altLang="zh-CN" b="1" dirty="0">
                <a:solidFill>
                  <a:srgbClr val="0000CC"/>
                </a:solidFill>
              </a:rPr>
              <a:t>的值</a:t>
            </a:r>
            <a:r>
              <a:rPr lang="zh-CN" altLang="zh-CN" dirty="0"/>
              <a:t>，不再计算</a:t>
            </a:r>
            <a:r>
              <a:rPr lang="en-US" altLang="zh-CN" dirty="0"/>
              <a:t>exp2</a:t>
            </a:r>
            <a:r>
              <a:rPr lang="zh-CN" altLang="zh-CN" dirty="0"/>
              <a:t>；当</a:t>
            </a:r>
            <a:r>
              <a:rPr lang="en-US" altLang="zh-CN" dirty="0"/>
              <a:t>exp1</a:t>
            </a:r>
            <a:r>
              <a:rPr lang="zh-CN" altLang="zh-CN" dirty="0"/>
              <a:t>的值为</a:t>
            </a:r>
            <a:r>
              <a:rPr lang="en-US" altLang="zh-CN" dirty="0"/>
              <a:t>False</a:t>
            </a:r>
            <a:r>
              <a:rPr lang="zh-CN" altLang="zh-CN" dirty="0"/>
              <a:t>或</a:t>
            </a:r>
            <a:r>
              <a:rPr lang="zh-CN" altLang="zh-CN" dirty="0" smtClean="0"/>
              <a:t>空值，</a:t>
            </a:r>
            <a:r>
              <a:rPr lang="zh-CN" altLang="zh-CN" dirty="0"/>
              <a:t>才</a:t>
            </a:r>
            <a:r>
              <a:rPr lang="zh-CN" altLang="zh-CN" b="1" dirty="0">
                <a:solidFill>
                  <a:srgbClr val="0000CC"/>
                </a:solidFill>
              </a:rPr>
              <a:t>计算并输出</a:t>
            </a:r>
            <a:r>
              <a:rPr lang="en-US" altLang="zh-CN" b="1" dirty="0">
                <a:solidFill>
                  <a:srgbClr val="0000CC"/>
                </a:solidFill>
              </a:rPr>
              <a:t>exp2</a:t>
            </a:r>
            <a:r>
              <a:rPr lang="zh-CN" altLang="zh-CN" b="1" dirty="0">
                <a:solidFill>
                  <a:srgbClr val="0000CC"/>
                </a:solidFill>
              </a:rPr>
              <a:t>的值</a:t>
            </a:r>
            <a:r>
              <a:rPr lang="zh-CN" altLang="zh-CN" dirty="0"/>
              <a:t>。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541246" y="958664"/>
            <a:ext cx="80671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</a:t>
            </a:r>
            <a:r>
              <a:rPr lang="zh-CN" altLang="zh-CN" sz="2000" dirty="0" smtClean="0">
                <a:latin typeface="+mn-ea"/>
              </a:rPr>
              <a:t>逻辑操作符</a:t>
            </a:r>
            <a:r>
              <a:rPr lang="en-US" altLang="zh-CN" sz="2000" dirty="0" smtClean="0">
                <a:latin typeface="+mn-ea"/>
              </a:rPr>
              <a:t> and </a:t>
            </a:r>
            <a:r>
              <a:rPr lang="zh-CN" altLang="zh-CN" sz="2000" dirty="0" smtClean="0">
                <a:latin typeface="+mn-ea"/>
              </a:rPr>
              <a:t>和</a:t>
            </a:r>
            <a:r>
              <a:rPr lang="en-US" altLang="zh-CN" sz="2000" dirty="0" smtClean="0">
                <a:latin typeface="+mn-ea"/>
              </a:rPr>
              <a:t> or </a:t>
            </a:r>
            <a:r>
              <a:rPr lang="zh-CN" altLang="zh-CN" sz="2000" dirty="0" smtClean="0">
                <a:latin typeface="+mn-ea"/>
              </a:rPr>
              <a:t>也</a:t>
            </a:r>
            <a:r>
              <a:rPr lang="zh-CN" altLang="zh-CN" sz="2000" dirty="0">
                <a:latin typeface="+mn-ea"/>
              </a:rPr>
              <a:t>称作</a:t>
            </a:r>
            <a:r>
              <a:rPr lang="zh-CN" altLang="zh-CN" sz="2000" b="1" dirty="0">
                <a:solidFill>
                  <a:srgbClr val="E73A1C"/>
                </a:solidFill>
                <a:latin typeface="+mn-ea"/>
              </a:rPr>
              <a:t>短路操作符</a:t>
            </a:r>
            <a:r>
              <a:rPr lang="zh-CN" altLang="zh-CN" sz="2000" dirty="0">
                <a:latin typeface="+mn-ea"/>
              </a:rPr>
              <a:t>，具有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惰性求值</a:t>
            </a:r>
            <a:r>
              <a:rPr lang="zh-CN" altLang="zh-CN" sz="2000" dirty="0">
                <a:latin typeface="+mn-ea"/>
              </a:rPr>
              <a:t>的特点：表达式从左向右解析，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一旦结果可以确定就停止</a:t>
            </a:r>
            <a:r>
              <a:rPr lang="zh-CN" altLang="zh-CN" sz="2000" dirty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74349" y="4192922"/>
            <a:ext cx="2541246" cy="251607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and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731983" y="4192921"/>
            <a:ext cx="2857500" cy="251607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70619" y="4192922"/>
            <a:ext cx="766763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True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True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8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2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5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5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5</a:t>
            </a:r>
            <a:endParaRPr lang="zh-CN" altLang="en-US" b="1" dirty="0">
              <a:solidFill>
                <a:srgbClr val="F23C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38663" y="4192921"/>
            <a:ext cx="870252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True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8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False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5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2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0</a:t>
            </a:r>
            <a:endParaRPr lang="zh-CN" altLang="en-US" b="1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23C00"/>
                </a:solidFill>
              </a:rPr>
              <a:t>0</a:t>
            </a:r>
            <a:endParaRPr lang="zh-CN" altLang="en-US" b="1" dirty="0">
              <a:solidFill>
                <a:srgbClr val="F23C00"/>
              </a:solidFill>
            </a:endParaRPr>
          </a:p>
        </p:txBody>
      </p:sp>
      <p:sp>
        <p:nvSpPr>
          <p:cNvPr id="16" name="燕尾形箭头 15"/>
          <p:cNvSpPr/>
          <p:nvPr/>
        </p:nvSpPr>
        <p:spPr>
          <a:xfrm>
            <a:off x="10004926" y="5126352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燕尾形箭头 16"/>
          <p:cNvSpPr/>
          <p:nvPr/>
        </p:nvSpPr>
        <p:spPr>
          <a:xfrm>
            <a:off x="3472970" y="5126351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0561" y="52525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位运算符</a:t>
            </a:r>
            <a:endParaRPr lang="zh-CN" altLang="en-US" sz="2400" dirty="0"/>
          </a:p>
        </p:txBody>
      </p:sp>
      <p:pic>
        <p:nvPicPr>
          <p:cNvPr id="7" name="图片 6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147" y="1145078"/>
            <a:ext cx="8975580" cy="2855422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468751" y="4357755"/>
            <a:ext cx="2599392" cy="230832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(~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按位取反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11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&amp;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13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位与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11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|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13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位或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11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^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13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异或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11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&lt;&lt;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左移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11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&gt;&gt;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右移</a:t>
            </a:r>
            <a:endParaRPr kumimoji="0" 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887359" y="4457334"/>
            <a:ext cx="666751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-6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9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15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6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44</a:t>
            </a:r>
            <a:endParaRPr lang="zh-CN" altLang="en-US" dirty="0">
              <a:solidFill>
                <a:srgbClr val="F23C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23C00"/>
                </a:solidFill>
              </a:rPr>
              <a:t>2</a:t>
            </a:r>
            <a:endParaRPr lang="zh-CN" altLang="en-US" dirty="0">
              <a:solidFill>
                <a:srgbClr val="F23C00"/>
              </a:solidFill>
            </a:endParaRPr>
          </a:p>
        </p:txBody>
      </p:sp>
      <p:sp>
        <p:nvSpPr>
          <p:cNvPr id="9" name="燕尾形箭头 8"/>
          <p:cNvSpPr/>
          <p:nvPr/>
        </p:nvSpPr>
        <p:spPr>
          <a:xfrm>
            <a:off x="8541386" y="5224565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321904" y="4929621"/>
            <a:ext cx="19927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F23C00"/>
                </a:solidFill>
                <a:latin typeface="+mn-ea"/>
              </a:rPr>
              <a:t>~ a = - a - 1</a:t>
            </a:r>
            <a:endParaRPr lang="zh-CN" altLang="en-US" sz="2000" b="1" dirty="0">
              <a:solidFill>
                <a:srgbClr val="F23C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21463" y="80377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位运算符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09" y="3949849"/>
            <a:ext cx="3448709" cy="16502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57" y="3949849"/>
            <a:ext cx="3505268" cy="16729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55" y="3949849"/>
            <a:ext cx="3594727" cy="17156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155" y="2032142"/>
            <a:ext cx="3906940" cy="13097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739" y="2032142"/>
            <a:ext cx="3991648" cy="13381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33743" y="151199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042" y="1435993"/>
            <a:ext cx="7864301" cy="51934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42919" y="740959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复合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赋值运算符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08322" y="88425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成员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运算符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1786271" y="4730878"/>
            <a:ext cx="10265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Python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成员运算符测试给定值</a:t>
            </a:r>
            <a:r>
              <a:rPr lang="zh-CN" altLang="en-US" sz="2000" b="1" dirty="0">
                <a:solidFill>
                  <a:srgbClr val="F23C00"/>
                </a:solidFill>
                <a:latin typeface="Times New Roman" panose="02020603050405020304" pitchFamily="18" charset="0"/>
              </a:rPr>
              <a:t>是否为序列中的</a:t>
            </a:r>
            <a:r>
              <a:rPr lang="zh-CN" altLang="en-US" sz="2000" b="1" dirty="0" smtClean="0">
                <a:solidFill>
                  <a:srgbClr val="F23C00"/>
                </a:solidFill>
                <a:latin typeface="Times New Roman" panose="02020603050405020304" pitchFamily="18" charset="0"/>
              </a:rPr>
              <a:t>成员，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例如判断一个字符是否在字符串中。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569497" y="1686594"/>
          <a:ext cx="8898603" cy="2752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3479937"/>
              </a:tblGrid>
              <a:tr h="5994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 smtClean="0"/>
                        <a:t>成员运算符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 smtClean="0"/>
                        <a:t>逻辑表达式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 smtClean="0"/>
                        <a:t>描述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2382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/>
                        <a:t>in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/>
                        <a:t>x in y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dirty="0" smtClean="0"/>
                        <a:t>如果 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x 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在 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y 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序列中返回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True</a:t>
                      </a:r>
                      <a:r>
                        <a:rPr lang="zh-CN" altLang="en-US" dirty="0" smtClean="0"/>
                        <a:t>，否则返回</a:t>
                      </a:r>
                      <a:r>
                        <a:rPr lang="en-US" altLang="zh-CN" dirty="0" smtClean="0"/>
                        <a:t>False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/>
                        <a:t>not in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/>
                        <a:t>x not in y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dirty="0" smtClean="0"/>
                        <a:t>如果 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x 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不在 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y 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序列中返回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True</a:t>
                      </a:r>
                      <a:r>
                        <a:rPr lang="zh-CN" altLang="en-US" dirty="0" smtClean="0"/>
                        <a:t>，否则返回</a:t>
                      </a:r>
                      <a:r>
                        <a:rPr lang="en-US" altLang="zh-CN" dirty="0" smtClean="0"/>
                        <a:t>False</a:t>
                      </a:r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43555" y="5658485"/>
            <a:ext cx="3314700" cy="106997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"abcd"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not 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"abcd"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438265" y="5635625"/>
            <a:ext cx="2903220" cy="109283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"abcd"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"ac"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not in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"abcd"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91978" y="5599917"/>
            <a:ext cx="9785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E73A1C"/>
                </a:solidFill>
              </a:rPr>
              <a:t>False</a:t>
            </a:r>
            <a:endParaRPr lang="en-US" altLang="zh-CN" dirty="0" smtClean="0">
              <a:solidFill>
                <a:srgbClr val="E73A1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E73A1C"/>
                </a:solidFill>
              </a:rPr>
              <a:t>True</a:t>
            </a:r>
            <a:endParaRPr lang="zh-CN" altLang="en-US" dirty="0" smtClean="0">
              <a:solidFill>
                <a:srgbClr val="E73A1C"/>
              </a:solidFill>
            </a:endParaRPr>
          </a:p>
        </p:txBody>
      </p:sp>
      <p:sp>
        <p:nvSpPr>
          <p:cNvPr id="12" name="燕尾形箭头 11"/>
          <p:cNvSpPr/>
          <p:nvPr/>
        </p:nvSpPr>
        <p:spPr>
          <a:xfrm>
            <a:off x="9341080" y="5785452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22993" y="5562299"/>
            <a:ext cx="8641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True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E73A1C"/>
                </a:solidFill>
              </a:rPr>
              <a:t>False</a:t>
            </a:r>
            <a:endParaRPr lang="zh-CN" altLang="en-US" dirty="0" smtClean="0">
              <a:solidFill>
                <a:srgbClr val="E73A1C"/>
              </a:solidFill>
            </a:endParaRPr>
          </a:p>
        </p:txBody>
      </p:sp>
      <p:sp>
        <p:nvSpPr>
          <p:cNvPr id="15" name="燕尾形箭头 14"/>
          <p:cNvSpPr/>
          <p:nvPr/>
        </p:nvSpPr>
        <p:spPr>
          <a:xfrm rot="10800000">
            <a:off x="2050505" y="5774749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84165" y="359629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身份运算符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3985323" y="1267067"/>
            <a:ext cx="5570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身份运算符比较两个对象的内存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位置是否一致。</a:t>
            </a:r>
            <a:endParaRPr lang="zh-CN" altLang="en-US" sz="20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022475" y="1829557"/>
          <a:ext cx="9893300" cy="2833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725"/>
                <a:gridCol w="3019425"/>
                <a:gridCol w="5772150"/>
              </a:tblGrid>
              <a:tr h="5639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运算符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描述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实例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11458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is</a:t>
                      </a:r>
                      <a:endParaRPr lang="en-US" altLang="zh-CN" sz="2000" dirty="0" smtClean="0"/>
                    </a:p>
                    <a:p>
                      <a:pPr algn="ctr"/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2000" dirty="0" smtClean="0"/>
                        <a:t>is </a:t>
                      </a:r>
                      <a:r>
                        <a:rPr lang="zh-CN" altLang="en-US" sz="2000" dirty="0" smtClean="0"/>
                        <a:t>是判断两个标识符</a:t>
                      </a:r>
                      <a:r>
                        <a:rPr lang="zh-CN" altLang="en-US" sz="2000" b="1" dirty="0" smtClean="0">
                          <a:solidFill>
                            <a:srgbClr val="E73A1C"/>
                          </a:solidFill>
                        </a:rPr>
                        <a:t>是不是引用自同一个对象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2000" dirty="0" smtClean="0"/>
                        <a:t>x is y</a:t>
                      </a:r>
                      <a:r>
                        <a:rPr lang="zh-CN" altLang="en-US" sz="2000" dirty="0" smtClean="0"/>
                        <a:t>，类似 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</a:rPr>
                        <a:t>id(x) == id(y)</a:t>
                      </a:r>
                      <a:r>
                        <a:rPr lang="en-US" altLang="zh-CN" sz="2000" dirty="0" smtClean="0"/>
                        <a:t> </a:t>
                      </a:r>
                      <a:r>
                        <a:rPr lang="zh-CN" altLang="en-US" sz="2000" dirty="0" smtClean="0"/>
                        <a:t>，如果引用的是同一个对象则返回 </a:t>
                      </a:r>
                      <a:r>
                        <a:rPr lang="en-US" altLang="zh-CN" sz="2000" dirty="0" smtClean="0"/>
                        <a:t>True</a:t>
                      </a:r>
                      <a:r>
                        <a:rPr lang="zh-CN" altLang="en-US" sz="2000" dirty="0" smtClean="0"/>
                        <a:t>，否则返回 </a:t>
                      </a:r>
                      <a:r>
                        <a:rPr lang="en-US" altLang="zh-CN" sz="2000" dirty="0" smtClean="0"/>
                        <a:t>False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11239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is not</a:t>
                      </a:r>
                      <a:endParaRPr lang="en-US" altLang="zh-CN" sz="2000" dirty="0" smtClean="0"/>
                    </a:p>
                    <a:p>
                      <a:pPr algn="ctr"/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2000" dirty="0" smtClean="0"/>
                        <a:t>is not </a:t>
                      </a:r>
                      <a:r>
                        <a:rPr lang="zh-CN" altLang="en-US" sz="2000" dirty="0" smtClean="0"/>
                        <a:t>是判断两个标识符是不是引用自不同对象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2000" dirty="0" smtClean="0"/>
                        <a:t>x is not y </a:t>
                      </a:r>
                      <a:r>
                        <a:rPr lang="zh-CN" altLang="en-US" sz="2000" dirty="0" smtClean="0"/>
                        <a:t>， 类似 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</a:rPr>
                        <a:t>id(a) != id(b)</a:t>
                      </a:r>
                      <a:r>
                        <a:rPr lang="zh-CN" altLang="en-US" sz="2000" dirty="0" smtClean="0"/>
                        <a:t>。如果引用的不是同一个对象则返回结果 </a:t>
                      </a:r>
                      <a:r>
                        <a:rPr lang="en-US" altLang="zh-CN" sz="2000" dirty="0" smtClean="0"/>
                        <a:t>True</a:t>
                      </a:r>
                      <a:r>
                        <a:rPr lang="zh-CN" altLang="en-US" sz="2000" dirty="0" smtClean="0"/>
                        <a:t>，否则返回 </a:t>
                      </a:r>
                      <a:r>
                        <a:rPr lang="en-US" altLang="zh-CN" sz="2000" dirty="0" smtClean="0"/>
                        <a:t>False</a:t>
                      </a:r>
                      <a:r>
                        <a:rPr lang="zh-CN" altLang="en-US" sz="2000" dirty="0" smtClean="0"/>
                        <a:t>。</a:t>
                      </a:r>
                      <a:endParaRPr lang="zh-CN" alt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29788" y="4860385"/>
            <a:ext cx="1285875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a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c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58230" y="4819015"/>
            <a:ext cx="1543685" cy="156527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is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is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is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77512" y="4998885"/>
            <a:ext cx="97856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True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False</a:t>
            </a:r>
            <a:endParaRPr lang="zh-CN" altLang="en-US" dirty="0">
              <a:solidFill>
                <a:srgbClr val="E73A1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E73A1C"/>
                </a:solidFill>
              </a:rPr>
              <a:t>False</a:t>
            </a:r>
            <a:endParaRPr lang="zh-CN" altLang="en-US" dirty="0">
              <a:solidFill>
                <a:srgbClr val="E73A1C"/>
              </a:solidFill>
            </a:endParaRPr>
          </a:p>
        </p:txBody>
      </p:sp>
      <p:sp>
        <p:nvSpPr>
          <p:cNvPr id="12" name="燕尾形箭头 11"/>
          <p:cNvSpPr/>
          <p:nvPr/>
        </p:nvSpPr>
        <p:spPr>
          <a:xfrm>
            <a:off x="7704783" y="5392169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19564"/>
            <a:ext cx="3001042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语法</a:t>
            </a:r>
            <a:r>
              <a:rPr kumimoji="1" lang="zh-CN" altLang="en-US" dirty="0" smtClean="0">
                <a:solidFill>
                  <a:schemeClr val="bg1"/>
                </a:solidFill>
              </a:rPr>
              <a:t>基础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10934701" y="794347"/>
            <a:ext cx="902682" cy="538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729387" y="197688"/>
            <a:ext cx="1107996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</a:rPr>
              <a:t>运算符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4" name="图片 13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101" y="659971"/>
            <a:ext cx="6388878" cy="604658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541945" y="2561721"/>
            <a:ext cx="45909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运算符的优先级</a:t>
            </a:r>
            <a:endParaRPr lang="zh-CN" altLang="en-US" sz="2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  <p:sp>
        <p:nvSpPr>
          <p:cNvPr id="3" name="矩形 2"/>
          <p:cNvSpPr/>
          <p:nvPr/>
        </p:nvSpPr>
        <p:spPr>
          <a:xfrm>
            <a:off x="932022" y="1385252"/>
            <a:ext cx="1109684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输入输出函数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/>
              <a:t>input</a:t>
            </a:r>
            <a:r>
              <a:rPr lang="zh-CN" altLang="en-US" sz="2400" b="1" dirty="0" smtClean="0"/>
              <a:t>函数（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所有输入都被当成字符串</a:t>
            </a:r>
            <a:r>
              <a:rPr lang="zh-CN" altLang="en-US" sz="2400" b="1" dirty="0" smtClean="0"/>
              <a:t>）、</a:t>
            </a:r>
            <a:r>
              <a:rPr lang="en-US" altLang="zh-CN" sz="2400" b="1" dirty="0" smtClean="0"/>
              <a:t>print</a:t>
            </a:r>
            <a:r>
              <a:rPr lang="zh-CN" altLang="en-US" sz="2400" b="1" dirty="0" smtClean="0"/>
              <a:t>函数（</a:t>
            </a:r>
            <a:r>
              <a:rPr lang="en-US" altLang="zh-CN" sz="2400" b="1" dirty="0" err="1">
                <a:solidFill>
                  <a:srgbClr val="FF0000"/>
                </a:solidFill>
              </a:rPr>
              <a:t>sep</a:t>
            </a:r>
            <a:r>
              <a:rPr lang="zh-CN" altLang="en-US" sz="2400" b="1" dirty="0" smtClean="0"/>
              <a:t>、</a:t>
            </a:r>
            <a:r>
              <a:rPr lang="en-US" altLang="zh-CN" sz="2400" b="1" dirty="0">
                <a:solidFill>
                  <a:srgbClr val="FF0000"/>
                </a:solidFill>
              </a:rPr>
              <a:t>end</a:t>
            </a:r>
            <a:r>
              <a:rPr lang="zh-CN" altLang="en-US" sz="2400" b="1" dirty="0">
                <a:solidFill>
                  <a:srgbClr val="FF0000"/>
                </a:solidFill>
              </a:rPr>
              <a:t>参数作用</a:t>
            </a:r>
            <a:r>
              <a:rPr lang="zh-CN" altLang="en-US" sz="2400" b="1" dirty="0" smtClean="0"/>
              <a:t>）；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变量和注释</a:t>
            </a:r>
            <a:r>
              <a:rPr lang="zh-CN" altLang="en-US" sz="2400" b="1" dirty="0" smtClean="0"/>
              <a:t>：命名规则（</a:t>
            </a:r>
            <a:r>
              <a:rPr lang="zh-CN" altLang="en-US" sz="2400" b="1" dirty="0">
                <a:solidFill>
                  <a:srgbClr val="FF0000"/>
                </a:solidFill>
              </a:rPr>
              <a:t>组成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区分大小写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慎用关键词和函数名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见名知意</a:t>
            </a:r>
            <a:r>
              <a:rPr lang="zh-CN" altLang="en-US" sz="2400" b="1" dirty="0" smtClean="0"/>
              <a:t>）、单行注释和多行注释；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基本数据类型</a:t>
            </a:r>
            <a:r>
              <a:rPr lang="zh-CN" altLang="en-US" sz="2400" b="1" dirty="0" smtClean="0"/>
              <a:t>：整型、浮点型、</a:t>
            </a:r>
            <a:r>
              <a:rPr lang="en-US" altLang="zh-CN" sz="2400" b="1" dirty="0" err="1" smtClean="0"/>
              <a:t>bool</a:t>
            </a:r>
            <a:r>
              <a:rPr lang="zh-CN" altLang="en-US" sz="2400" b="1" dirty="0" smtClean="0"/>
              <a:t>类型、字符串类型；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常用运算符</a:t>
            </a:r>
            <a:r>
              <a:rPr lang="zh-CN" altLang="en-US" sz="2400" b="1" dirty="0" smtClean="0"/>
              <a:t>：算术运算符、比较运算符、逻辑运算符、位运算符、复合赋值运算符、运算符优先级；</a:t>
            </a:r>
            <a:endParaRPr lang="en-US" altLang="zh-CN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99797"/>
            <a:ext cx="2476329" cy="600749"/>
          </a:xfrm>
        </p:spPr>
        <p:txBody>
          <a:bodyPr/>
          <a:lstStyle/>
          <a:p>
            <a:r>
              <a:rPr kumimoji="1" lang="zh-CN" altLang="en-US" dirty="0" smtClean="0"/>
              <a:t>练习与思考题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38174" y="1401199"/>
            <a:ext cx="85153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判断以下标识符命名是否符合要求：</a:t>
            </a:r>
            <a:endParaRPr lang="en-US" altLang="zh-CN" sz="2000" dirty="0" smtClean="0">
              <a:solidFill>
                <a:srgbClr val="40404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	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@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abc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		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a_b_c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		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姓名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	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	student age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	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a#b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		a_1		1_a	</a:t>
            </a:r>
            <a:r>
              <a:rPr lang="en-US" altLang="zh-CN" sz="2000" b="1" smtClean="0">
                <a:solidFill>
                  <a:srgbClr val="0000CC"/>
                </a:solidFill>
                <a:latin typeface="+mn-ea"/>
              </a:rPr>
              <a:t>	for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	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8173" y="3106174"/>
            <a:ext cx="851535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阅读以下程序代码，思考程序执行结果：</a:t>
            </a:r>
            <a:endParaRPr lang="en-US" altLang="zh-CN" sz="2000" dirty="0" smtClean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314450" y="3830320"/>
            <a:ext cx="1854835" cy="82994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&gt;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and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438525" y="3829685"/>
            <a:ext cx="1744980" cy="8166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&lt;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or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543550" y="3826510"/>
            <a:ext cx="1811655" cy="75438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0x11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"%o"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% c)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581900" y="3629630"/>
            <a:ext cx="1571625" cy="115717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and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a **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9505947" y="3641701"/>
            <a:ext cx="2428875" cy="120032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13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a/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+ a//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+ a 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8175" y="5007319"/>
            <a:ext cx="51392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编写程序，实现下图所示效果：</a:t>
            </a:r>
            <a:endParaRPr lang="en-US" altLang="zh-CN" sz="2000" dirty="0" smtClean="0">
              <a:solidFill>
                <a:srgbClr val="404040"/>
              </a:solidFill>
              <a:latin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9689" y="5103016"/>
            <a:ext cx="3730695" cy="154543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31518" y="5632786"/>
            <a:ext cx="53825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404040"/>
                </a:solidFill>
                <a:latin typeface="+mn-ea"/>
              </a:rPr>
              <a:t>       </a:t>
            </a: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说明：打印内容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位于正中间</a:t>
            </a: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，整体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宽度为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30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个字符</a:t>
            </a: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，高度为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5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行</a:t>
            </a:r>
            <a:r>
              <a:rPr lang="zh-CN" altLang="en-US" sz="2000" dirty="0" smtClean="0">
                <a:solidFill>
                  <a:srgbClr val="404040"/>
                </a:solidFill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7957</Words>
  <Application>WPS 演示</Application>
  <PresentationFormat>宽屏</PresentationFormat>
  <Paragraphs>616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63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Times New Roman</vt:lpstr>
      <vt:lpstr>Times New Roman</vt:lpstr>
      <vt:lpstr>楷体</vt:lpstr>
      <vt:lpstr>楷体_GB2312</vt:lpstr>
      <vt:lpstr>新宋体</vt:lpstr>
      <vt:lpstr>Arial Unicode MS</vt:lpstr>
      <vt:lpstr>Calibri</vt:lpstr>
      <vt:lpstr>Arial Unicode MS</vt:lpstr>
      <vt:lpstr>Fira Code</vt:lpstr>
      <vt:lpstr>Adobe 仿宋 Std R</vt:lpstr>
      <vt:lpstr>Adobe Gothic Std B</vt:lpstr>
      <vt:lpstr>Adobe 宋体 Std L</vt:lpstr>
      <vt:lpstr>冬青黑体简体中文 W3</vt:lpstr>
      <vt:lpstr>黑体</vt:lpstr>
      <vt:lpstr>Segoe Print</vt:lpstr>
      <vt:lpstr>仿宋</vt:lpstr>
      <vt:lpstr>Yu Gothic UI Semibold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442</cp:revision>
  <dcterms:created xsi:type="dcterms:W3CDTF">2019-06-08T07:51:00Z</dcterms:created>
  <dcterms:modified xsi:type="dcterms:W3CDTF">2024-09-03T13:56:44Z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2052-12.1.0.16910</vt:lpwstr>
  </property>
  <property fmtid="{D5CDD505-2E9C-101B-9397-08002B2CF9AE}" pid="3" name="ICV">
    <vt:lpwstr>69F274FF02AF48898C9D7C133820C66D_12</vt:lpwstr>
  </property>
</Properties>
</file>