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29"/>
  </p:notesMasterIdLst>
  <p:sldIdLst>
    <p:sldId id="390" r:id="rId4"/>
    <p:sldId id="273" r:id="rId5"/>
    <p:sldId id="393" r:id="rId6"/>
    <p:sldId id="391" r:id="rId7"/>
    <p:sldId id="378" r:id="rId8"/>
    <p:sldId id="375" r:id="rId9"/>
    <p:sldId id="377" r:id="rId10"/>
    <p:sldId id="379" r:id="rId11"/>
    <p:sldId id="376" r:id="rId12"/>
    <p:sldId id="396" r:id="rId13"/>
    <p:sldId id="392" r:id="rId14"/>
    <p:sldId id="346" r:id="rId15"/>
    <p:sldId id="382" r:id="rId16"/>
    <p:sldId id="384" r:id="rId17"/>
    <p:sldId id="380" r:id="rId18"/>
    <p:sldId id="398" r:id="rId19"/>
    <p:sldId id="394" r:id="rId20"/>
    <p:sldId id="383" r:id="rId21"/>
    <p:sldId id="381" r:id="rId22"/>
    <p:sldId id="399" r:id="rId23"/>
    <p:sldId id="395" r:id="rId24"/>
    <p:sldId id="349" r:id="rId25"/>
    <p:sldId id="401" r:id="rId26"/>
    <p:sldId id="400" r:id="rId27"/>
    <p:sldId id="282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4355BE"/>
    <a:srgbClr val="0000CC"/>
    <a:srgbClr val="A5CCDF"/>
    <a:srgbClr val="D3E9F4"/>
    <a:srgbClr val="208FC3"/>
    <a:srgbClr val="2190C5"/>
    <a:srgbClr val="208DC1"/>
    <a:srgbClr val="F23C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87428" autoAdjust="0"/>
  </p:normalViewPr>
  <p:slideViewPr>
    <p:cSldViewPr snapToGrid="0" snapToObjects="1">
      <p:cViewPr varScale="1">
        <p:scale>
          <a:sx n="65" d="100"/>
          <a:sy n="65" d="100"/>
        </p:scale>
        <p:origin x="9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gs" Target="tags/tag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sp>
        <p:nvSpPr>
          <p:cNvPr id="15" name="文本框 1"/>
          <p:cNvSpPr txBox="1"/>
          <p:nvPr/>
        </p:nvSpPr>
        <p:spPr>
          <a:xfrm>
            <a:off x="858610" y="2012393"/>
            <a:ext cx="7885340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3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流程控制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13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287128" y="150433"/>
            <a:ext cx="252242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</a:rPr>
              <a:t>Python</a:t>
            </a: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流程控制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85078" y="1471512"/>
            <a:ext cx="998927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       Python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程序中的语句默认是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按照书写顺序依次被执行的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，这时我们说这样的语句是顺序结构的。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在顺序结构中，各语句是按自上而下的顺序执行的，执行完上一条语句就自动执行下一条语句，语句之间的执行是不作任何判断的，无条件的。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有时候我们需要根据特定的情况，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有选择地执行某些语句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，这时我们就需要一种选择结构的语句。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有时候我们还可以在给定条件下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重复执行某些语句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，这时我们称这些语句是循环结构的</a:t>
            </a:r>
            <a:r>
              <a:rPr lang="zh-CN" altLang="en-US" sz="2000" dirty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有了顺序、选择和循环这三种基本的结构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，就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能够构建任意复杂的程序了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601505" y="2017013"/>
            <a:ext cx="4250713" cy="1529527"/>
          </a:xfrm>
        </p:spPr>
        <p:txBody>
          <a:bodyPr/>
          <a:lstStyle/>
          <a:p>
            <a:r>
              <a:rPr lang="zh-CN" altLang="en-US" sz="7200" dirty="0" smtClean="0"/>
              <a:t>主要内容</a:t>
            </a:r>
            <a:endParaRPr lang="zh-CN" altLang="en-US" sz="72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338753" y="3479316"/>
            <a:ext cx="2776216" cy="590556"/>
          </a:xfrm>
        </p:spPr>
        <p:txBody>
          <a:bodyPr/>
          <a:lstStyle/>
          <a:p>
            <a:r>
              <a:rPr lang="en-US" altLang="zh-CN" sz="3600" dirty="0" smtClean="0"/>
              <a:t>CONTENTS</a:t>
            </a:r>
            <a:endParaRPr lang="zh-CN" altLang="en-US" sz="36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699392" y="875037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632033" y="875037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条件结构</a:t>
            </a:r>
            <a:endParaRPr lang="zh-CN" altLang="en-US" sz="28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86216" y="220992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8018857" y="2209921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循环结构</a:t>
            </a:r>
            <a:endParaRPr lang="zh-CN" altLang="en-US" sz="28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7086215" y="356035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8018856" y="3560358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循环控制语句</a:t>
            </a:r>
            <a:endParaRPr lang="zh-CN" altLang="en-US" sz="2800" b="1" dirty="0"/>
          </a:p>
        </p:txBody>
      </p:sp>
      <p:sp>
        <p:nvSpPr>
          <p:cNvPr id="12" name="文本占位符 9"/>
          <p:cNvSpPr txBox="1"/>
          <p:nvPr/>
        </p:nvSpPr>
        <p:spPr>
          <a:xfrm>
            <a:off x="6699394" y="489524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3" name="文本占位符 10"/>
          <p:cNvSpPr txBox="1"/>
          <p:nvPr/>
        </p:nvSpPr>
        <p:spPr>
          <a:xfrm>
            <a:off x="7632035" y="489524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/>
              <a:t>综合案例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254356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条件结构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条件语句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74295" y="624811"/>
            <a:ext cx="1814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单向 </a:t>
            </a:r>
            <a:r>
              <a:rPr lang="en-US" altLang="zh-CN" sz="2400" b="1" dirty="0" smtClean="0">
                <a:latin typeface="+mn-ea"/>
              </a:rPr>
              <a:t>if </a:t>
            </a:r>
            <a:r>
              <a:rPr lang="zh-CN" altLang="en-US" sz="2400" b="1" dirty="0" smtClean="0">
                <a:latin typeface="+mn-ea"/>
              </a:rPr>
              <a:t>语句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49002" y="2532530"/>
            <a:ext cx="348860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单向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zh-CN" altLang="zh-CN" b="1" dirty="0" smtClean="0"/>
              <a:t>语句</a:t>
            </a:r>
            <a:r>
              <a:rPr lang="zh-CN" altLang="zh-CN" b="1" dirty="0"/>
              <a:t>的语法形式</a:t>
            </a:r>
            <a:r>
              <a:rPr lang="zh-CN" altLang="zh-CN" b="1" dirty="0" smtClean="0"/>
              <a:t>如下：</a:t>
            </a:r>
            <a:endParaRPr lang="zh-CN" altLang="zh-CN" b="1" dirty="0"/>
          </a:p>
          <a:p>
            <a:pPr lvl="1"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zh-CN" b="1" dirty="0">
                <a:solidFill>
                  <a:srgbClr val="FF0000"/>
                </a:solidFill>
              </a:rPr>
              <a:t> </a:t>
            </a:r>
            <a:r>
              <a:rPr lang="zh-CN" altLang="en-US" b="1" dirty="0">
                <a:solidFill>
                  <a:srgbClr val="FF0000"/>
                </a:solidFill>
              </a:rPr>
              <a:t>条件</a:t>
            </a:r>
            <a:r>
              <a:rPr lang="zh-CN" altLang="zh-CN" b="1" dirty="0" smtClean="0">
                <a:solidFill>
                  <a:srgbClr val="FF0000"/>
                </a:solidFill>
              </a:rPr>
              <a:t>表达式</a:t>
            </a:r>
            <a:r>
              <a:rPr lang="en-US" altLang="zh-CN" b="1" dirty="0">
                <a:solidFill>
                  <a:srgbClr val="FF0000"/>
                </a:solidFill>
              </a:rPr>
              <a:t> </a:t>
            </a:r>
            <a:r>
              <a:rPr lang="zh-CN" altLang="zh-CN" b="1" dirty="0">
                <a:solidFill>
                  <a:srgbClr val="FF0000"/>
                </a:solidFill>
              </a:rPr>
              <a:t>：</a:t>
            </a:r>
            <a:endParaRPr lang="zh-CN" altLang="zh-CN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b="1" dirty="0" smtClean="0">
                <a:solidFill>
                  <a:srgbClr val="FF0000"/>
                </a:solidFill>
              </a:rPr>
              <a:t>	</a:t>
            </a:r>
            <a:r>
              <a:rPr lang="zh-CN" altLang="zh-CN" b="1" dirty="0" smtClean="0">
                <a:solidFill>
                  <a:srgbClr val="FF0000"/>
                </a:solidFill>
              </a:rPr>
              <a:t>语句</a:t>
            </a:r>
            <a:r>
              <a:rPr lang="zh-CN" altLang="zh-CN" b="1" dirty="0">
                <a:solidFill>
                  <a:srgbClr val="FF0000"/>
                </a:solidFill>
              </a:rPr>
              <a:t>块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4800" y="4155164"/>
            <a:ext cx="7816158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块只有当表达式的值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为</a:t>
            </a:r>
            <a:r>
              <a:rPr lang="en-US" altLang="zh-CN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True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时才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会执行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；否则的话，程序就会直接跳过这个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语句块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，去执行紧跟在这个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语句块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之后的语句。</a:t>
            </a: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dirty="0">
                <a:latin typeface="+mn-ea"/>
                <a:cs typeface="Times New Roman" panose="02020603050405020304" pitchFamily="18" charset="0"/>
              </a:rPr>
              <a:t>这里的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语句块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，既可以包含多条语句，也可以只有一条语句。当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语句块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由多条语句组成时，</a:t>
            </a:r>
            <a:r>
              <a:rPr lang="zh-CN" altLang="en-US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要有统一的缩进形式</a:t>
            </a:r>
            <a:r>
              <a:rPr lang="zh-CN" altLang="en-US" dirty="0" smtClean="0">
                <a:latin typeface="+mn-ea"/>
                <a:cs typeface="Times New Roman" panose="02020603050405020304" pitchFamily="18" charset="0"/>
              </a:rPr>
              <a:t>，否则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就会出现逻辑错误，即语法检查没错，但是结果却非预期。</a:t>
            </a:r>
            <a:endParaRPr lang="en-US" altLang="zh-CN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7900" y="1352918"/>
            <a:ext cx="2430335" cy="227955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94300" y="1233061"/>
            <a:ext cx="71213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        单向 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if  </a:t>
            </a:r>
            <a:r>
              <a:rPr lang="zh-CN" altLang="zh-CN" sz="2000" dirty="0" smtClean="0">
                <a:latin typeface="+mn-ea"/>
              </a:rPr>
              <a:t>语句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只有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if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没有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else</a:t>
            </a:r>
            <a:r>
              <a:rPr lang="zh-CN" altLang="en-US" sz="2000" dirty="0" smtClean="0">
                <a:latin typeface="+mn-ea"/>
              </a:rPr>
              <a:t>，只</a:t>
            </a: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针对满足条件的情况做一些额外操作</a:t>
            </a:r>
            <a:r>
              <a:rPr lang="zh-CN" altLang="en-US" sz="2000" dirty="0" smtClean="0">
                <a:latin typeface="+mn-ea"/>
              </a:rPr>
              <a:t>，单向</a:t>
            </a:r>
            <a:r>
              <a:rPr lang="en-US" altLang="zh-CN" sz="2000" dirty="0" smtClean="0">
                <a:latin typeface="+mn-ea"/>
              </a:rPr>
              <a:t>if</a:t>
            </a:r>
            <a:r>
              <a:rPr lang="zh-CN" altLang="en-US" sz="2000" dirty="0" smtClean="0">
                <a:latin typeface="+mn-ea"/>
              </a:rPr>
              <a:t>语句执行流程如图所示。</a:t>
            </a:r>
            <a:endParaRPr lang="zh-CN" altLang="zh-CN" sz="2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370570" y="4110355"/>
            <a:ext cx="3712845" cy="186880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age = </a:t>
            </a:r>
            <a:r>
              <a:rPr lang="en-US" altLang="zh-CN" sz="1500" dirty="0" err="1">
                <a:solidFill>
                  <a:srgbClr val="8888C6"/>
                </a:solidFill>
                <a:latin typeface="Arial Unicode MS" panose="020B0604020202020204" pitchFamily="34" charset="-122"/>
                <a:ea typeface="Fira Code"/>
              </a:rPr>
              <a:t>i</a:t>
            </a:r>
            <a:r>
              <a:rPr kumimoji="0" lang="en-US" altLang="zh-CN" sz="1500" b="0" i="0" u="none" strike="noStrike" cap="none" normalizeH="0" baseline="0" dirty="0" err="1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你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的年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龄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age &lt; -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age &gt;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150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输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入不合法，采用默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认值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！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age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(age)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8027" y="6193079"/>
            <a:ext cx="530533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注意缩进，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调整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print(age)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位置，观看效果</a:t>
            </a:r>
            <a:r>
              <a:rPr lang="zh-CN" altLang="en-US" sz="2000" b="1" dirty="0" smtClean="0">
                <a:solidFill>
                  <a:srgbClr val="F23C00"/>
                </a:solidFill>
                <a:latin typeface="+mn-ea"/>
              </a:rPr>
              <a:t>。</a:t>
            </a:r>
            <a:endParaRPr lang="zh-CN" altLang="en-US" sz="2000" b="1" dirty="0">
              <a:solidFill>
                <a:srgbClr val="F23C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条件语句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669" y="1988735"/>
            <a:ext cx="4218338" cy="23070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19150" y="1300476"/>
            <a:ext cx="101727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if-else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语句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是一种双选结构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，如果表达式结果为 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True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则执行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语句块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，否则执行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语句块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if-else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语句的执行流程如图所示。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74295" y="624811"/>
            <a:ext cx="2538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双向 </a:t>
            </a:r>
            <a:r>
              <a:rPr lang="en-US" altLang="zh-CN" sz="2400" b="1" dirty="0" smtClean="0">
                <a:latin typeface="+mn-ea"/>
              </a:rPr>
              <a:t>if-else </a:t>
            </a:r>
            <a:r>
              <a:rPr lang="zh-CN" altLang="en-US" sz="2400" b="1" dirty="0" smtClean="0">
                <a:latin typeface="+mn-ea"/>
              </a:rPr>
              <a:t>语句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29603" y="2456778"/>
            <a:ext cx="29756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if-else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语句的语法形式：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布尔表达式：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语句块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else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语句块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999607" y="4608556"/>
            <a:ext cx="4470400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 = </a:t>
            </a:r>
            <a:r>
              <a:rPr lang="en-US" altLang="zh-CN" sz="1600" dirty="0" err="1" smtClean="0">
                <a:solidFill>
                  <a:srgbClr val="8888C6"/>
                </a:solidFill>
                <a:latin typeface="Arial Unicode MS" panose="020B0604020202020204" pitchFamily="34" charset="-122"/>
                <a:ea typeface="Fira Code"/>
              </a:rPr>
              <a:t>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入一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整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 %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如果是偶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这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是一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偶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！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  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这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是一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奇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！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1671" y="5171567"/>
            <a:ext cx="58596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else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语句不能独立存在</a:t>
            </a:r>
            <a:endParaRPr lang="en-US" altLang="zh-CN" b="1" dirty="0" smtClean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else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语句的缩进与它所对应的 </a:t>
            </a:r>
            <a:r>
              <a:rPr lang="en-US" altLang="zh-CN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if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语句缩进相同</a:t>
            </a:r>
            <a:endParaRPr lang="en-US" altLang="zh-CN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条件语句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6803" y="2773007"/>
            <a:ext cx="433459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000" dirty="0">
                <a:latin typeface="+mn-ea"/>
              </a:rPr>
              <a:t>多分支</a:t>
            </a:r>
            <a:r>
              <a:rPr lang="en-US" altLang="zh-CN" sz="2000" dirty="0" smtClean="0">
                <a:latin typeface="+mn-ea"/>
              </a:rPr>
              <a:t>if-</a:t>
            </a:r>
            <a:r>
              <a:rPr lang="en-US" altLang="zh-CN" sz="2000" dirty="0" err="1" smtClean="0">
                <a:latin typeface="+mn-ea"/>
              </a:rPr>
              <a:t>elif</a:t>
            </a:r>
            <a:r>
              <a:rPr lang="en-US" altLang="zh-CN" sz="2000" dirty="0" smtClean="0">
                <a:latin typeface="+mn-ea"/>
              </a:rPr>
              <a:t>-else</a:t>
            </a:r>
            <a:r>
              <a:rPr lang="zh-CN" altLang="zh-CN" sz="2000" dirty="0" smtClean="0">
                <a:latin typeface="+mn-ea"/>
              </a:rPr>
              <a:t>语句语法</a:t>
            </a:r>
            <a:r>
              <a:rPr lang="zh-CN" altLang="zh-CN" sz="2000" dirty="0">
                <a:latin typeface="+mn-ea"/>
              </a:rPr>
              <a:t>形式</a:t>
            </a:r>
            <a:r>
              <a:rPr lang="zh-CN" altLang="zh-CN" sz="2000" dirty="0" smtClean="0">
                <a:latin typeface="+mn-ea"/>
              </a:rPr>
              <a:t>如下：</a:t>
            </a:r>
            <a:endParaRPr lang="zh-CN" altLang="zh-CN" sz="2000" dirty="0"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 	if 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条件表达式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1 :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 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       </a:t>
            </a:r>
            <a:r>
              <a:rPr lang="zh-CN" altLang="zh-CN" sz="2000" dirty="0" smtClean="0">
                <a:solidFill>
                  <a:srgbClr val="0000FF"/>
                </a:solidFill>
                <a:latin typeface="+mn-ea"/>
              </a:rPr>
              <a:t>语句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体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1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</a:t>
            </a:r>
            <a:r>
              <a:rPr lang="en-US" altLang="zh-CN" sz="2000" dirty="0" err="1">
                <a:solidFill>
                  <a:srgbClr val="0000FF"/>
                </a:solidFill>
                <a:latin typeface="+mn-ea"/>
              </a:rPr>
              <a:t>elif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条件表达式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2 :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        </a:t>
            </a:r>
            <a:r>
              <a:rPr lang="zh-CN" altLang="zh-CN" sz="2000" dirty="0" smtClean="0">
                <a:solidFill>
                  <a:srgbClr val="0000FF"/>
                </a:solidFill>
                <a:latin typeface="+mn-ea"/>
              </a:rPr>
              <a:t>语句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体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2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……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</a:t>
            </a:r>
            <a:r>
              <a:rPr lang="en-US" altLang="zh-CN" sz="2000" dirty="0" err="1">
                <a:solidFill>
                  <a:srgbClr val="0000FF"/>
                </a:solidFill>
                <a:latin typeface="+mn-ea"/>
              </a:rPr>
              <a:t>elif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 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条件表达式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n </a:t>
            </a: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: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        </a:t>
            </a:r>
            <a:r>
              <a:rPr lang="zh-CN" altLang="zh-CN" sz="2000" dirty="0" smtClean="0">
                <a:solidFill>
                  <a:srgbClr val="0000FF"/>
                </a:solidFill>
                <a:latin typeface="+mn-ea"/>
              </a:rPr>
              <a:t>语句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体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n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else:</a:t>
            </a:r>
            <a:endParaRPr lang="zh-CN" altLang="zh-CN" sz="2000" dirty="0">
              <a:solidFill>
                <a:srgbClr val="0000FF"/>
              </a:solidFill>
              <a:latin typeface="+mn-ea"/>
            </a:endParaRPr>
          </a:p>
          <a:p>
            <a:pPr marL="446405" lvl="1" indent="0">
              <a:lnSpc>
                <a:spcPct val="130000"/>
              </a:lnSpc>
              <a:buNone/>
            </a:pPr>
            <a:r>
              <a:rPr lang="en-US" altLang="zh-CN" sz="2000" dirty="0">
                <a:solidFill>
                  <a:srgbClr val="0000FF"/>
                </a:solidFill>
                <a:latin typeface="+mn-ea"/>
              </a:rPr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        </a:t>
            </a:r>
            <a:r>
              <a:rPr lang="zh-CN" altLang="zh-CN" sz="2000" dirty="0" smtClean="0">
                <a:solidFill>
                  <a:srgbClr val="0000FF"/>
                </a:solidFill>
                <a:latin typeface="+mn-ea"/>
              </a:rPr>
              <a:t>语句</a:t>
            </a:r>
            <a:r>
              <a:rPr lang="zh-CN" altLang="zh-CN" sz="2000" dirty="0">
                <a:solidFill>
                  <a:srgbClr val="0000FF"/>
                </a:solidFill>
                <a:latin typeface="+mn-ea"/>
              </a:rPr>
              <a:t>体</a:t>
            </a:r>
            <a:r>
              <a:rPr lang="en-US" altLang="zh-CN" sz="2000" dirty="0" smtClean="0">
                <a:solidFill>
                  <a:srgbClr val="0000FF"/>
                </a:solidFill>
                <a:latin typeface="+mn-ea"/>
              </a:rPr>
              <a:t>n+1</a:t>
            </a:r>
            <a:endParaRPr lang="en-US" altLang="zh-CN" sz="200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4295" y="579092"/>
            <a:ext cx="4003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多分支 </a:t>
            </a:r>
            <a:r>
              <a:rPr lang="en-US" altLang="zh-CN" sz="2400" b="1" dirty="0" smtClean="0">
                <a:latin typeface="+mn-ea"/>
              </a:rPr>
              <a:t>if – </a:t>
            </a:r>
            <a:r>
              <a:rPr lang="en-US" altLang="zh-CN" sz="2400" b="1" dirty="0" err="1" smtClean="0">
                <a:latin typeface="+mn-ea"/>
              </a:rPr>
              <a:t>elif</a:t>
            </a:r>
            <a:r>
              <a:rPr lang="en-US" altLang="zh-CN" sz="2400" b="1" dirty="0" smtClean="0">
                <a:latin typeface="+mn-ea"/>
              </a:rPr>
              <a:t> – else </a:t>
            </a:r>
            <a:r>
              <a:rPr lang="zh-CN" altLang="en-US" sz="2400" b="1" dirty="0" smtClean="0">
                <a:latin typeface="+mn-ea"/>
              </a:rPr>
              <a:t>语句</a:t>
            </a:r>
            <a:endParaRPr lang="zh-CN" altLang="en-US" sz="2400" b="1" dirty="0"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4295" y="2773007"/>
            <a:ext cx="6472149" cy="356783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841500" y="1287771"/>
            <a:ext cx="99615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如果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需要在多组操作中选择一组执行，就会用到多选结构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，即 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if-</a:t>
            </a:r>
            <a:r>
              <a:rPr lang="en-US" altLang="zh-CN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elif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-else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语句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。该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语句利用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一系列布尔表达式进行检查，并在某个表达式为真的情况下执行相应的代码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if-</a:t>
            </a:r>
            <a:r>
              <a:rPr lang="en-US" altLang="zh-CN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elif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-else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语句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的备选操作较多，但是</a:t>
            </a:r>
            <a:r>
              <a:rPr lang="zh-CN" altLang="en-US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有且只有一组操作被</a:t>
            </a:r>
            <a:r>
              <a:rPr lang="zh-CN" altLang="en-US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。流程图如图所示。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条件语句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25550" y="1098406"/>
            <a:ext cx="9448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编写程序实现成绩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从百分制变换到等级制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。分数在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90-100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之间为</a:t>
            </a:r>
            <a:r>
              <a:rPr lang="zh-CN" altLang="en-US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优秀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80-89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之间为</a:t>
            </a:r>
            <a:r>
              <a:rPr lang="zh-CN" altLang="en-US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良好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70-79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之间为</a:t>
            </a:r>
            <a:r>
              <a:rPr lang="zh-CN" altLang="en-US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中等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60-69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之间为</a:t>
            </a:r>
            <a:r>
              <a:rPr lang="zh-CN" altLang="en-US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及格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以下为</a:t>
            </a:r>
            <a:r>
              <a:rPr lang="zh-CN" altLang="en-US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不及格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03960" y="2261870"/>
            <a:ext cx="4200525" cy="437769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float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你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的分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grade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优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秀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grade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良好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grade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中等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grade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及格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grade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不及格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(score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对应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的等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级为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grade)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162800" y="2301240"/>
            <a:ext cx="4119245" cy="43351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float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你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的分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    grade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优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秀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    grade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良好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grade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中等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score &gt;=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grade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及格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grade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不及格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(score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对应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的等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级为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grade)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14480" y="3930810"/>
            <a:ext cx="73824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 smtClean="0">
                <a:solidFill>
                  <a:srgbClr val="0000CC"/>
                </a:solidFill>
              </a:rPr>
              <a:t>VS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258578" y="180169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条件语句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7294" y="3277672"/>
            <a:ext cx="1047418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为了简化简单的条件判断，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中提供了条件表达式，语法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结构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如下：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表达式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if 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布尔表达式  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 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布尔表达式为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，那么表达式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的结果就是</a:t>
            </a:r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；否则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，表达式的结果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就是</a:t>
            </a:r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若想将变量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number1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number2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中较大的值赋给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，可以使用下面的条件表达式简洁地完成。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= number1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number1 &gt; number2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 number2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74295" y="62481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条件语句</a:t>
            </a:r>
            <a:r>
              <a:rPr lang="zh-CN" altLang="en-US" sz="2400" b="1" dirty="0" smtClean="0">
                <a:latin typeface="+mn-ea"/>
              </a:rPr>
              <a:t>嵌套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7350" y="1441590"/>
            <a:ext cx="10023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条件语句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中还可以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嵌套条件语句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，用于</a:t>
            </a:r>
            <a:r>
              <a:rPr lang="zh-CN" altLang="en-US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做进一步的判断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。条件语句嵌套时，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通过缩进查看条件语句的层次关系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。理论上说，嵌套的层次没有限制，但实际编程中，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应尽可能避免多层次嵌套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77326" y="262247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条件表达式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1655" y="5703187"/>
            <a:ext cx="623943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编写程序：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提示用户输入两个数，然后打印出最小的数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92645" y="5133975"/>
            <a:ext cx="4619625" cy="147637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num_1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eval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入第一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个数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num_2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eval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input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请输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入第二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个数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 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min = num_1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num_1 &lt; num_2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num_2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两个数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中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较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小的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为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：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min)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1075263" y="1744432"/>
            <a:ext cx="94403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 smtClean="0"/>
              <a:t>编写程序</a:t>
            </a:r>
            <a:r>
              <a:rPr lang="zh-CN" altLang="en-US" sz="2800" b="1" dirty="0" smtClean="0">
                <a:solidFill>
                  <a:srgbClr val="E73A1C"/>
                </a:solidFill>
              </a:rPr>
              <a:t>判断某一年份是闰年还是平年</a:t>
            </a:r>
            <a:r>
              <a:rPr lang="zh-CN" altLang="zh-CN" sz="2800" dirty="0" smtClean="0"/>
              <a:t>。</a:t>
            </a:r>
            <a:r>
              <a:rPr lang="zh-CN" altLang="en-US" sz="2800" dirty="0" smtClean="0"/>
              <a:t>年份由用户通过键盘输入，运行效果如图。（闰年的标准：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能被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4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整除，但是不能被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100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整除，或者能被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400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整除</a:t>
            </a:r>
            <a:r>
              <a:rPr lang="zh-CN" altLang="en-US" sz="2800" dirty="0" smtClean="0"/>
              <a:t>。）</a:t>
            </a:r>
            <a:endParaRPr lang="zh-CN" altLang="zh-CN" sz="2800" dirty="0"/>
          </a:p>
        </p:txBody>
      </p:sp>
      <p:grpSp>
        <p:nvGrpSpPr>
          <p:cNvPr id="5" name="组合 4"/>
          <p:cNvGrpSpPr/>
          <p:nvPr/>
        </p:nvGrpSpPr>
        <p:grpSpPr>
          <a:xfrm>
            <a:off x="1367699" y="4501121"/>
            <a:ext cx="10047552" cy="1476045"/>
            <a:chOff x="6148516" y="5778991"/>
            <a:chExt cx="5834517" cy="62634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112128" y="5814325"/>
              <a:ext cx="1928545" cy="59100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48516" y="5814325"/>
              <a:ext cx="1844421" cy="58647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53651" y="5778991"/>
              <a:ext cx="1829382" cy="62181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445728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循环结构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循环语句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62350" y="967010"/>
            <a:ext cx="94010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         所谓循环结构就是在在一定条件下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重复执行某些操作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。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Python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语言提供了两种类型的循环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语句：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while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语句 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和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for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循环语句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。循环语句中需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重点关注循环结束的条件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，尽量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避免执行死循环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050" y="2444338"/>
            <a:ext cx="903605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某条件下循环执行某段程序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，重复处理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某一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任务。基本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形式为：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循环继续条件：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循环体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循环体可以是一个单一的语句或一组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具有统一缩进的语句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每个循环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都包含一个循环继续条件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，即控制循环执行的布尔表达式，每次都计算该布尔表达式的值，如果它的计算结果为真，则执行循环体；否则，终止整个循环并将程序控制权转移到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循环后的语句。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循环是一种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条件控制循环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，它是根据一个条件的真假来控制的。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588500" y="3756915"/>
            <a:ext cx="2374900" cy="226517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count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while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count &lt;=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sum = sum + count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count = count +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97680" y="6092965"/>
            <a:ext cx="3094320" cy="458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1-100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之间所有整数之和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循环语句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38215" y="1119645"/>
            <a:ext cx="91703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28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for</a:t>
            </a:r>
            <a:r>
              <a:rPr lang="zh-CN" altLang="en-US" sz="28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遍历型的循环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，它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会依次对某个序列中全体元素进行遍历，遍历完所有元素之后便终止循环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。（常用于循环次数确定的场景）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循环的一般格式如下：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控制变量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可遍历序列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循环体</a:t>
            </a:r>
            <a:endParaRPr lang="en-US" altLang="zh-CN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600"/>
              </a:spcBef>
            </a:pP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“可遍历序列”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里保存了多个元素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，如列表、元组、字符串等。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“可遍历序列”被遍历处理，每次循环时，都会将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“控制变量”设置为“可遍历序列”的当前元素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，然后执行循环体。当“可遍历序列”中的元素被遍历一遍后，即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没有元素可供遍历时，退出循环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097010" y="2875280"/>
            <a:ext cx="2706370" cy="172275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sum = sum + i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054203" y="2329154"/>
            <a:ext cx="3094320" cy="458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1-100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之间所有整数之和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循环语句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19514" y="1030819"/>
            <a:ext cx="84756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for 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循环语句经常结合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range()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函数一起使用，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range()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函数用于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生成整数数字序列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，函数声明如下：</a:t>
            </a:r>
            <a:endParaRPr lang="en-US" altLang="zh-CN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range(start</a:t>
            </a:r>
            <a:r>
              <a:rPr lang="en-US" altLang="zh-CN" sz="2000" b="1" dirty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stop[, step</a:t>
            </a:r>
            <a:r>
              <a:rPr lang="en-US" altLang="zh-CN" sz="2000" b="1" dirty="0" smtClean="0">
                <a:solidFill>
                  <a:srgbClr val="F23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4766" y="2555303"/>
            <a:ext cx="111295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start: 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计数从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start 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开始，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默认为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0 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stop</a:t>
            </a:r>
            <a:r>
              <a:rPr lang="en-US" altLang="zh-CN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: 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计数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到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stop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结束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，但不包括 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stop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，该参数必填。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range(a, b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函数返回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连续整数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a+1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…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b-2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b-1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的序列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；</a:t>
            </a:r>
            <a:endParaRPr lang="zh-CN" altLang="en-US" sz="2000" dirty="0">
              <a:latin typeface="+mn-ea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step</a:t>
            </a:r>
            <a:r>
              <a:rPr lang="zh-CN" altLang="en-US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：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步长，表示每次变化的数，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默认为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正数表示递增，负数表示递减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start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stop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step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只能为整数，不能为浮点数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返回值为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range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类型，需通过循环遍历其元素或通过下标访问其元素。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3275" y="5518275"/>
            <a:ext cx="464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range(a) </a:t>
            </a:r>
            <a:r>
              <a:rPr lang="zh-CN" altLang="en-US" sz="2000" b="1" dirty="0" smtClean="0">
                <a:latin typeface="+mn-ea"/>
                <a:cs typeface="Times New Roman" panose="02020603050405020304" pitchFamily="18" charset="0"/>
              </a:rPr>
              <a:t>等价于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range(0, a, 1)</a:t>
            </a:r>
            <a:endParaRPr lang="en-US" altLang="zh-CN" sz="2000" b="1" dirty="0" smtClean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range(a, b) </a:t>
            </a:r>
            <a:r>
              <a:rPr lang="zh-CN" altLang="en-US" sz="2000" b="1" dirty="0" smtClean="0">
                <a:latin typeface="+mn-ea"/>
                <a:cs typeface="Times New Roman" panose="02020603050405020304" pitchFamily="18" charset="0"/>
              </a:rPr>
              <a:t>等价于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range(a, b, 1)</a:t>
            </a:r>
            <a:endParaRPr lang="en-US" altLang="zh-CN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869045" y="4706620"/>
            <a:ext cx="3031490" cy="156845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r>
              <a:rPr lang="en-US" altLang="zh-CN" sz="1600" dirty="0">
                <a:solidFill>
                  <a:srgbClr val="A9B7C6"/>
                </a:solidFill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sum = sum + i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36270" y="6304581"/>
            <a:ext cx="3094320" cy="458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1-100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之间所有偶数之和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211101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循环嵌套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08112" y="1176571"/>
            <a:ext cx="94662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Python </a:t>
            </a:r>
            <a:r>
              <a:rPr lang="zh-CN" altLang="zh-CN" sz="2000" dirty="0">
                <a:latin typeface="+mn-ea"/>
              </a:rPr>
              <a:t>语言允许在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一个循环体里面嵌入另一个循环</a:t>
            </a:r>
            <a:r>
              <a:rPr lang="zh-CN" altLang="zh-CN" sz="2000" dirty="0">
                <a:latin typeface="+mn-ea"/>
              </a:rPr>
              <a:t>。如在</a:t>
            </a:r>
            <a:r>
              <a:rPr lang="en-US" altLang="zh-CN" sz="2000" dirty="0">
                <a:latin typeface="+mn-ea"/>
              </a:rPr>
              <a:t>while</a:t>
            </a:r>
            <a:r>
              <a:rPr lang="zh-CN" altLang="zh-CN" sz="2000" dirty="0">
                <a:latin typeface="+mn-ea"/>
              </a:rPr>
              <a:t>循环中可以</a:t>
            </a:r>
            <a:r>
              <a:rPr lang="zh-CN" altLang="zh-CN" sz="2000" dirty="0" smtClean="0">
                <a:latin typeface="+mn-ea"/>
              </a:rPr>
              <a:t>嵌入</a:t>
            </a:r>
            <a:r>
              <a:rPr lang="en-US" altLang="zh-CN" sz="2000" dirty="0" smtClean="0">
                <a:latin typeface="+mn-ea"/>
              </a:rPr>
              <a:t>while</a:t>
            </a:r>
            <a:r>
              <a:rPr lang="zh-CN" altLang="en-US" sz="2000" dirty="0" smtClean="0">
                <a:latin typeface="+mn-ea"/>
              </a:rPr>
              <a:t>循环或</a:t>
            </a:r>
            <a:r>
              <a:rPr lang="en-US" altLang="zh-CN" sz="2000" dirty="0" smtClean="0">
                <a:latin typeface="+mn-ea"/>
              </a:rPr>
              <a:t>for</a:t>
            </a:r>
            <a:r>
              <a:rPr lang="zh-CN" altLang="zh-CN" sz="2000" dirty="0">
                <a:latin typeface="+mn-ea"/>
              </a:rPr>
              <a:t>循环；也可以在</a:t>
            </a:r>
            <a:r>
              <a:rPr lang="en-US" altLang="zh-CN" sz="2000" dirty="0">
                <a:latin typeface="+mn-ea"/>
              </a:rPr>
              <a:t>for</a:t>
            </a:r>
            <a:r>
              <a:rPr lang="zh-CN" altLang="zh-CN" sz="2000" dirty="0">
                <a:latin typeface="+mn-ea"/>
              </a:rPr>
              <a:t>循环中</a:t>
            </a:r>
            <a:r>
              <a:rPr lang="zh-CN" altLang="zh-CN" sz="2000" dirty="0" smtClean="0">
                <a:latin typeface="+mn-ea"/>
              </a:rPr>
              <a:t>嵌入</a:t>
            </a:r>
            <a:r>
              <a:rPr lang="en-US" altLang="zh-CN" sz="2000" dirty="0" smtClean="0">
                <a:latin typeface="+mn-ea"/>
              </a:rPr>
              <a:t>for</a:t>
            </a:r>
            <a:r>
              <a:rPr lang="zh-CN" altLang="en-US" sz="2000" dirty="0" smtClean="0">
                <a:latin typeface="+mn-ea"/>
              </a:rPr>
              <a:t>循环或</a:t>
            </a:r>
            <a:r>
              <a:rPr lang="en-US" altLang="zh-CN" sz="2000" dirty="0" smtClean="0">
                <a:latin typeface="+mn-ea"/>
              </a:rPr>
              <a:t>while</a:t>
            </a:r>
            <a:r>
              <a:rPr lang="zh-CN" altLang="zh-CN" sz="2000" dirty="0">
                <a:latin typeface="+mn-ea"/>
              </a:rPr>
              <a:t>循环。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嵌套层次一般不超过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3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</a:rPr>
              <a:t>层，以保证可读性</a:t>
            </a:r>
            <a:r>
              <a:rPr lang="zh-CN" altLang="zh-CN" sz="2000" dirty="0">
                <a:latin typeface="+mn-ea"/>
              </a:rPr>
              <a:t>。</a:t>
            </a:r>
            <a:endParaRPr lang="zh-CN" altLang="zh-CN" sz="2000" dirty="0"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2312" y="2974826"/>
            <a:ext cx="9171088" cy="201578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96100" y="4989830"/>
            <a:ext cx="5066665" cy="177736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j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i+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(j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"*"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"="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i*j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end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\t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8401" y="3521051"/>
            <a:ext cx="2314330" cy="874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编写程序实现九九乘法表，效果如图所示。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6125" y="5311775"/>
            <a:ext cx="5349875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分析：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一共有九行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，第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行有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个式子，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每一行中式子的第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个操作数相同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，第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个操作数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开始不断递增，直到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为止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847721" y="1516595"/>
            <a:ext cx="104790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 smtClean="0"/>
              <a:t> 编写程序</a:t>
            </a:r>
            <a:r>
              <a:rPr lang="zh-CN" altLang="en-US" sz="2800" b="1" dirty="0" smtClean="0">
                <a:solidFill>
                  <a:srgbClr val="E73A1C"/>
                </a:solidFill>
              </a:rPr>
              <a:t>打印数字金字塔</a:t>
            </a:r>
            <a:r>
              <a:rPr lang="zh-CN" altLang="en-US" sz="2800" dirty="0" smtClean="0"/>
              <a:t>效果</a:t>
            </a:r>
            <a:r>
              <a:rPr lang="zh-CN" altLang="zh-CN" sz="2800" dirty="0" smtClean="0"/>
              <a:t>。</a:t>
            </a:r>
            <a:r>
              <a:rPr lang="zh-CN" altLang="en-US" sz="2800" dirty="0" smtClean="0"/>
              <a:t>打印的行数由用户通过键盘输入，运行效果如图。</a:t>
            </a:r>
            <a:endParaRPr lang="zh-CN" altLang="zh-CN" sz="28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283" y="2901590"/>
            <a:ext cx="4470936" cy="3437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313353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循环控制关键词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195738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控制语句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17103" y="1064351"/>
            <a:ext cx="87572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break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语句用于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终止整个循环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语句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，即循环条件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没有 </a:t>
            </a: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False 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或者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序列还没被完全遍历完，也会停止执行循环语句。如果使用嵌套循环，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break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语句将停止执行最深层的循环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，并开始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执行循环语句下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一行代码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92290" y="4220210"/>
            <a:ext cx="2456180" cy="207835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%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continue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sum +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36315" y="4211955"/>
            <a:ext cx="2601595" cy="203390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%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break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sum +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90294" y="2953508"/>
            <a:ext cx="95577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latin typeface="+mn-ea"/>
                <a:cs typeface="Times New Roman" panose="02020603050405020304" pitchFamily="18" charset="0"/>
              </a:rPr>
              <a:t>continue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语句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终止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当前迭代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，忽略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continue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之后的语句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，提前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进入下一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次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迭代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96891" y="5062895"/>
            <a:ext cx="5130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E73A1C"/>
                </a:solidFill>
              </a:rPr>
              <a:t>27</a:t>
            </a:r>
            <a:endParaRPr lang="zh-CN" altLang="en-US" sz="2000" dirty="0">
              <a:solidFill>
                <a:srgbClr val="E73A1C"/>
              </a:solidFill>
            </a:endParaRPr>
          </a:p>
        </p:txBody>
      </p:sp>
      <p:sp>
        <p:nvSpPr>
          <p:cNvPr id="14" name="燕尾形箭头 13"/>
          <p:cNvSpPr/>
          <p:nvPr/>
        </p:nvSpPr>
        <p:spPr>
          <a:xfrm>
            <a:off x="9631717" y="4973566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燕尾形箭头 14"/>
          <p:cNvSpPr/>
          <p:nvPr/>
        </p:nvSpPr>
        <p:spPr>
          <a:xfrm rot="10800000">
            <a:off x="2238500" y="4965235"/>
            <a:ext cx="872729" cy="552261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940985" y="5041310"/>
            <a:ext cx="3644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E73A1C"/>
                </a:solidFill>
              </a:rPr>
              <a:t>3</a:t>
            </a:r>
            <a:endParaRPr lang="zh-CN" altLang="en-US" sz="2000" dirty="0">
              <a:solidFill>
                <a:srgbClr val="E73A1C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37402" y="5066101"/>
            <a:ext cx="73824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 smtClean="0">
                <a:solidFill>
                  <a:srgbClr val="0000CC"/>
                </a:solidFill>
              </a:rPr>
              <a:t>VS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263603" y="151210"/>
            <a:ext cx="2816797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循环中的 </a:t>
            </a: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</a:rPr>
              <a:t>else </a:t>
            </a: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语句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5471" y="2249168"/>
            <a:ext cx="572073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带有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子句的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while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循环语句的完整形式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如下：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while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循环继续条件：</a:t>
            </a:r>
            <a:endParaRPr lang="zh-CN" altLang="en-US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    循环体</a:t>
            </a:r>
            <a:endParaRPr lang="zh-CN" altLang="en-US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    语句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体</a:t>
            </a:r>
            <a:endParaRPr lang="zh-CN" altLang="en-US" sz="20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带有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子句的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for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语句的完整</a:t>
            </a: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形式如下：</a:t>
            </a:r>
            <a:endParaRPr lang="en-US" altLang="zh-CN" sz="2000" dirty="0" smtClean="0"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for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控制变量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in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可遍历序列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:</a:t>
            </a:r>
            <a:endParaRPr lang="en-US" altLang="zh-CN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循环体</a:t>
            </a:r>
            <a:endParaRPr lang="zh-CN" altLang="en-US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：</a:t>
            </a:r>
            <a:endParaRPr lang="zh-CN" altLang="en-US" sz="2000" b="1" dirty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    语句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体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09627" y="1035097"/>
            <a:ext cx="9159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dirty="0" smtClean="0">
                <a:latin typeface="+mn-ea"/>
                <a:cs typeface="Times New Roman" panose="02020603050405020304" pitchFamily="18" charset="0"/>
              </a:rPr>
              <a:t>       循环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语句也可以带有</a:t>
            </a:r>
            <a:r>
              <a:rPr lang="en-US" altLang="zh-CN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b="1" dirty="0">
                <a:solidFill>
                  <a:srgbClr val="F23C00"/>
                </a:solidFill>
                <a:latin typeface="+mn-ea"/>
                <a:cs typeface="Times New Roman" panose="02020603050405020304" pitchFamily="18" charset="0"/>
              </a:rPr>
              <a:t>子句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else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子句在序列遍历结束（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for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语句）或循环条件为假（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while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语句）时执行，但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循环被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break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终止时不执行 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2861" y="2050760"/>
            <a:ext cx="3435750" cy="463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10" name="矩形 9"/>
          <p:cNvSpPr/>
          <p:nvPr/>
        </p:nvSpPr>
        <p:spPr>
          <a:xfrm>
            <a:off x="1214859" y="1605985"/>
            <a:ext cx="80766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 smtClean="0">
                <a:solidFill>
                  <a:srgbClr val="404040"/>
                </a:solidFill>
                <a:latin typeface="+mn-ea"/>
              </a:rPr>
              <a:t>阅读以下程序代码，思考程序执行结果：</a:t>
            </a:r>
            <a:endParaRPr lang="en-US" altLang="zh-CN" sz="2800" dirty="0" smtClean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29895" y="2320925"/>
            <a:ext cx="2488565" cy="385699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%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break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sum + i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345555" y="2304415"/>
            <a:ext cx="2345690" cy="380619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while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&lt;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%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continue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sum + i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i = i +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429000" y="2345055"/>
            <a:ext cx="2406015" cy="383349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//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continue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sum = sum + i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(sum)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9201785" y="2334260"/>
            <a:ext cx="2018030" cy="373189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while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&lt;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i = i +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i = i 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(i)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269107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综合案例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7830" y="0"/>
            <a:ext cx="2975473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流程控制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10908611" y="809925"/>
            <a:ext cx="765739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87266" y="211101"/>
            <a:ext cx="141577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4">
                    <a:lumMod val="75000"/>
                  </a:schemeClr>
                </a:solidFill>
              </a:rPr>
              <a:t>综合案例</a:t>
            </a:r>
            <a:endParaRPr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95" y="2902099"/>
            <a:ext cx="2769709" cy="34724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600" y="2902100"/>
            <a:ext cx="2759880" cy="347247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76500" y="1335000"/>
            <a:ext cx="90073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编写程序实现下图所示效果，首先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提示用户输入菱形的行数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，然后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打印出上下对称的形状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。下图分别为用户输入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时，打印的效果图。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148" y="3304933"/>
            <a:ext cx="42615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温馨提示</a:t>
            </a:r>
            <a:endParaRPr lang="en-US" altLang="zh-CN" sz="2000" b="1" dirty="0" smtClean="0">
              <a:solidFill>
                <a:srgbClr val="E73A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奇数行、偶数行效果有所不同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每个星型之间有一个空格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可上下分开打印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  <p:sp>
        <p:nvSpPr>
          <p:cNvPr id="5" name="矩形 4"/>
          <p:cNvSpPr/>
          <p:nvPr/>
        </p:nvSpPr>
        <p:spPr>
          <a:xfrm>
            <a:off x="689974" y="1724465"/>
            <a:ext cx="1116165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条件语句</a:t>
            </a:r>
            <a:r>
              <a:rPr lang="zh-CN" altLang="en-US" sz="2400" b="1" dirty="0" smtClean="0"/>
              <a:t>：单分支（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if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语句</a:t>
            </a:r>
            <a:r>
              <a:rPr lang="zh-CN" altLang="en-US" sz="2400" b="1" dirty="0" smtClean="0"/>
              <a:t>）、双分支（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if…else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语句</a:t>
            </a:r>
            <a:r>
              <a:rPr lang="zh-CN" altLang="en-US" sz="2400" b="1" dirty="0" smtClean="0"/>
              <a:t>）、多分支（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if…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elif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…</a:t>
            </a:r>
            <a:r>
              <a:rPr lang="en-US" altLang="zh-CN" sz="2400" b="1" dirty="0">
                <a:solidFill>
                  <a:srgbClr val="FF0000"/>
                </a:solidFill>
              </a:rPr>
              <a:t>else</a:t>
            </a:r>
            <a:r>
              <a:rPr lang="zh-CN" altLang="en-US" sz="2400" b="1" dirty="0">
                <a:solidFill>
                  <a:srgbClr val="FF0000"/>
                </a:solidFill>
              </a:rPr>
              <a:t>语句</a:t>
            </a:r>
            <a:r>
              <a:rPr lang="zh-CN" altLang="en-US" sz="2400" b="1" dirty="0" smtClean="0"/>
              <a:t>）、条件表达式、条件语句的嵌套；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循环语句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while</a:t>
            </a:r>
            <a:r>
              <a:rPr lang="zh-CN" altLang="en-US" sz="2400" b="1" dirty="0" smtClean="0"/>
              <a:t>循环（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条件循环</a:t>
            </a:r>
            <a:r>
              <a:rPr lang="zh-CN" altLang="en-US" sz="2400" b="1" dirty="0" smtClean="0"/>
              <a:t>）、</a:t>
            </a:r>
            <a:r>
              <a:rPr lang="en-US" altLang="zh-CN" sz="2400" b="1" dirty="0" smtClean="0"/>
              <a:t>for</a:t>
            </a:r>
            <a:r>
              <a:rPr lang="zh-CN" altLang="en-US" sz="2400" b="1" dirty="0" smtClean="0"/>
              <a:t>循环（</a:t>
            </a:r>
            <a:r>
              <a:rPr lang="zh-CN" altLang="en-US" sz="2400" b="1" dirty="0">
                <a:solidFill>
                  <a:srgbClr val="FF0000"/>
                </a:solidFill>
              </a:rPr>
              <a:t>遍历循环</a:t>
            </a:r>
            <a:r>
              <a:rPr lang="zh-CN" altLang="en-US" sz="2400" b="1" dirty="0" smtClean="0"/>
              <a:t>）、</a:t>
            </a:r>
            <a:r>
              <a:rPr lang="en-US" altLang="zh-CN" sz="2400" b="1" dirty="0" smtClean="0"/>
              <a:t>range</a:t>
            </a:r>
            <a:r>
              <a:rPr lang="zh-CN" altLang="en-US" sz="2400" b="1" dirty="0" smtClean="0"/>
              <a:t>函数；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循环控制语句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break</a:t>
            </a:r>
            <a:r>
              <a:rPr lang="zh-CN" altLang="en-US" sz="2400" b="1" dirty="0" smtClean="0"/>
              <a:t>语句、</a:t>
            </a:r>
            <a:r>
              <a:rPr lang="en-US" altLang="zh-CN" sz="2400" b="1" dirty="0" smtClean="0"/>
              <a:t>continue</a:t>
            </a:r>
            <a:r>
              <a:rPr lang="zh-CN" altLang="en-US" sz="2400" b="1" dirty="0" smtClean="0"/>
              <a:t>语句、</a:t>
            </a:r>
            <a:r>
              <a:rPr lang="en-US" altLang="zh-CN" sz="2400" b="1" dirty="0" smtClean="0"/>
              <a:t>else</a:t>
            </a:r>
            <a:r>
              <a:rPr lang="zh-CN" altLang="en-US" sz="2400" b="1" dirty="0" smtClean="0"/>
              <a:t>语句；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综合案例</a:t>
            </a:r>
            <a:r>
              <a:rPr lang="zh-CN" altLang="en-US" sz="2400" b="1" dirty="0" smtClean="0"/>
              <a:t>：菱形打印</a:t>
            </a:r>
            <a:endParaRPr lang="en-US" altLang="zh-CN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8" name="矩形 7"/>
          <p:cNvSpPr/>
          <p:nvPr/>
        </p:nvSpPr>
        <p:spPr>
          <a:xfrm>
            <a:off x="353756" y="1483329"/>
            <a:ext cx="69024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 smtClean="0"/>
              <a:t>编写程序</a:t>
            </a:r>
            <a:r>
              <a:rPr lang="zh-CN" altLang="zh-CN" sz="2800" b="1" dirty="0" smtClean="0">
                <a:solidFill>
                  <a:srgbClr val="E73A1C"/>
                </a:solidFill>
              </a:rPr>
              <a:t>求</a:t>
            </a:r>
            <a:r>
              <a:rPr lang="zh-CN" altLang="zh-CN" sz="2800" b="1" dirty="0">
                <a:solidFill>
                  <a:srgbClr val="E73A1C"/>
                </a:solidFill>
              </a:rPr>
              <a:t>一个自然数除了自身以外的最大约数</a:t>
            </a:r>
            <a:r>
              <a:rPr lang="zh-CN" altLang="zh-CN" sz="2800" dirty="0" smtClean="0"/>
              <a:t>。</a:t>
            </a:r>
            <a:r>
              <a:rPr lang="zh-CN" altLang="en-US" sz="2800" dirty="0" smtClean="0"/>
              <a:t>自然数由用户通过键盘输入，运行效果如图。</a:t>
            </a:r>
            <a:endParaRPr lang="zh-CN" altLang="zh-CN" sz="28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7762" y="1885817"/>
            <a:ext cx="3824273" cy="122635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53756" y="4018356"/>
            <a:ext cx="70499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 smtClean="0"/>
              <a:t>编写程序对整数进行</a:t>
            </a:r>
            <a:r>
              <a:rPr lang="zh-CN" altLang="en-US" sz="2800" b="1" dirty="0" smtClean="0">
                <a:solidFill>
                  <a:srgbClr val="E73A1C"/>
                </a:solidFill>
              </a:rPr>
              <a:t>质因数分解</a:t>
            </a:r>
            <a:r>
              <a:rPr lang="zh-CN" altLang="en-US" sz="2800" dirty="0" smtClean="0"/>
              <a:t>，并打印结果</a:t>
            </a:r>
            <a:r>
              <a:rPr lang="zh-CN" altLang="zh-CN" sz="2800" dirty="0" smtClean="0"/>
              <a:t>。</a:t>
            </a:r>
            <a:r>
              <a:rPr lang="zh-CN" altLang="en-US" sz="2800" dirty="0"/>
              <a:t>整数</a:t>
            </a:r>
            <a:r>
              <a:rPr lang="zh-CN" altLang="en-US" sz="2800" dirty="0" smtClean="0"/>
              <a:t>由用户通过键盘输入，运行效果如图。</a:t>
            </a:r>
            <a:endParaRPr lang="zh-CN" altLang="zh-CN" sz="28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136" y="5149255"/>
            <a:ext cx="4221521" cy="79503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811" y="3934532"/>
            <a:ext cx="3400173" cy="774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5381</Words>
  <Application>WPS 演示</Application>
  <PresentationFormat>宽屏</PresentationFormat>
  <Paragraphs>288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Times New Roman</vt:lpstr>
      <vt:lpstr>Arial Unicode MS</vt:lpstr>
      <vt:lpstr>Fira Code</vt:lpstr>
      <vt:lpstr>Adobe 仿宋 Std R</vt:lpstr>
      <vt:lpstr>Adobe Gothic Std B</vt:lpstr>
      <vt:lpstr>Arial Unicode MS</vt:lpstr>
      <vt:lpstr>Calibri</vt:lpstr>
      <vt:lpstr>仿宋</vt:lpstr>
      <vt:lpstr>Yu Gothic UI Semibold</vt:lpstr>
      <vt:lpstr>Segoe Print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437</cp:revision>
  <dcterms:created xsi:type="dcterms:W3CDTF">2019-06-08T07:51:00Z</dcterms:created>
  <dcterms:modified xsi:type="dcterms:W3CDTF">2023-09-05T07:03:21Z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2052-12.1.0.15358</vt:lpwstr>
  </property>
  <property fmtid="{D5CDD505-2E9C-101B-9397-08002B2CF9AE}" pid="3" name="ICV">
    <vt:lpwstr>065583AEE1C44D75B168E798CB013E99_12</vt:lpwstr>
  </property>
</Properties>
</file>