
<file path=[Content_Types].xml><?xml version="1.0" encoding="utf-8"?>
<Types xmlns="http://schemas.openxmlformats.org/package/2006/content-types">
  <Default Extension="jpeg" ContentType="image/jpeg"/>
  <Default Extension="JPG" ContentType="image/.jpg"/>
  <Default Extension="tiff" ContentType="image/tif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333" r:id="rId4"/>
    <p:sldId id="443" r:id="rId6"/>
    <p:sldId id="444" r:id="rId7"/>
    <p:sldId id="335" r:id="rId8"/>
    <p:sldId id="450" r:id="rId9"/>
    <p:sldId id="451" r:id="rId10"/>
    <p:sldId id="453" r:id="rId11"/>
    <p:sldId id="460" r:id="rId12"/>
    <p:sldId id="454" r:id="rId13"/>
    <p:sldId id="455" r:id="rId14"/>
    <p:sldId id="452" r:id="rId15"/>
    <p:sldId id="456" r:id="rId16"/>
    <p:sldId id="445" r:id="rId17"/>
    <p:sldId id="457" r:id="rId18"/>
    <p:sldId id="458" r:id="rId19"/>
    <p:sldId id="461" r:id="rId20"/>
    <p:sldId id="446" r:id="rId21"/>
    <p:sldId id="406" r:id="rId22"/>
    <p:sldId id="464" r:id="rId23"/>
    <p:sldId id="466" r:id="rId24"/>
    <p:sldId id="467" r:id="rId25"/>
    <p:sldId id="471" r:id="rId26"/>
    <p:sldId id="470" r:id="rId27"/>
    <p:sldId id="447" r:id="rId28"/>
    <p:sldId id="459" r:id="rId29"/>
    <p:sldId id="473" r:id="rId30"/>
    <p:sldId id="468" r:id="rId31"/>
    <p:sldId id="474" r:id="rId32"/>
    <p:sldId id="448" r:id="rId33"/>
    <p:sldId id="465" r:id="rId34"/>
    <p:sldId id="469" r:id="rId35"/>
    <p:sldId id="472" r:id="rId36"/>
    <p:sldId id="475" r:id="rId37"/>
    <p:sldId id="476" r:id="rId38"/>
    <p:sldId id="479" r:id="rId39"/>
    <p:sldId id="477" r:id="rId40"/>
    <p:sldId id="478" r:id="rId41"/>
    <p:sldId id="282" r:id="rId42"/>
  </p:sldIdLst>
  <p:sldSz cx="12192000" cy="6858000"/>
  <p:notesSz cx="6858000" cy="9144000"/>
  <p:custDataLst>
    <p:tags r:id="rId4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5" autoAdjust="0"/>
    <p:restoredTop sz="94414" autoAdjust="0"/>
  </p:normalViewPr>
  <p:slideViewPr>
    <p:cSldViewPr snapToGrid="0" showGuides="1">
      <p:cViewPr varScale="1">
        <p:scale>
          <a:sx n="70" d="100"/>
          <a:sy n="70" d="100"/>
        </p:scale>
        <p:origin x="720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6" Type="http://schemas.openxmlformats.org/officeDocument/2006/relationships/tags" Target="tags/tag3.xml"/><Relationship Id="rId45" Type="http://schemas.openxmlformats.org/officeDocument/2006/relationships/tableStyles" Target="tableStyles.xml"/><Relationship Id="rId44" Type="http://schemas.openxmlformats.org/officeDocument/2006/relationships/viewProps" Target="viewProps.xml"/><Relationship Id="rId43" Type="http://schemas.openxmlformats.org/officeDocument/2006/relationships/presProps" Target="presProps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A2220C-1239-437E-BB85-E1A0C1C5AB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E37A8F-1191-4571-972A-A5D4964CDA3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miter/>
          </a:ln>
        </p:spPr>
      </p:sp>
      <p:sp>
        <p:nvSpPr>
          <p:cNvPr id="4098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 eaLnBrk="1" hangingPunct="1"/>
            <a:endParaRPr lang="zh-CN" altLang="en-US" dirty="0"/>
          </a:p>
        </p:txBody>
      </p:sp>
      <p:sp>
        <p:nvSpPr>
          <p:cNvPr id="409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37A8F-1191-4571-972A-A5D4964CDA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37A8F-1191-4571-972A-A5D4964CDA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37A8F-1191-4571-972A-A5D4964CDA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50000"/>
                </a:schemeClr>
              </a:gs>
              <a:gs pos="41000">
                <a:schemeClr val="accent1">
                  <a:lumMod val="75000"/>
                </a:schemeClr>
              </a:gs>
              <a:gs pos="0">
                <a:schemeClr val="accent3">
                  <a:lumMod val="75000"/>
                </a:schemeClr>
              </a:gs>
              <a:gs pos="72000">
                <a:schemeClr val="accent2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2915213" y="2128074"/>
            <a:ext cx="8084654" cy="1041761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5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grpSp>
        <p:nvGrpSpPr>
          <p:cNvPr id="9" name="组 8"/>
          <p:cNvGrpSpPr/>
          <p:nvPr userDrawn="1"/>
        </p:nvGrpSpPr>
        <p:grpSpPr>
          <a:xfrm rot="18636342">
            <a:off x="-4842314" y="-4768554"/>
            <a:ext cx="9526783" cy="8018066"/>
            <a:chOff x="-1833690" y="-2141397"/>
            <a:chExt cx="9526783" cy="9526783"/>
          </a:xfrm>
        </p:grpSpPr>
        <p:sp>
          <p:nvSpPr>
            <p:cNvPr id="7" name="椭圆 1"/>
            <p:cNvSpPr/>
            <p:nvPr userDrawn="1"/>
          </p:nvSpPr>
          <p:spPr>
            <a:xfrm rot="19800000">
              <a:off x="-1833690" y="-185788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8" name="椭圆 1"/>
            <p:cNvSpPr/>
            <p:nvPr userDrawn="1"/>
          </p:nvSpPr>
          <p:spPr>
            <a:xfrm rot="16690395">
              <a:off x="-1479391" y="-176863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0" name="文本占位符 6"/>
          <p:cNvSpPr>
            <a:spLocks noGrp="1"/>
          </p:cNvSpPr>
          <p:nvPr>
            <p:ph type="body" sz="quarter" idx="14"/>
          </p:nvPr>
        </p:nvSpPr>
        <p:spPr>
          <a:xfrm>
            <a:off x="2915213" y="3169834"/>
            <a:ext cx="8084654" cy="588643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2400" b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grpSp>
        <p:nvGrpSpPr>
          <p:cNvPr id="11" name="组 10"/>
          <p:cNvGrpSpPr/>
          <p:nvPr userDrawn="1"/>
        </p:nvGrpSpPr>
        <p:grpSpPr>
          <a:xfrm rot="18636342">
            <a:off x="7423535" y="5313870"/>
            <a:ext cx="9526783" cy="8018066"/>
            <a:chOff x="-1833690" y="-2141397"/>
            <a:chExt cx="9526783" cy="9526783"/>
          </a:xfrm>
        </p:grpSpPr>
        <p:sp>
          <p:nvSpPr>
            <p:cNvPr id="12" name="椭圆 1"/>
            <p:cNvSpPr/>
            <p:nvPr userDrawn="1"/>
          </p:nvSpPr>
          <p:spPr>
            <a:xfrm rot="19800000">
              <a:off x="-1833690" y="-185788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13" name="椭圆 1"/>
            <p:cNvSpPr/>
            <p:nvPr userDrawn="1"/>
          </p:nvSpPr>
          <p:spPr>
            <a:xfrm rot="16690395">
              <a:off x="-1479391" y="-176863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4" name="文本占位符 6"/>
          <p:cNvSpPr>
            <a:spLocks noGrp="1"/>
          </p:cNvSpPr>
          <p:nvPr>
            <p:ph type="body" sz="quarter" idx="15"/>
          </p:nvPr>
        </p:nvSpPr>
        <p:spPr>
          <a:xfrm>
            <a:off x="2915213" y="4033466"/>
            <a:ext cx="8084654" cy="588643"/>
          </a:xfrm>
          <a:prstGeom prst="rect">
            <a:avLst/>
          </a:prstGeom>
        </p:spPr>
        <p:txBody>
          <a:bodyPr anchor="t"/>
          <a:lstStyle>
            <a:lvl1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三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2024818" y="-1006438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082848" y="1693799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015489" y="1693799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082848" y="3093408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015489" y="3093408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7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086211" y="4493017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8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018852" y="4493017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四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2024818" y="-1006438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219023" y="153768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151664" y="153768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219023" y="258045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151664" y="258045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3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213362" y="362322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4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146003" y="362322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9" name="文本占位符 6"/>
          <p:cNvSpPr>
            <a:spLocks noGrp="1"/>
          </p:cNvSpPr>
          <p:nvPr>
            <p:ph type="body" sz="quarter" idx="21" hasCustomPrompt="1"/>
          </p:nvPr>
        </p:nvSpPr>
        <p:spPr>
          <a:xfrm>
            <a:off x="7213362" y="466599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20" name="文本占位符 6"/>
          <p:cNvSpPr>
            <a:spLocks noGrp="1"/>
          </p:cNvSpPr>
          <p:nvPr>
            <p:ph type="body" sz="quarter" idx="22"/>
          </p:nvPr>
        </p:nvSpPr>
        <p:spPr>
          <a:xfrm>
            <a:off x="8146003" y="466599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五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2024818" y="-1006438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219023" y="1203145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151664" y="1203145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219023" y="2112101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151664" y="2112101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7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219023" y="3021057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8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151664" y="3021057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1" name="文本占位符 6"/>
          <p:cNvSpPr>
            <a:spLocks noGrp="1"/>
          </p:cNvSpPr>
          <p:nvPr>
            <p:ph type="body" sz="quarter" idx="21" hasCustomPrompt="1"/>
          </p:nvPr>
        </p:nvSpPr>
        <p:spPr>
          <a:xfrm>
            <a:off x="7219023" y="3930013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22" name="文本占位符 6"/>
          <p:cNvSpPr>
            <a:spLocks noGrp="1"/>
          </p:cNvSpPr>
          <p:nvPr>
            <p:ph type="body" sz="quarter" idx="22"/>
          </p:nvPr>
        </p:nvSpPr>
        <p:spPr>
          <a:xfrm>
            <a:off x="8151664" y="3930013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3" name="文本占位符 6"/>
          <p:cNvSpPr>
            <a:spLocks noGrp="1"/>
          </p:cNvSpPr>
          <p:nvPr>
            <p:ph type="body" sz="quarter" idx="23" hasCustomPrompt="1"/>
          </p:nvPr>
        </p:nvSpPr>
        <p:spPr>
          <a:xfrm>
            <a:off x="7219023" y="4838969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24" name="文本占位符 6"/>
          <p:cNvSpPr>
            <a:spLocks noGrp="1"/>
          </p:cNvSpPr>
          <p:nvPr>
            <p:ph type="body" sz="quarter" idx="24"/>
          </p:nvPr>
        </p:nvSpPr>
        <p:spPr>
          <a:xfrm>
            <a:off x="8151664" y="4838969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六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1991568" y="-998227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219023" y="779399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151664" y="779399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219023" y="1688355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151664" y="1688355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7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219023" y="2597311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8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151664" y="2597311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1" name="文本占位符 6"/>
          <p:cNvSpPr>
            <a:spLocks noGrp="1"/>
          </p:cNvSpPr>
          <p:nvPr>
            <p:ph type="body" sz="quarter" idx="21" hasCustomPrompt="1"/>
          </p:nvPr>
        </p:nvSpPr>
        <p:spPr>
          <a:xfrm>
            <a:off x="7219023" y="3506267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22" name="文本占位符 6"/>
          <p:cNvSpPr>
            <a:spLocks noGrp="1"/>
          </p:cNvSpPr>
          <p:nvPr>
            <p:ph type="body" sz="quarter" idx="22"/>
          </p:nvPr>
        </p:nvSpPr>
        <p:spPr>
          <a:xfrm>
            <a:off x="8151664" y="3506267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9" name="文本占位符 6"/>
          <p:cNvSpPr>
            <a:spLocks noGrp="1"/>
          </p:cNvSpPr>
          <p:nvPr>
            <p:ph type="body" sz="quarter" idx="23" hasCustomPrompt="1"/>
          </p:nvPr>
        </p:nvSpPr>
        <p:spPr>
          <a:xfrm>
            <a:off x="7219023" y="4417945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20" name="文本占位符 6"/>
          <p:cNvSpPr>
            <a:spLocks noGrp="1"/>
          </p:cNvSpPr>
          <p:nvPr>
            <p:ph type="body" sz="quarter" idx="24"/>
          </p:nvPr>
        </p:nvSpPr>
        <p:spPr>
          <a:xfrm>
            <a:off x="8151664" y="4417945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5" name="文本占位符 6"/>
          <p:cNvSpPr>
            <a:spLocks noGrp="1"/>
          </p:cNvSpPr>
          <p:nvPr>
            <p:ph type="body" sz="quarter" idx="25" hasCustomPrompt="1"/>
          </p:nvPr>
        </p:nvSpPr>
        <p:spPr>
          <a:xfrm>
            <a:off x="7219023" y="5326901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26" name="文本占位符 6"/>
          <p:cNvSpPr>
            <a:spLocks noGrp="1"/>
          </p:cNvSpPr>
          <p:nvPr>
            <p:ph type="body" sz="quarter" idx="26"/>
          </p:nvPr>
        </p:nvSpPr>
        <p:spPr>
          <a:xfrm>
            <a:off x="8151664" y="5326901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6" name="组 5"/>
          <p:cNvGrpSpPr/>
          <p:nvPr userDrawn="1"/>
        </p:nvGrpSpPr>
        <p:grpSpPr>
          <a:xfrm rot="17100000" flipH="1">
            <a:off x="802220" y="-1059687"/>
            <a:ext cx="12969854" cy="15178844"/>
            <a:chOff x="-3533241" y="-1493421"/>
            <a:chExt cx="10611835" cy="9526783"/>
          </a:xfrm>
        </p:grpSpPr>
        <p:sp>
          <p:nvSpPr>
            <p:cNvPr id="3" name="椭圆 1"/>
            <p:cNvSpPr/>
            <p:nvPr userDrawn="1"/>
          </p:nvSpPr>
          <p:spPr>
            <a:xfrm rot="19800000">
              <a:off x="-3533241" y="-1061330"/>
              <a:ext cx="10611835" cy="8841402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17526771">
              <a:off x="-3623933" y="-1120658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0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1"/>
          <p:cNvSpPr/>
          <p:nvPr userDrawn="1"/>
        </p:nvSpPr>
        <p:spPr>
          <a:xfrm rot="19800000">
            <a:off x="5067768" y="-247745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5" name="椭圆 1"/>
          <p:cNvSpPr/>
          <p:nvPr userDrawn="1"/>
        </p:nvSpPr>
        <p:spPr>
          <a:xfrm rot="17526771">
            <a:off x="5527534" y="-479972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6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 3"/>
          <p:cNvGrpSpPr/>
          <p:nvPr userDrawn="1"/>
        </p:nvGrpSpPr>
        <p:grpSpPr>
          <a:xfrm rot="21247073">
            <a:off x="-1761892" y="-334537"/>
            <a:ext cx="19187532" cy="9077094"/>
            <a:chOff x="-2207941" y="334536"/>
            <a:chExt cx="19187532" cy="9077094"/>
          </a:xfrm>
        </p:grpSpPr>
        <p:sp>
          <p:nvSpPr>
            <p:cNvPr id="3" name="椭圆 1"/>
            <p:cNvSpPr/>
            <p:nvPr userDrawn="1"/>
          </p:nvSpPr>
          <p:spPr>
            <a:xfrm rot="354265">
              <a:off x="-2207941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>
              <a:off x="-1709853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607140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r">
              <a:buNone/>
              <a:defRPr sz="2400" b="1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9" name="组 8"/>
          <p:cNvGrpSpPr/>
          <p:nvPr userDrawn="1"/>
        </p:nvGrpSpPr>
        <p:grpSpPr>
          <a:xfrm rot="17100000" flipH="1">
            <a:off x="-2685302" y="-2350919"/>
            <a:ext cx="12746204" cy="15178844"/>
            <a:chOff x="-3533241" y="-1493421"/>
            <a:chExt cx="10611835" cy="9526783"/>
          </a:xfrm>
        </p:grpSpPr>
        <p:sp>
          <p:nvSpPr>
            <p:cNvPr id="10" name="椭圆 1"/>
            <p:cNvSpPr/>
            <p:nvPr userDrawn="1"/>
          </p:nvSpPr>
          <p:spPr>
            <a:xfrm rot="19800000">
              <a:off x="-3533241" y="-1061330"/>
              <a:ext cx="10611835" cy="8841402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11" name="椭圆 1"/>
            <p:cNvSpPr/>
            <p:nvPr userDrawn="1"/>
          </p:nvSpPr>
          <p:spPr>
            <a:xfrm rot="17526771">
              <a:off x="-3623933" y="-1120658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50000"/>
                </a:schemeClr>
              </a:gs>
              <a:gs pos="41000">
                <a:schemeClr val="accent1">
                  <a:lumMod val="75000"/>
                  <a:alpha val="80000"/>
                </a:schemeClr>
              </a:gs>
              <a:gs pos="0">
                <a:schemeClr val="accent3">
                  <a:lumMod val="75000"/>
                  <a:alpha val="80000"/>
                </a:schemeClr>
              </a:gs>
              <a:gs pos="72000">
                <a:schemeClr val="accent2">
                  <a:lumMod val="75000"/>
                  <a:alpha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6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7"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8"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 3"/>
          <p:cNvGrpSpPr/>
          <p:nvPr userDrawn="1"/>
        </p:nvGrpSpPr>
        <p:grpSpPr>
          <a:xfrm rot="21247073">
            <a:off x="-1761892" y="-334537"/>
            <a:ext cx="19187532" cy="9077094"/>
            <a:chOff x="-2207941" y="334536"/>
            <a:chExt cx="19187532" cy="9077094"/>
          </a:xfrm>
        </p:grpSpPr>
        <p:sp>
          <p:nvSpPr>
            <p:cNvPr id="3" name="椭圆 1"/>
            <p:cNvSpPr/>
            <p:nvPr userDrawn="1"/>
          </p:nvSpPr>
          <p:spPr>
            <a:xfrm rot="354265">
              <a:off x="-2207941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>
              <a:off x="-1709853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607140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r">
              <a:buNone/>
              <a:defRPr sz="2400" b="1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1"/>
          <p:cNvSpPr/>
          <p:nvPr userDrawn="1"/>
        </p:nvSpPr>
        <p:spPr>
          <a:xfrm rot="19800000">
            <a:off x="5067768" y="-247745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5" name="椭圆 1"/>
          <p:cNvSpPr/>
          <p:nvPr userDrawn="1"/>
        </p:nvSpPr>
        <p:spPr>
          <a:xfrm rot="17526771">
            <a:off x="5527534" y="-479972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1"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963"/>
            <a:ext cx="12207983" cy="68490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986"/>
            <a:ext cx="2844800" cy="363856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986"/>
            <a:ext cx="3860800" cy="36385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986"/>
            <a:ext cx="2844800" cy="363856"/>
          </a:xfrm>
        </p:spPr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4" Type="http://schemas.openxmlformats.org/officeDocument/2006/relationships/theme" Target="../theme/theme2.xml"/><Relationship Id="rId23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2.xml"/><Relationship Id="rId4" Type="http://schemas.openxmlformats.org/officeDocument/2006/relationships/image" Target="../media/image5.png"/><Relationship Id="rId3" Type="http://schemas.openxmlformats.org/officeDocument/2006/relationships/tags" Target="../tags/tag1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7.xml"/><Relationship Id="rId1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9450436" y="2636246"/>
            <a:ext cx="0" cy="1438279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0" y="-26670"/>
            <a:ext cx="12192000" cy="1664694"/>
          </a:xfrm>
          <a:prstGeom prst="rect">
            <a:avLst/>
          </a:prstGeom>
          <a:solidFill>
            <a:srgbClr val="00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16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5050514"/>
            <a:ext cx="12192000" cy="1834157"/>
          </a:xfrm>
          <a:prstGeom prst="rect">
            <a:avLst/>
          </a:prstGeom>
          <a:solidFill>
            <a:srgbClr val="00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60" b="0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endParaRPr kumimoji="0" lang="zh-CN" altLang="en-US" sz="216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1638024"/>
            <a:ext cx="12192000" cy="215266"/>
          </a:xfrm>
          <a:prstGeom prst="rect">
            <a:avLst/>
          </a:prstGeom>
          <a:solidFill>
            <a:srgbClr val="CFCFD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16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0" y="4830542"/>
            <a:ext cx="12192000" cy="215266"/>
          </a:xfrm>
          <a:prstGeom prst="rect">
            <a:avLst/>
          </a:prstGeom>
          <a:solidFill>
            <a:srgbClr val="CFCFD0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16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8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96396" y="5268357"/>
            <a:ext cx="1973095" cy="147862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80" name="文本框 1"/>
          <p:cNvSpPr txBox="1"/>
          <p:nvPr/>
        </p:nvSpPr>
        <p:spPr>
          <a:xfrm>
            <a:off x="460461" y="2016165"/>
            <a:ext cx="8568977" cy="258532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 algn="ctr">
              <a:lnSpc>
                <a:spcPct val="150000"/>
              </a:lnSpc>
            </a:pPr>
            <a:r>
              <a:rPr lang="zh-CN" altLang="en-US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第 </a:t>
            </a:r>
            <a:r>
              <a:rPr lang="en-US" altLang="zh-CN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4 </a:t>
            </a:r>
            <a:r>
              <a:rPr lang="zh-CN" altLang="en-US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章</a:t>
            </a:r>
            <a:endParaRPr lang="en-US" altLang="zh-CN" sz="5400" b="1" dirty="0" smtClean="0">
              <a:solidFill>
                <a:srgbClr val="E87800"/>
              </a:solidFill>
              <a:latin typeface="雅痞-简" panose="020F0603040207020204" charset="-122"/>
              <a:ea typeface="雅痞-简" panose="020F0603040207020204" charset="-122"/>
            </a:endParaRPr>
          </a:p>
          <a:p>
            <a:pPr indent="0" algn="ctr">
              <a:lnSpc>
                <a:spcPct val="150000"/>
              </a:lnSpc>
            </a:pPr>
            <a:r>
              <a:rPr lang="en-US" altLang="zh-CN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Python </a:t>
            </a:r>
            <a:r>
              <a:rPr lang="zh-CN" altLang="en-US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基本数据结构</a:t>
            </a:r>
            <a:endParaRPr lang="zh-CN" altLang="en-US" sz="5400" b="1" dirty="0">
              <a:solidFill>
                <a:srgbClr val="E87800"/>
              </a:solidFill>
              <a:latin typeface="雅痞-简" panose="020F0603040207020204" charset="-122"/>
              <a:ea typeface="雅痞-简" panose="020F0603040207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1435" y="2342789"/>
            <a:ext cx="1806215" cy="1799347"/>
          </a:xfrm>
          <a:prstGeom prst="rect">
            <a:avLst/>
          </a:prstGeom>
        </p:spPr>
      </p:pic>
      <p:pic>
        <p:nvPicPr>
          <p:cNvPr id="2" name="图片 1" descr="logo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3045" y="201930"/>
            <a:ext cx="4686300" cy="1138555"/>
          </a:xfrm>
          <a:prstGeom prst="rect">
            <a:avLst/>
          </a:prstGeom>
        </p:spPr>
      </p:pic>
      <p:sp>
        <p:nvSpPr>
          <p:cNvPr id="4" name="文本框 1"/>
          <p:cNvSpPr txBox="1"/>
          <p:nvPr>
            <p:custDataLst>
              <p:tags r:id="rId5"/>
            </p:custDataLst>
          </p:nvPr>
        </p:nvSpPr>
        <p:spPr>
          <a:xfrm>
            <a:off x="6729730" y="5971540"/>
            <a:ext cx="5239385" cy="7372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0" algn="ctr">
              <a:lnSpc>
                <a:spcPct val="150000"/>
              </a:lnSpc>
            </a:pPr>
            <a:r>
              <a:rPr lang="en-US" altLang="zh-CN" sz="2800" b="1" i="1" dirty="0" smtClean="0">
                <a:solidFill>
                  <a:srgbClr val="FFC000"/>
                </a:solidFill>
                <a:latin typeface="雅痞-简" panose="020F0603040207020204" charset="-122"/>
                <a:ea typeface="雅痞-简" panose="020F0603040207020204" charset="-122"/>
              </a:rPr>
              <a:t>Python </a:t>
            </a:r>
            <a:r>
              <a:rPr lang="zh-CN" altLang="en-US" sz="2800" b="1" i="1" dirty="0" smtClean="0">
                <a:solidFill>
                  <a:srgbClr val="FFC000"/>
                </a:solidFill>
                <a:latin typeface="雅痞-简" panose="020F0603040207020204" charset="-122"/>
                <a:ea typeface="雅痞-简" panose="020F0603040207020204" charset="-122"/>
              </a:rPr>
              <a:t>数据处理（基础篇）</a:t>
            </a:r>
            <a:endParaRPr lang="zh-CN" altLang="en-US" sz="2800" b="1" i="1" dirty="0">
              <a:solidFill>
                <a:srgbClr val="FFC000"/>
              </a:solidFill>
              <a:latin typeface="雅痞-简" panose="020F0603040207020204" charset="-122"/>
              <a:ea typeface="雅痞-简" panose="020F0603040207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3"/>
          </p:nvPr>
        </p:nvSpPr>
        <p:spPr>
          <a:xfrm>
            <a:off x="1257243" y="2011116"/>
            <a:ext cx="3470523" cy="1082292"/>
          </a:xfrm>
        </p:spPr>
        <p:txBody>
          <a:bodyPr/>
          <a:lstStyle/>
          <a:p>
            <a:r>
              <a:rPr lang="zh-CN" altLang="en-US" sz="5400" dirty="0" smtClean="0"/>
              <a:t>主要内容</a:t>
            </a:r>
            <a:endParaRPr lang="zh-CN" altLang="en-US" sz="5400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4"/>
          </p:nvPr>
        </p:nvSpPr>
        <p:spPr>
          <a:xfrm>
            <a:off x="1257243" y="3410725"/>
            <a:ext cx="3897243" cy="767410"/>
          </a:xfrm>
        </p:spPr>
        <p:txBody>
          <a:bodyPr/>
          <a:lstStyle/>
          <a:p>
            <a:r>
              <a:rPr lang="en-US" altLang="zh-CN" sz="4400" dirty="0" smtClean="0"/>
              <a:t>CONTENTS</a:t>
            </a:r>
            <a:endParaRPr lang="zh-CN" altLang="en-US" sz="4400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5"/>
          </p:nvPr>
        </p:nvSpPr>
        <p:spPr>
          <a:xfrm>
            <a:off x="6244648" y="429536"/>
            <a:ext cx="932642" cy="634634"/>
          </a:xfrm>
        </p:spPr>
        <p:txBody>
          <a:bodyPr/>
          <a:lstStyle/>
          <a:p>
            <a:r>
              <a:rPr lang="en-US" altLang="zh-CN" dirty="0" smtClean="0"/>
              <a:t>01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7177289" y="429536"/>
            <a:ext cx="3253563" cy="634634"/>
          </a:xfrm>
        </p:spPr>
        <p:txBody>
          <a:bodyPr/>
          <a:lstStyle/>
          <a:p>
            <a:r>
              <a:rPr lang="zh-CN" altLang="en-US" sz="3200" b="1" dirty="0" smtClean="0"/>
              <a:t>列表</a:t>
            </a:r>
            <a:endParaRPr lang="zh-CN" altLang="en-US" sz="3200" b="1" dirty="0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7"/>
          </p:nvPr>
        </p:nvSpPr>
        <p:spPr>
          <a:xfrm>
            <a:off x="6869488" y="1620262"/>
            <a:ext cx="932642" cy="634634"/>
          </a:xfrm>
        </p:spPr>
        <p:txBody>
          <a:bodyPr/>
          <a:lstStyle/>
          <a:p>
            <a:r>
              <a:rPr lang="en-US" altLang="zh-CN" dirty="0" smtClean="0"/>
              <a:t>02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8"/>
          </p:nvPr>
        </p:nvSpPr>
        <p:spPr>
          <a:xfrm>
            <a:off x="7802129" y="1620262"/>
            <a:ext cx="3253563" cy="634634"/>
          </a:xfrm>
        </p:spPr>
        <p:txBody>
          <a:bodyPr/>
          <a:lstStyle/>
          <a:p>
            <a:r>
              <a:rPr lang="zh-CN" altLang="en-US" sz="3200" b="1" dirty="0" smtClean="0"/>
              <a:t>元组</a:t>
            </a:r>
            <a:endParaRPr lang="zh-CN" altLang="en-US" sz="3200" b="1" dirty="0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9"/>
          </p:nvPr>
        </p:nvSpPr>
        <p:spPr>
          <a:xfrm>
            <a:off x="6869488" y="4143214"/>
            <a:ext cx="932642" cy="634634"/>
          </a:xfrm>
        </p:spPr>
        <p:txBody>
          <a:bodyPr/>
          <a:lstStyle/>
          <a:p>
            <a:r>
              <a:rPr lang="en-US" altLang="zh-CN" dirty="0" smtClean="0"/>
              <a:t>04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20"/>
          </p:nvPr>
        </p:nvSpPr>
        <p:spPr>
          <a:xfrm>
            <a:off x="7802129" y="4143214"/>
            <a:ext cx="3253563" cy="634634"/>
          </a:xfrm>
        </p:spPr>
        <p:txBody>
          <a:bodyPr/>
          <a:lstStyle/>
          <a:p>
            <a:r>
              <a:rPr lang="zh-CN" altLang="en-US" sz="3200" b="1" dirty="0" smtClean="0"/>
              <a:t>集合</a:t>
            </a:r>
            <a:endParaRPr lang="zh-CN" altLang="en-US" sz="3200" b="1" dirty="0"/>
          </a:p>
        </p:txBody>
      </p:sp>
      <p:sp>
        <p:nvSpPr>
          <p:cNvPr id="12" name="文本占位符 9"/>
          <p:cNvSpPr txBox="1"/>
          <p:nvPr/>
        </p:nvSpPr>
        <p:spPr>
          <a:xfrm>
            <a:off x="6244648" y="5457825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6858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marL="11430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marL="16002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marL="20574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 smtClean="0"/>
              <a:t>05</a:t>
            </a:r>
            <a:endParaRPr lang="zh-CN" altLang="en-US" dirty="0"/>
          </a:p>
        </p:txBody>
      </p:sp>
      <p:sp>
        <p:nvSpPr>
          <p:cNvPr id="13" name="文本占位符 10"/>
          <p:cNvSpPr txBox="1"/>
          <p:nvPr/>
        </p:nvSpPr>
        <p:spPr>
          <a:xfrm>
            <a:off x="7177289" y="5457825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6858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marL="11430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marL="16002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marL="20574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dirty="0"/>
              <a:t>字典</a:t>
            </a:r>
            <a:endParaRPr lang="zh-CN" altLang="en-US" sz="3200" b="1" dirty="0"/>
          </a:p>
        </p:txBody>
      </p:sp>
      <p:sp>
        <p:nvSpPr>
          <p:cNvPr id="14" name="文本占位符 9"/>
          <p:cNvSpPr txBox="1"/>
          <p:nvPr/>
        </p:nvSpPr>
        <p:spPr>
          <a:xfrm>
            <a:off x="7272420" y="2828603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6858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marL="11430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marL="16002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marL="20574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 smtClean="0"/>
              <a:t>03</a:t>
            </a:r>
            <a:endParaRPr lang="zh-CN" altLang="en-US" dirty="0"/>
          </a:p>
        </p:txBody>
      </p:sp>
      <p:sp>
        <p:nvSpPr>
          <p:cNvPr id="15" name="文本占位符 10"/>
          <p:cNvSpPr txBox="1"/>
          <p:nvPr/>
        </p:nvSpPr>
        <p:spPr>
          <a:xfrm>
            <a:off x="8205061" y="2828603"/>
            <a:ext cx="2850631" cy="634634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6858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marL="11430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marL="16002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marL="20574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dirty="0" smtClean="0"/>
              <a:t>字符串</a:t>
            </a:r>
            <a:endParaRPr lang="zh-CN" alt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占位符 9"/>
          <p:cNvSpPr>
            <a:spLocks noGrp="1"/>
          </p:cNvSpPr>
          <p:nvPr>
            <p:ph type="body" sz="quarter" idx="15"/>
          </p:nvPr>
        </p:nvSpPr>
        <p:spPr>
          <a:xfrm>
            <a:off x="4631163" y="461980"/>
            <a:ext cx="2910592" cy="2373032"/>
          </a:xfrm>
        </p:spPr>
        <p:txBody>
          <a:bodyPr/>
          <a:lstStyle/>
          <a:p>
            <a:r>
              <a:rPr lang="en-US" altLang="zh-CN" dirty="0" smtClean="0"/>
              <a:t>01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6"/>
          </p:nvPr>
        </p:nvSpPr>
        <p:spPr>
          <a:xfrm>
            <a:off x="4631163" y="3246493"/>
            <a:ext cx="2920133" cy="825190"/>
          </a:xfrm>
        </p:spPr>
        <p:txBody>
          <a:bodyPr/>
          <a:lstStyle/>
          <a:p>
            <a:r>
              <a:rPr lang="zh-CN" altLang="en-US" sz="4400" b="1" dirty="0" smtClean="0"/>
              <a:t>列 表</a:t>
            </a:r>
            <a:endParaRPr lang="zh-CN" alt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96459" y="212913"/>
            <a:ext cx="3498060" cy="721395"/>
          </a:xfrm>
        </p:spPr>
        <p:txBody>
          <a:bodyPr/>
          <a:lstStyle/>
          <a:p>
            <a:r>
              <a:rPr kumimoji="1" lang="en-US" altLang="zh-CN" dirty="0" smtClean="0"/>
              <a:t>Python</a:t>
            </a:r>
            <a:r>
              <a:rPr kumimoji="1" lang="zh-CN" altLang="en-US" dirty="0" smtClean="0"/>
              <a:t>基本数据结构</a:t>
            </a:r>
            <a:endParaRPr kumimoji="1" lang="zh-CN" altLang="en-US" dirty="0"/>
          </a:p>
        </p:txBody>
      </p:sp>
      <p:sp>
        <p:nvSpPr>
          <p:cNvPr id="3" name="矩形 2"/>
          <p:cNvSpPr/>
          <p:nvPr/>
        </p:nvSpPr>
        <p:spPr>
          <a:xfrm flipV="1">
            <a:off x="6143626" y="1162285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143627" y="512020"/>
            <a:ext cx="1628774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列表 </a:t>
            </a:r>
            <a:r>
              <a:rPr lang="en-US" altLang="zh-CN" sz="2800" b="1" dirty="0" smtClean="0">
                <a:solidFill>
                  <a:schemeClr val="accent1"/>
                </a:solidFill>
              </a:rPr>
              <a:t>list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446171" y="1527779"/>
            <a:ext cx="90236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000" dirty="0" smtClean="0">
                <a:latin typeface="+mn-ea"/>
              </a:rPr>
              <a:t>        </a:t>
            </a:r>
            <a:r>
              <a:rPr lang="zh-CN" altLang="en-US" sz="2400" dirty="0" smtClean="0">
                <a:latin typeface="+mn-ea"/>
              </a:rPr>
              <a:t>列表</a:t>
            </a:r>
            <a:r>
              <a:rPr lang="zh-CN" altLang="en-US" sz="2400" dirty="0">
                <a:latin typeface="+mn-ea"/>
              </a:rPr>
              <a:t>是</a:t>
            </a:r>
            <a:r>
              <a:rPr lang="en-US" altLang="zh-CN" sz="2400" dirty="0">
                <a:latin typeface="+mn-ea"/>
              </a:rPr>
              <a:t>Python</a:t>
            </a:r>
            <a:r>
              <a:rPr lang="zh-CN" altLang="en-US" sz="2400" dirty="0">
                <a:latin typeface="+mn-ea"/>
              </a:rPr>
              <a:t>中</a:t>
            </a:r>
            <a:r>
              <a:rPr lang="zh-CN" altLang="en-US" sz="2400" dirty="0" smtClean="0">
                <a:latin typeface="+mn-ea"/>
              </a:rPr>
              <a:t>内置的</a:t>
            </a:r>
            <a:r>
              <a:rPr lang="zh-CN" altLang="en-US" sz="2400" b="1" dirty="0" smtClean="0">
                <a:solidFill>
                  <a:srgbClr val="FF0000"/>
                </a:solidFill>
                <a:latin typeface="+mn-ea"/>
              </a:rPr>
              <a:t>有序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</a:rPr>
              <a:t>可变序列</a:t>
            </a:r>
            <a:r>
              <a:rPr lang="zh-CN" altLang="en-US" sz="2400" dirty="0">
                <a:latin typeface="+mn-ea"/>
              </a:rPr>
              <a:t>，列表的所有元素放在一对中括号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</a:rPr>
              <a:t>“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</a:rPr>
              <a:t>[]”</a:t>
            </a:r>
            <a:r>
              <a:rPr lang="zh-CN" altLang="en-US" sz="2400" dirty="0">
                <a:latin typeface="+mn-ea"/>
              </a:rPr>
              <a:t>中，并使用</a:t>
            </a:r>
            <a:r>
              <a:rPr lang="zh-CN" altLang="en-US" sz="2400" b="1" dirty="0" smtClean="0">
                <a:solidFill>
                  <a:srgbClr val="FF0000"/>
                </a:solidFill>
                <a:latin typeface="+mn-ea"/>
              </a:rPr>
              <a:t>逗号</a:t>
            </a:r>
            <a:r>
              <a:rPr lang="zh-CN" altLang="en-US" sz="2400" dirty="0" smtClean="0">
                <a:latin typeface="+mn-ea"/>
              </a:rPr>
              <a:t>隔开，</a:t>
            </a: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元素的类型可以不同</a:t>
            </a:r>
            <a:r>
              <a:rPr lang="zh-CN" altLang="en-US" sz="2400" dirty="0" smtClean="0">
                <a:latin typeface="+mn-ea"/>
              </a:rPr>
              <a:t>。</a:t>
            </a:r>
            <a:endParaRPr lang="en-US" altLang="zh-CN" sz="2400" dirty="0">
              <a:latin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151304" y="2855275"/>
            <a:ext cx="3595116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+mn-ea"/>
              </a:rPr>
              <a:t>列表的定义和创建</a:t>
            </a:r>
            <a:endParaRPr lang="en-US" altLang="zh-CN" sz="24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449249" y="3478695"/>
            <a:ext cx="598787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直接通过一对中括号创建列表对象</a:t>
            </a:r>
            <a:r>
              <a:rPr lang="zh-CN" altLang="en-US" sz="2000" dirty="0">
                <a:latin typeface="+mn-ea"/>
              </a:rPr>
              <a:t>；</a:t>
            </a:r>
            <a:endParaRPr lang="en-US" altLang="zh-CN" sz="2000" dirty="0" smtClean="0">
              <a:latin typeface="+mn-ea"/>
            </a:endParaRPr>
          </a:p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>
                <a:latin typeface="+mn-ea"/>
              </a:rPr>
              <a:t>使用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list()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函数将元组、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range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对象、字符串或其他类型的可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迭代对象转换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为列表</a:t>
            </a:r>
            <a:r>
              <a:rPr lang="zh-CN" altLang="en-US" sz="2000" dirty="0" smtClean="0">
                <a:latin typeface="+mn-ea"/>
              </a:rPr>
              <a:t>。</a:t>
            </a:r>
            <a:endParaRPr lang="en-US" altLang="zh-CN" sz="2000" dirty="0">
              <a:latin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95768" y="5120984"/>
            <a:ext cx="1706961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+mn-ea"/>
              </a:rPr>
              <a:t>删除列表</a:t>
            </a:r>
            <a:endParaRPr lang="en-US" altLang="zh-CN" sz="24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182548" y="5735256"/>
            <a:ext cx="652127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000" dirty="0" smtClean="0">
                <a:latin typeface="+mn-ea"/>
              </a:rPr>
              <a:t>       当</a:t>
            </a:r>
            <a:r>
              <a:rPr lang="zh-CN" altLang="en-US" sz="2000" dirty="0">
                <a:latin typeface="+mn-ea"/>
              </a:rPr>
              <a:t>不再使用时</a:t>
            </a:r>
            <a:r>
              <a:rPr lang="zh-CN" altLang="en-US" sz="2000" dirty="0" smtClean="0">
                <a:latin typeface="+mn-ea"/>
              </a:rPr>
              <a:t>，可通过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del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命令</a:t>
            </a:r>
            <a:r>
              <a:rPr lang="zh-CN" altLang="en-US" sz="2000" dirty="0" smtClean="0">
                <a:latin typeface="+mn-ea"/>
              </a:rPr>
              <a:t>删除列表，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删除后不可再调用</a:t>
            </a:r>
            <a:r>
              <a:rPr lang="zh-CN" altLang="en-US" sz="2000" dirty="0" smtClean="0">
                <a:latin typeface="+mn-ea"/>
              </a:rPr>
              <a:t>，观察右边代码前后打印时的区别。</a:t>
            </a:r>
            <a:endParaRPr lang="en-US" altLang="zh-CN" sz="2000" dirty="0">
              <a:latin typeface="+mn-ea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8086575" y="3460129"/>
            <a:ext cx="3754905" cy="1338828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a_list = [] 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创建空列表</a:t>
            </a:r>
            <a:b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b_list = [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20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张三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177.6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c_list =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range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endParaRPr kumimoji="0" lang="zh-CN" altLang="zh-CN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8086575" y="4996593"/>
            <a:ext cx="3754905" cy="1754326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a_list = [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(a_list)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del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a_list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(a_list)</a:t>
            </a:r>
            <a:endParaRPr kumimoji="0" lang="zh-CN" altLang="zh-CN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96459" y="212913"/>
            <a:ext cx="3498060" cy="721395"/>
          </a:xfrm>
        </p:spPr>
        <p:txBody>
          <a:bodyPr/>
          <a:lstStyle/>
          <a:p>
            <a:r>
              <a:rPr kumimoji="1" lang="en-US" altLang="zh-CN" dirty="0" smtClean="0"/>
              <a:t>Python</a:t>
            </a:r>
            <a:r>
              <a:rPr kumimoji="1" lang="zh-CN" altLang="en-US" dirty="0" smtClean="0"/>
              <a:t>基本数据结构</a:t>
            </a:r>
            <a:endParaRPr kumimoji="1" lang="zh-CN" altLang="en-US" dirty="0"/>
          </a:p>
        </p:txBody>
      </p:sp>
      <p:sp>
        <p:nvSpPr>
          <p:cNvPr id="3" name="矩形 2"/>
          <p:cNvSpPr/>
          <p:nvPr/>
        </p:nvSpPr>
        <p:spPr>
          <a:xfrm flipV="1">
            <a:off x="6143626" y="1162285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655946" y="480481"/>
            <a:ext cx="2954653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列表元素的访问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128509" y="1402964"/>
            <a:ext cx="986217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000" dirty="0" smtClean="0">
                <a:latin typeface="+mn-ea"/>
              </a:rPr>
              <a:t>       创建列表时，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将会开辟一块连续的空间</a:t>
            </a:r>
            <a:r>
              <a:rPr lang="zh-CN" altLang="en-US" sz="2000" dirty="0" smtClean="0">
                <a:latin typeface="+mn-ea"/>
              </a:rPr>
              <a:t>，用于存放列表元素的引用，每个元素被分配一个序号即元素的位置（也叫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索引</a:t>
            </a:r>
            <a:r>
              <a:rPr lang="zh-CN" altLang="en-US" sz="2000" dirty="0" smtClean="0">
                <a:latin typeface="+mn-ea"/>
              </a:rPr>
              <a:t>）。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索引值从 </a:t>
            </a:r>
            <a:r>
              <a:rPr lang="en-US" altLang="zh-CN" sz="2000" b="1" dirty="0">
                <a:solidFill>
                  <a:srgbClr val="FF0000"/>
                </a:solidFill>
              </a:rPr>
              <a:t>0 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开始，从左到右不断递增</a:t>
            </a:r>
            <a:r>
              <a:rPr lang="zh-CN" altLang="en-US" sz="2000" dirty="0"/>
              <a:t>。</a:t>
            </a:r>
            <a:endParaRPr lang="en-US" altLang="zh-CN" sz="2000" dirty="0">
              <a:latin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67886" y="4123509"/>
            <a:ext cx="986217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000" dirty="0" smtClean="0">
                <a:latin typeface="+mn-ea"/>
              </a:rPr>
              <a:t>       此外，</a:t>
            </a:r>
            <a:r>
              <a:rPr lang="en-US" altLang="zh-CN" sz="2000" dirty="0">
                <a:latin typeface="+mn-ea"/>
              </a:rPr>
              <a:t>Python 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还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支持反向索引</a:t>
            </a:r>
            <a:r>
              <a:rPr lang="zh-CN" altLang="en-US" sz="2000" dirty="0" smtClean="0">
                <a:latin typeface="+mn-ea"/>
              </a:rPr>
              <a:t>，也就是从最后</a:t>
            </a:r>
            <a:r>
              <a:rPr lang="zh-CN" altLang="en-US" sz="2000" dirty="0">
                <a:latin typeface="+mn-ea"/>
              </a:rPr>
              <a:t>一个元素开始计数</a:t>
            </a:r>
            <a:r>
              <a:rPr lang="zh-CN" altLang="en-US" sz="2000" dirty="0" smtClean="0">
                <a:latin typeface="+mn-ea"/>
              </a:rPr>
              <a:t>，此时，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索引值从 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-1 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开始，从右到左不断递减</a:t>
            </a:r>
            <a:r>
              <a:rPr lang="zh-CN" altLang="en-US" sz="2000" dirty="0" smtClean="0">
                <a:latin typeface="+mn-ea"/>
              </a:rPr>
              <a:t>。</a:t>
            </a:r>
            <a:endParaRPr lang="en-US" altLang="zh-CN" sz="2000" dirty="0"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3189393" y="2487510"/>
          <a:ext cx="8128002" cy="5789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4667"/>
                <a:gridCol w="1354667"/>
                <a:gridCol w="1354667"/>
                <a:gridCol w="1354667"/>
                <a:gridCol w="1354667"/>
                <a:gridCol w="1354667"/>
              </a:tblGrid>
              <a:tr h="57890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000" dirty="0" smtClean="0"/>
                        <a:t>元素</a:t>
                      </a:r>
                      <a:r>
                        <a:rPr lang="en-US" altLang="zh-CN" sz="2000" dirty="0" smtClean="0"/>
                        <a:t>1</a:t>
                      </a:r>
                      <a:endParaRPr lang="zh-CN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000" dirty="0" smtClean="0"/>
                        <a:t>元素</a:t>
                      </a:r>
                      <a:r>
                        <a:rPr lang="en-US" altLang="zh-CN" sz="2000" dirty="0" smtClean="0"/>
                        <a:t>2</a:t>
                      </a:r>
                      <a:endParaRPr lang="zh-CN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000" dirty="0" smtClean="0"/>
                        <a:t>元素</a:t>
                      </a:r>
                      <a:r>
                        <a:rPr lang="en-US" altLang="zh-CN" sz="2000" dirty="0" smtClean="0"/>
                        <a:t>3</a:t>
                      </a:r>
                      <a:endParaRPr lang="zh-CN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000" dirty="0" smtClean="0"/>
                        <a:t>元素</a:t>
                      </a:r>
                      <a:r>
                        <a:rPr lang="en-US" altLang="zh-CN" sz="2000" dirty="0" smtClean="0"/>
                        <a:t>……</a:t>
                      </a:r>
                      <a:endParaRPr lang="zh-CN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000" dirty="0" smtClean="0"/>
                        <a:t>元素</a:t>
                      </a:r>
                      <a:r>
                        <a:rPr lang="en-US" altLang="zh-CN" sz="2000" dirty="0" smtClean="0"/>
                        <a:t>n-1</a:t>
                      </a:r>
                      <a:endParaRPr lang="zh-CN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000" dirty="0" smtClean="0"/>
                        <a:t>元素</a:t>
                      </a:r>
                      <a:r>
                        <a:rPr lang="en-US" altLang="zh-CN" sz="2000" dirty="0" smtClean="0"/>
                        <a:t>n</a:t>
                      </a:r>
                      <a:endParaRPr lang="zh-CN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2263943" y="2573704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0000CC"/>
                </a:solidFill>
              </a:rPr>
              <a:t>元素</a:t>
            </a:r>
            <a:endParaRPr lang="zh-CN" altLang="en-US" sz="2000" b="1" dirty="0">
              <a:solidFill>
                <a:srgbClr val="0000CC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263942" y="312347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0000CC"/>
                </a:solidFill>
              </a:rPr>
              <a:t>索引</a:t>
            </a:r>
            <a:endParaRPr lang="zh-CN" altLang="en-US" sz="2000" b="1" dirty="0">
              <a:solidFill>
                <a:srgbClr val="0000CC"/>
              </a:solidFill>
            </a:endParaRPr>
          </a:p>
        </p:txBody>
      </p:sp>
      <p:graphicFrame>
        <p:nvGraphicFramePr>
          <p:cNvPr id="13" name="表格 12"/>
          <p:cNvGraphicFramePr>
            <a:graphicFrameLocks noGrp="1"/>
          </p:cNvGraphicFramePr>
          <p:nvPr/>
        </p:nvGraphicFramePr>
        <p:xfrm>
          <a:off x="3171312" y="3092477"/>
          <a:ext cx="8128002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4667"/>
                <a:gridCol w="1354667"/>
                <a:gridCol w="1354667"/>
                <a:gridCol w="1354667"/>
                <a:gridCol w="1354667"/>
                <a:gridCol w="1354667"/>
              </a:tblGrid>
              <a:tr h="40011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000" dirty="0" smtClean="0">
                          <a:solidFill>
                            <a:srgbClr val="0000CC"/>
                          </a:solidFill>
                        </a:rPr>
                        <a:t>0</a:t>
                      </a:r>
                      <a:endParaRPr lang="zh-CN" altLang="en-US" sz="20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000" dirty="0" smtClean="0">
                          <a:solidFill>
                            <a:srgbClr val="0000CC"/>
                          </a:solidFill>
                        </a:rPr>
                        <a:t>1</a:t>
                      </a:r>
                      <a:endParaRPr lang="zh-CN" altLang="en-US" sz="20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000" dirty="0" smtClean="0">
                          <a:solidFill>
                            <a:srgbClr val="0000CC"/>
                          </a:solidFill>
                        </a:rPr>
                        <a:t>2</a:t>
                      </a:r>
                      <a:endParaRPr lang="zh-CN" altLang="en-US" sz="20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000" dirty="0" smtClean="0">
                          <a:solidFill>
                            <a:srgbClr val="0000CC"/>
                          </a:solidFill>
                        </a:rPr>
                        <a:t>……</a:t>
                      </a:r>
                      <a:endParaRPr lang="zh-CN" altLang="en-US" sz="20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000" dirty="0" smtClean="0">
                          <a:solidFill>
                            <a:srgbClr val="0000CC"/>
                          </a:solidFill>
                        </a:rPr>
                        <a:t>n-2</a:t>
                      </a:r>
                      <a:endParaRPr lang="zh-CN" altLang="en-US" sz="20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000" dirty="0" smtClean="0">
                          <a:solidFill>
                            <a:srgbClr val="0000CC"/>
                          </a:solidFill>
                        </a:rPr>
                        <a:t>n-1</a:t>
                      </a:r>
                      <a:endParaRPr lang="zh-CN" altLang="en-US" sz="20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19" name="直接箭头连接符 18"/>
          <p:cNvCxnSpPr/>
          <p:nvPr/>
        </p:nvCxnSpPr>
        <p:spPr>
          <a:xfrm>
            <a:off x="3192651" y="3783913"/>
            <a:ext cx="4579749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7811148" y="3587633"/>
            <a:ext cx="35189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</a:rPr>
              <a:t>正向索引，从左到右不断增大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21" name="表格 20"/>
          <p:cNvGraphicFramePr>
            <a:graphicFrameLocks noGrp="1"/>
          </p:cNvGraphicFramePr>
          <p:nvPr/>
        </p:nvGraphicFramePr>
        <p:xfrm>
          <a:off x="3053960" y="5213661"/>
          <a:ext cx="8128002" cy="5789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4667"/>
                <a:gridCol w="1354667"/>
                <a:gridCol w="1354667"/>
                <a:gridCol w="1354667"/>
                <a:gridCol w="1354667"/>
                <a:gridCol w="1354667"/>
              </a:tblGrid>
              <a:tr h="57890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000" dirty="0" smtClean="0"/>
                        <a:t>元素</a:t>
                      </a:r>
                      <a:r>
                        <a:rPr lang="en-US" altLang="zh-CN" sz="2000" dirty="0" smtClean="0"/>
                        <a:t>1</a:t>
                      </a:r>
                      <a:endParaRPr lang="zh-CN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000" dirty="0" smtClean="0"/>
                        <a:t>元素</a:t>
                      </a:r>
                      <a:r>
                        <a:rPr lang="en-US" altLang="zh-CN" sz="2000" dirty="0" smtClean="0"/>
                        <a:t>2</a:t>
                      </a:r>
                      <a:endParaRPr lang="zh-CN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000" dirty="0" smtClean="0"/>
                        <a:t>元素</a:t>
                      </a:r>
                      <a:r>
                        <a:rPr lang="en-US" altLang="zh-CN" sz="2000" dirty="0" smtClean="0"/>
                        <a:t>3</a:t>
                      </a:r>
                      <a:endParaRPr lang="zh-CN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000" dirty="0" smtClean="0"/>
                        <a:t>元素</a:t>
                      </a:r>
                      <a:r>
                        <a:rPr lang="en-US" altLang="zh-CN" sz="2000" dirty="0" smtClean="0"/>
                        <a:t>……</a:t>
                      </a:r>
                      <a:endParaRPr lang="zh-CN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000" dirty="0" smtClean="0"/>
                        <a:t>元素</a:t>
                      </a:r>
                      <a:r>
                        <a:rPr lang="en-US" altLang="zh-CN" sz="2000" dirty="0" smtClean="0"/>
                        <a:t>n-1</a:t>
                      </a:r>
                      <a:endParaRPr lang="zh-CN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000" dirty="0" smtClean="0"/>
                        <a:t>元素</a:t>
                      </a:r>
                      <a:r>
                        <a:rPr lang="en-US" altLang="zh-CN" sz="2000" dirty="0" smtClean="0"/>
                        <a:t>n</a:t>
                      </a:r>
                      <a:endParaRPr lang="zh-CN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" name="文本框 21"/>
          <p:cNvSpPr txBox="1"/>
          <p:nvPr/>
        </p:nvSpPr>
        <p:spPr>
          <a:xfrm>
            <a:off x="2128510" y="5284357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0000CC"/>
                </a:solidFill>
              </a:rPr>
              <a:t>元素</a:t>
            </a:r>
            <a:endParaRPr lang="zh-CN" altLang="en-US" sz="2000" b="1" dirty="0">
              <a:solidFill>
                <a:srgbClr val="0000CC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128509" y="5880617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0000CC"/>
                </a:solidFill>
              </a:rPr>
              <a:t>索引</a:t>
            </a:r>
            <a:endParaRPr lang="zh-CN" altLang="en-US" sz="2000" b="1" dirty="0">
              <a:solidFill>
                <a:srgbClr val="0000CC"/>
              </a:solidFill>
            </a:endParaRPr>
          </a:p>
        </p:txBody>
      </p:sp>
      <p:graphicFrame>
        <p:nvGraphicFramePr>
          <p:cNvPr id="24" name="表格 23"/>
          <p:cNvGraphicFramePr>
            <a:graphicFrameLocks noGrp="1"/>
          </p:cNvGraphicFramePr>
          <p:nvPr/>
        </p:nvGraphicFramePr>
        <p:xfrm>
          <a:off x="3035879" y="5756633"/>
          <a:ext cx="8128002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4667"/>
                <a:gridCol w="1354667"/>
                <a:gridCol w="1354667"/>
                <a:gridCol w="1354667"/>
                <a:gridCol w="1354667"/>
                <a:gridCol w="1354667"/>
              </a:tblGrid>
              <a:tr h="40011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000" dirty="0" smtClean="0">
                          <a:solidFill>
                            <a:srgbClr val="0000CC"/>
                          </a:solidFill>
                        </a:rPr>
                        <a:t>-n</a:t>
                      </a:r>
                      <a:endParaRPr lang="zh-CN" altLang="en-US" sz="20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000" dirty="0" smtClean="0">
                          <a:solidFill>
                            <a:srgbClr val="0000CC"/>
                          </a:solidFill>
                        </a:rPr>
                        <a:t>-n+1</a:t>
                      </a:r>
                      <a:endParaRPr lang="zh-CN" altLang="en-US" sz="20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000" dirty="0" smtClean="0">
                          <a:solidFill>
                            <a:srgbClr val="0000CC"/>
                          </a:solidFill>
                        </a:rPr>
                        <a:t>-n+2</a:t>
                      </a:r>
                      <a:endParaRPr lang="zh-CN" altLang="en-US" sz="20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000" dirty="0" smtClean="0">
                          <a:solidFill>
                            <a:srgbClr val="0000CC"/>
                          </a:solidFill>
                        </a:rPr>
                        <a:t>……</a:t>
                      </a:r>
                      <a:endParaRPr lang="zh-CN" altLang="en-US" sz="20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000" dirty="0" smtClean="0">
                          <a:solidFill>
                            <a:srgbClr val="0000CC"/>
                          </a:solidFill>
                        </a:rPr>
                        <a:t>-2</a:t>
                      </a:r>
                      <a:endParaRPr lang="zh-CN" altLang="en-US" sz="20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000" dirty="0" smtClean="0">
                          <a:solidFill>
                            <a:srgbClr val="0000CC"/>
                          </a:solidFill>
                        </a:rPr>
                        <a:t>-1</a:t>
                      </a:r>
                      <a:endParaRPr lang="zh-CN" altLang="en-US" sz="20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25" name="直接箭头连接符 24"/>
          <p:cNvCxnSpPr/>
          <p:nvPr/>
        </p:nvCxnSpPr>
        <p:spPr>
          <a:xfrm flipH="1">
            <a:off x="6974424" y="6525561"/>
            <a:ext cx="4226986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3353133" y="6341007"/>
            <a:ext cx="35189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</a:rPr>
              <a:t>反向索引，从右到左不断减小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96459" y="212913"/>
            <a:ext cx="3498060" cy="721395"/>
          </a:xfrm>
        </p:spPr>
        <p:txBody>
          <a:bodyPr/>
          <a:lstStyle/>
          <a:p>
            <a:r>
              <a:rPr kumimoji="1" lang="en-US" altLang="zh-CN" dirty="0" smtClean="0"/>
              <a:t>Python</a:t>
            </a:r>
            <a:r>
              <a:rPr kumimoji="1" lang="zh-CN" altLang="en-US" dirty="0" smtClean="0"/>
              <a:t>基本数据结构</a:t>
            </a:r>
            <a:endParaRPr kumimoji="1" lang="zh-CN" altLang="en-US" dirty="0"/>
          </a:p>
        </p:txBody>
      </p:sp>
      <p:sp>
        <p:nvSpPr>
          <p:cNvPr id="3" name="矩形 2"/>
          <p:cNvSpPr/>
          <p:nvPr/>
        </p:nvSpPr>
        <p:spPr>
          <a:xfrm flipV="1">
            <a:off x="6143626" y="1162285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084446" y="525767"/>
            <a:ext cx="3747134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列表的切片操作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446171" y="1378964"/>
            <a:ext cx="90236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000" dirty="0" smtClean="0">
                <a:latin typeface="+mn-ea"/>
              </a:rPr>
              <a:t>        </a:t>
            </a:r>
            <a:r>
              <a:rPr lang="zh-CN" altLang="en-US" sz="2400" dirty="0">
                <a:latin typeface="+mn-ea"/>
              </a:rPr>
              <a:t>列表的</a:t>
            </a:r>
            <a:r>
              <a:rPr lang="zh-CN" altLang="en-US" sz="2400" dirty="0" smtClean="0">
                <a:latin typeface="+mn-ea"/>
              </a:rPr>
              <a:t>切片操作是指从一个大列表中，根据位置特点获取部分元素组成一个子列表进行返回。语法形式如下：</a:t>
            </a:r>
            <a:endParaRPr lang="en-US" altLang="zh-CN" sz="2400" dirty="0">
              <a:latin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03611" y="2579293"/>
            <a:ext cx="44800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</a:rPr>
              <a:t>列表对象</a:t>
            </a:r>
            <a:r>
              <a:rPr lang="en-US" altLang="zh-CN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</a:t>
            </a:r>
            <a:r>
              <a:rPr lang="en-US" altLang="zh-CN" sz="2400" b="1" dirty="0" smtClean="0"/>
              <a:t>[</a:t>
            </a:r>
            <a:r>
              <a:rPr lang="en-US" altLang="zh-CN" sz="2400" b="1" dirty="0">
                <a:solidFill>
                  <a:srgbClr val="7030A0"/>
                </a:solidFill>
              </a:rPr>
              <a:t>start</a:t>
            </a:r>
            <a:r>
              <a:rPr lang="en-US" altLang="zh-CN" sz="2400" b="1" dirty="0"/>
              <a:t> : </a:t>
            </a:r>
            <a:r>
              <a:rPr lang="en-US" altLang="zh-CN" sz="2400" b="1" dirty="0">
                <a:solidFill>
                  <a:srgbClr val="7030A0"/>
                </a:solidFill>
              </a:rPr>
              <a:t>end</a:t>
            </a:r>
            <a:r>
              <a:rPr lang="en-US" altLang="zh-CN" sz="2400" b="1" dirty="0"/>
              <a:t> : </a:t>
            </a:r>
            <a:r>
              <a:rPr lang="en-US" altLang="zh-CN" sz="2400" b="1" dirty="0">
                <a:solidFill>
                  <a:srgbClr val="7030A0"/>
                </a:solidFill>
              </a:rPr>
              <a:t>step</a:t>
            </a:r>
            <a:r>
              <a:rPr lang="en-US" altLang="zh-CN" sz="2400" b="1" dirty="0"/>
              <a:t>]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86853" y="3486477"/>
            <a:ext cx="1033938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latinLnBrk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en-US" altLang="zh-CN" sz="2400" b="1" dirty="0">
                <a:solidFill>
                  <a:srgbClr val="FF0000"/>
                </a:solidFill>
              </a:rPr>
              <a:t>s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tart</a:t>
            </a:r>
            <a:r>
              <a:rPr lang="zh-CN" altLang="en-US" sz="2400" dirty="0" smtClean="0"/>
              <a:t>表示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起始位置索引</a:t>
            </a:r>
            <a:r>
              <a:rPr lang="zh-CN" altLang="en-US" sz="2400" dirty="0" smtClean="0"/>
              <a:t>，省略时表示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包含</a:t>
            </a:r>
            <a:r>
              <a:rPr lang="en-US" altLang="zh-CN" sz="2400" b="1" dirty="0" smtClean="0">
                <a:solidFill>
                  <a:srgbClr val="0000CC"/>
                </a:solidFill>
              </a:rPr>
              <a:t>end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前的所有元素</a:t>
            </a:r>
            <a:r>
              <a:rPr lang="zh-CN" altLang="en-US" sz="2400" dirty="0" smtClean="0"/>
              <a:t>；</a:t>
            </a:r>
            <a:endParaRPr lang="en-US" altLang="zh-CN" sz="2400" dirty="0" smtClean="0"/>
          </a:p>
          <a:p>
            <a:pPr marL="285750" indent="-285750" latinLnBrk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en-US" altLang="zh-CN" sz="2400" b="1" dirty="0">
                <a:solidFill>
                  <a:srgbClr val="FF0000"/>
                </a:solidFill>
              </a:rPr>
              <a:t>end</a:t>
            </a:r>
            <a:r>
              <a:rPr lang="zh-CN" altLang="en-US" sz="2400" dirty="0" smtClean="0"/>
              <a:t>表示</a:t>
            </a:r>
            <a:r>
              <a:rPr lang="zh-CN" altLang="en-US" sz="2400" b="1" dirty="0">
                <a:solidFill>
                  <a:srgbClr val="0000CC"/>
                </a:solidFill>
              </a:rPr>
              <a:t>结束位置索引</a:t>
            </a:r>
            <a:r>
              <a:rPr lang="zh-CN" altLang="en-US" sz="2400" dirty="0" smtClean="0"/>
              <a:t>，但结果中不包含结束位置对应的元素，省略时表示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包含</a:t>
            </a:r>
            <a:r>
              <a:rPr lang="en-US" altLang="zh-CN" sz="2400" b="1" dirty="0" smtClean="0">
                <a:solidFill>
                  <a:srgbClr val="0000CC"/>
                </a:solidFill>
              </a:rPr>
              <a:t>start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后的所有元素</a:t>
            </a:r>
            <a:r>
              <a:rPr lang="zh-CN" altLang="en-US" sz="2400" dirty="0" smtClean="0"/>
              <a:t>；</a:t>
            </a:r>
            <a:endParaRPr lang="en-US" altLang="zh-CN" sz="2400" dirty="0" smtClean="0"/>
          </a:p>
          <a:p>
            <a:pPr marL="285750" indent="-285750" latinLnBrk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en-US" altLang="zh-CN" sz="2400" b="1" dirty="0">
                <a:solidFill>
                  <a:srgbClr val="FF0000"/>
                </a:solidFill>
              </a:rPr>
              <a:t>step</a:t>
            </a:r>
            <a:r>
              <a:rPr lang="zh-CN" altLang="en-US" sz="2400" dirty="0" smtClean="0"/>
              <a:t>表示是</a:t>
            </a:r>
            <a:r>
              <a:rPr lang="zh-CN" altLang="en-US" sz="2400" b="1" dirty="0">
                <a:solidFill>
                  <a:srgbClr val="0000CC"/>
                </a:solidFill>
              </a:rPr>
              <a:t>步长</a:t>
            </a:r>
            <a:r>
              <a:rPr lang="zh-CN" altLang="en-US" sz="2400" dirty="0" smtClean="0"/>
              <a:t>，默认为</a:t>
            </a:r>
            <a:r>
              <a:rPr lang="en-US" altLang="zh-CN" sz="2400" b="1" dirty="0" smtClean="0">
                <a:solidFill>
                  <a:srgbClr val="00B0F0"/>
                </a:solidFill>
              </a:rPr>
              <a:t>1</a:t>
            </a:r>
            <a:r>
              <a:rPr lang="zh-CN" altLang="en-US" sz="2400" dirty="0" smtClean="0"/>
              <a:t>，步长可以是正数也可以是负数，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正数表示从左到右</a:t>
            </a:r>
            <a:r>
              <a:rPr lang="zh-CN" altLang="en-US" sz="2400" dirty="0" smtClean="0"/>
              <a:t>，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负数表示从右到左</a:t>
            </a:r>
            <a:r>
              <a:rPr lang="zh-CN" altLang="en-US" sz="2400" dirty="0" smtClean="0"/>
              <a:t>。</a:t>
            </a:r>
            <a:endParaRPr lang="en-US" altLang="zh-CN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96459" y="212913"/>
            <a:ext cx="3498060" cy="721395"/>
          </a:xfrm>
        </p:spPr>
        <p:txBody>
          <a:bodyPr/>
          <a:lstStyle/>
          <a:p>
            <a:r>
              <a:rPr kumimoji="1" lang="en-US" altLang="zh-CN" dirty="0" smtClean="0"/>
              <a:t>Python</a:t>
            </a:r>
            <a:r>
              <a:rPr kumimoji="1" lang="zh-CN" altLang="en-US" dirty="0" smtClean="0"/>
              <a:t>基本数据结构</a:t>
            </a:r>
            <a:endParaRPr kumimoji="1" lang="zh-CN" altLang="en-US" dirty="0"/>
          </a:p>
        </p:txBody>
      </p:sp>
      <p:sp>
        <p:nvSpPr>
          <p:cNvPr id="3" name="矩形 2"/>
          <p:cNvSpPr/>
          <p:nvPr/>
        </p:nvSpPr>
        <p:spPr>
          <a:xfrm flipV="1">
            <a:off x="6143626" y="1162285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947286" y="573610"/>
            <a:ext cx="3747134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列表的切片操作举例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3266440" y="2136985"/>
          <a:ext cx="8127999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111"/>
                <a:gridCol w="903111"/>
                <a:gridCol w="903111"/>
                <a:gridCol w="903111"/>
                <a:gridCol w="903111"/>
                <a:gridCol w="903111"/>
                <a:gridCol w="903111"/>
                <a:gridCol w="903111"/>
                <a:gridCol w="90311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2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3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4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5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6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7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8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9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3266440" y="2716105"/>
          <a:ext cx="8127999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111"/>
                <a:gridCol w="903111"/>
                <a:gridCol w="903111"/>
                <a:gridCol w="903111"/>
                <a:gridCol w="903111"/>
                <a:gridCol w="903111"/>
                <a:gridCol w="903111"/>
                <a:gridCol w="903111"/>
                <a:gridCol w="903111"/>
              </a:tblGrid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zh-CN" altLang="en-US" sz="1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zh-CN" altLang="en-US" sz="1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zh-CN" altLang="en-US" sz="1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zh-CN" altLang="en-US" sz="1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zh-CN" altLang="en-US" sz="1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zh-CN" altLang="en-US" sz="1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zh-CN" altLang="en-US" sz="1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zh-CN" altLang="en-US" sz="1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zh-CN" altLang="en-US" sz="1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3270090" y="3228711"/>
          <a:ext cx="8127999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111"/>
                <a:gridCol w="903111"/>
                <a:gridCol w="903111"/>
                <a:gridCol w="903111"/>
                <a:gridCol w="903111"/>
                <a:gridCol w="903111"/>
                <a:gridCol w="903111"/>
                <a:gridCol w="903111"/>
                <a:gridCol w="90311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rgbClr val="0000CC"/>
                          </a:solidFill>
                        </a:rPr>
                        <a:t>-9</a:t>
                      </a:r>
                      <a:endParaRPr lang="zh-CN" altLang="en-US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rgbClr val="0000CC"/>
                          </a:solidFill>
                        </a:rPr>
                        <a:t>-8</a:t>
                      </a:r>
                      <a:endParaRPr lang="zh-CN" altLang="en-US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rgbClr val="0000CC"/>
                          </a:solidFill>
                        </a:rPr>
                        <a:t>-7</a:t>
                      </a:r>
                      <a:endParaRPr lang="zh-CN" altLang="en-US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rgbClr val="0000CC"/>
                          </a:solidFill>
                        </a:rPr>
                        <a:t>-6</a:t>
                      </a:r>
                      <a:endParaRPr lang="zh-CN" altLang="en-US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rgbClr val="0000CC"/>
                          </a:solidFill>
                        </a:rPr>
                        <a:t>-5</a:t>
                      </a:r>
                      <a:endParaRPr lang="zh-CN" altLang="en-US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rgbClr val="0000CC"/>
                          </a:solidFill>
                        </a:rPr>
                        <a:t>-4</a:t>
                      </a:r>
                      <a:endParaRPr lang="zh-CN" altLang="en-US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rgbClr val="0000CC"/>
                          </a:solidFill>
                        </a:rPr>
                        <a:t>-3</a:t>
                      </a:r>
                      <a:endParaRPr lang="zh-CN" altLang="en-US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rgbClr val="0000CC"/>
                          </a:solidFill>
                        </a:rPr>
                        <a:t>-2</a:t>
                      </a:r>
                      <a:endParaRPr lang="zh-CN" altLang="en-US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rgbClr val="0000CC"/>
                          </a:solidFill>
                        </a:rPr>
                        <a:t>-1</a:t>
                      </a:r>
                      <a:endParaRPr lang="zh-CN" altLang="en-US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4947286" y="1370280"/>
            <a:ext cx="45881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err="1">
                <a:solidFill>
                  <a:srgbClr val="FF0000"/>
                </a:solidFill>
              </a:rPr>
              <a:t>a_list</a:t>
            </a:r>
            <a:r>
              <a:rPr lang="en-US" altLang="zh-CN" sz="2800" b="1" dirty="0">
                <a:solidFill>
                  <a:srgbClr val="FF0000"/>
                </a:solidFill>
              </a:rPr>
              <a:t> = list(range(1, 10</a:t>
            </a:r>
            <a:r>
              <a:rPr lang="en-US" altLang="zh-CN" sz="2800" b="1" dirty="0" smtClean="0">
                <a:solidFill>
                  <a:srgbClr val="FF0000"/>
                </a:solidFill>
              </a:rPr>
              <a:t>))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187743" y="2116503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0000CC"/>
                </a:solidFill>
              </a:rPr>
              <a:t>元素值</a:t>
            </a:r>
            <a:endParaRPr lang="zh-CN" altLang="en-US" sz="2000" b="1" dirty="0">
              <a:solidFill>
                <a:srgbClr val="0000CC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059502" y="2649903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0000CC"/>
                </a:solidFill>
              </a:rPr>
              <a:t>正向索引</a:t>
            </a:r>
            <a:endParaRPr lang="zh-CN" altLang="en-US" sz="2000" b="1" dirty="0">
              <a:solidFill>
                <a:srgbClr val="0000CC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092392" y="3183303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0000CC"/>
                </a:solidFill>
              </a:rPr>
              <a:t>反向索引</a:t>
            </a:r>
            <a:endParaRPr lang="zh-CN" altLang="en-US" sz="2000" b="1" dirty="0">
              <a:solidFill>
                <a:srgbClr val="0000CC"/>
              </a:solidFill>
            </a:endParaRPr>
          </a:p>
        </p:txBody>
      </p:sp>
      <p:cxnSp>
        <p:nvCxnSpPr>
          <p:cNvPr id="18" name="直接箭头连接符 17"/>
          <p:cNvCxnSpPr/>
          <p:nvPr/>
        </p:nvCxnSpPr>
        <p:spPr>
          <a:xfrm>
            <a:off x="3625515" y="2678058"/>
            <a:ext cx="7440274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 flipH="1">
            <a:off x="3579021" y="3598908"/>
            <a:ext cx="7440274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734318" y="3716703"/>
            <a:ext cx="41537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400" b="1" dirty="0" smtClean="0">
                <a:latin typeface="+mn-ea"/>
              </a:rPr>
              <a:t>观察下列程序执行结果：</a:t>
            </a:r>
            <a:endParaRPr lang="en-US" altLang="zh-CN" sz="2400" b="1" dirty="0">
              <a:latin typeface="+mn-ea"/>
            </a:endParaRPr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4761765" y="4555469"/>
            <a:ext cx="3284956" cy="1938992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(a_list[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:])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(a_list[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::-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(a_list[: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(a_list[: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:-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</a:t>
            </a:r>
            <a:endParaRPr kumimoji="0" lang="zh-CN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3"/>
          <p:cNvSpPr>
            <a:spLocks noChangeArrowheads="1"/>
          </p:cNvSpPr>
          <p:nvPr/>
        </p:nvSpPr>
        <p:spPr bwMode="auto">
          <a:xfrm>
            <a:off x="1093871" y="4555469"/>
            <a:ext cx="3351520" cy="1938992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(a_list[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(a_list[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(a_list[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:-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(a_list[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:-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</a:t>
            </a:r>
            <a:endParaRPr kumimoji="0" lang="zh-CN" altLang="zh-CN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4"/>
          <p:cNvSpPr>
            <a:spLocks noChangeArrowheads="1"/>
          </p:cNvSpPr>
          <p:nvPr/>
        </p:nvSpPr>
        <p:spPr bwMode="auto">
          <a:xfrm>
            <a:off x="8363095" y="4547894"/>
            <a:ext cx="3678850" cy="1938992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(a_list[-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8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(a_list[-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(a_list[:])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(a_list[::-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</a:t>
            </a:r>
            <a:endParaRPr kumimoji="0" lang="zh-CN" altLang="zh-CN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flipV="1">
            <a:off x="1940115" y="658134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43775" y="69459"/>
            <a:ext cx="3747134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列表的内容修改操作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417947" y="249679"/>
            <a:ext cx="6032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FF0000"/>
                </a:solidFill>
              </a:rPr>
              <a:t>例如： </a:t>
            </a:r>
            <a:r>
              <a:rPr lang="en-US" altLang="zh-CN" sz="2800" b="1" dirty="0" err="1" smtClean="0">
                <a:solidFill>
                  <a:srgbClr val="FF0000"/>
                </a:solidFill>
              </a:rPr>
              <a:t>a_list</a:t>
            </a:r>
            <a:r>
              <a:rPr lang="en-US" altLang="zh-CN" sz="2800" b="1" dirty="0" smtClean="0">
                <a:solidFill>
                  <a:srgbClr val="FF0000"/>
                </a:solidFill>
              </a:rPr>
              <a:t> </a:t>
            </a:r>
            <a:r>
              <a:rPr lang="en-US" altLang="zh-CN" sz="2800" b="1" dirty="0">
                <a:solidFill>
                  <a:srgbClr val="FF0000"/>
                </a:solidFill>
              </a:rPr>
              <a:t>= </a:t>
            </a:r>
            <a:r>
              <a:rPr lang="en-US" altLang="zh-CN" sz="2800" b="1" dirty="0" smtClean="0">
                <a:solidFill>
                  <a:srgbClr val="FF0000"/>
                </a:solidFill>
              </a:rPr>
              <a:t>list(range(10</a:t>
            </a:r>
            <a:r>
              <a:rPr lang="en-US" altLang="zh-CN" sz="2800" b="1" dirty="0" smtClean="0">
                <a:solidFill>
                  <a:srgbClr val="FF0000"/>
                </a:solidFill>
              </a:rPr>
              <a:t>))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75743" y="2566393"/>
            <a:ext cx="1154736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对某个连续区域进行修改</a:t>
            </a:r>
            <a:r>
              <a:rPr lang="zh-CN" altLang="en-US" sz="2400" b="1" dirty="0" smtClean="0">
                <a:latin typeface="+mn-ea"/>
              </a:rPr>
              <a:t>：</a:t>
            </a:r>
            <a:r>
              <a:rPr lang="zh-CN" altLang="en-US" sz="2000" dirty="0" smtClean="0">
                <a:latin typeface="+mn-ea"/>
              </a:rPr>
              <a:t>通过切片指定连续区域，然后设置新的内容，必须是可迭代对象，迭代对象中元素个数不限。</a:t>
            </a:r>
            <a:endParaRPr lang="en-US" altLang="zh-CN" sz="2400" dirty="0">
              <a:latin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75743" y="861790"/>
            <a:ext cx="100747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latinLnBrk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对单个元素进行修改</a:t>
            </a:r>
            <a:r>
              <a:rPr lang="zh-CN" altLang="en-US" sz="2400" b="1" dirty="0" smtClean="0">
                <a:latin typeface="+mn-ea"/>
              </a:rPr>
              <a:t>：</a:t>
            </a:r>
            <a:r>
              <a:rPr lang="zh-CN" altLang="en-US" sz="2000" dirty="0" smtClean="0">
                <a:latin typeface="+mn-ea"/>
              </a:rPr>
              <a:t>通过索引进行定位，然后指定新的内容，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数据类型不限</a:t>
            </a:r>
            <a:r>
              <a:rPr lang="zh-CN" altLang="en-US" sz="2000" dirty="0" smtClean="0">
                <a:latin typeface="+mn-ea"/>
              </a:rPr>
              <a:t>。</a:t>
            </a:r>
            <a:endParaRPr lang="en-US" altLang="zh-CN" sz="2400" dirty="0">
              <a:latin typeface="+mn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85645" y="4610683"/>
            <a:ext cx="1140585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对某个非连续区域进行修改</a:t>
            </a:r>
            <a:r>
              <a:rPr lang="zh-CN" altLang="en-US" sz="2400" b="1" dirty="0" smtClean="0">
                <a:latin typeface="+mn-ea"/>
              </a:rPr>
              <a:t>：</a:t>
            </a:r>
            <a:r>
              <a:rPr lang="zh-CN" altLang="en-US" sz="2000" dirty="0" smtClean="0">
                <a:latin typeface="+mn-ea"/>
              </a:rPr>
              <a:t>通过切片指定非连续区域，然后设置新的内容，必须是可迭代对象，并且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迭代对象中元素个数与非连续区域元素个数相同</a:t>
            </a:r>
            <a:r>
              <a:rPr lang="zh-CN" altLang="en-US" sz="2000" dirty="0" smtClean="0">
                <a:latin typeface="+mn-ea"/>
              </a:rPr>
              <a:t>。</a:t>
            </a:r>
            <a:endParaRPr lang="en-US" altLang="zh-CN" sz="2000" dirty="0">
              <a:latin typeface="+mn-ea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805300" y="1586953"/>
            <a:ext cx="3193576" cy="923330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a_list[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 =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"A"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a_list[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 = [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endParaRPr kumimoji="0" lang="zh-CN" altLang="zh-CN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875913" y="1592005"/>
            <a:ext cx="35173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</a:rPr>
              <a:t>[0, 1, </a:t>
            </a:r>
            <a:r>
              <a:rPr lang="zh-CN" altLang="en-US" sz="2000" b="1" dirty="0">
                <a:solidFill>
                  <a:srgbClr val="0000CC"/>
                </a:solidFill>
              </a:rPr>
              <a:t>'A'</a:t>
            </a:r>
            <a:r>
              <a:rPr lang="zh-CN" altLang="en-US" sz="2000" b="1" dirty="0">
                <a:solidFill>
                  <a:srgbClr val="FF0000"/>
                </a:solidFill>
              </a:rPr>
              <a:t>, 3, 4, 5, 6, 7, 8, 9]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875913" y="2100763"/>
            <a:ext cx="41440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</a:rPr>
              <a:t>[0, 1, 2, 3, </a:t>
            </a:r>
            <a:r>
              <a:rPr lang="zh-CN" altLang="en-US" sz="2000" b="1" dirty="0">
                <a:solidFill>
                  <a:srgbClr val="0000CC"/>
                </a:solidFill>
              </a:rPr>
              <a:t>[1, 2, 3]</a:t>
            </a:r>
            <a:r>
              <a:rPr lang="zh-CN" altLang="en-US" sz="2000" b="1" dirty="0">
                <a:solidFill>
                  <a:srgbClr val="FF0000"/>
                </a:solidFill>
              </a:rPr>
              <a:t>, 5, 6, 7, 8, 9]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908807" y="3763280"/>
            <a:ext cx="4541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TypeError: can only assign an iterable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908807" y="4210672"/>
            <a:ext cx="46826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</a:rPr>
              <a:t>[0, 1, </a:t>
            </a:r>
            <a:r>
              <a:rPr lang="zh-CN" altLang="en-US" sz="2000" b="1" dirty="0">
                <a:solidFill>
                  <a:srgbClr val="0000CC"/>
                </a:solidFill>
              </a:rPr>
              <a:t>'A', 'B', 'C', 'D'</a:t>
            </a:r>
            <a:r>
              <a:rPr lang="zh-CN" altLang="en-US" sz="2000" b="1" dirty="0">
                <a:solidFill>
                  <a:srgbClr val="FF0000"/>
                </a:solidFill>
              </a:rPr>
              <a:t>,</a:t>
            </a:r>
            <a:r>
              <a:rPr lang="zh-CN" altLang="en-US" sz="2000" b="1" dirty="0">
                <a:solidFill>
                  <a:srgbClr val="0000CC"/>
                </a:solidFill>
              </a:rPr>
              <a:t> </a:t>
            </a:r>
            <a:r>
              <a:rPr lang="zh-CN" altLang="en-US" sz="2000" b="1" dirty="0">
                <a:solidFill>
                  <a:srgbClr val="FF0000"/>
                </a:solidFill>
              </a:rPr>
              <a:t>4, 5, 6, 7, 8, 9]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1805300" y="3698932"/>
            <a:ext cx="4544704" cy="923330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a_list[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 =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a_list[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 = [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"B"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"C"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"D"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endParaRPr kumimoji="0" lang="zh-CN" altLang="zh-CN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990695" y="5718679"/>
            <a:ext cx="36904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</a:rPr>
              <a:t>[0, 1, </a:t>
            </a:r>
            <a:r>
              <a:rPr lang="zh-CN" altLang="en-US" sz="2000" b="1" dirty="0">
                <a:solidFill>
                  <a:srgbClr val="0000CC"/>
                </a:solidFill>
              </a:rPr>
              <a:t>'A'</a:t>
            </a:r>
            <a:r>
              <a:rPr lang="zh-CN" altLang="en-US" sz="2000" b="1" dirty="0">
                <a:solidFill>
                  <a:srgbClr val="FF0000"/>
                </a:solidFill>
              </a:rPr>
              <a:t>, 3, </a:t>
            </a:r>
            <a:r>
              <a:rPr lang="zh-CN" altLang="en-US" sz="2000" b="1" dirty="0">
                <a:solidFill>
                  <a:srgbClr val="0000CC"/>
                </a:solidFill>
              </a:rPr>
              <a:t>'B'</a:t>
            </a:r>
            <a:r>
              <a:rPr lang="zh-CN" altLang="en-US" sz="2000" b="1" dirty="0">
                <a:solidFill>
                  <a:srgbClr val="FF0000"/>
                </a:solidFill>
              </a:rPr>
              <a:t>, 5, 6, 7, 8, 9]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985605" y="6182809"/>
            <a:ext cx="51773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ValueError: attempt to </a:t>
            </a:r>
            <a:r>
              <a:rPr lang="zh-CN" altLang="en-US" b="1" dirty="0">
                <a:solidFill>
                  <a:srgbClr val="0000CC"/>
                </a:solidFill>
              </a:rPr>
              <a:t>assign sequence of size 3 to extended slice of size 2</a:t>
            </a:r>
            <a:endParaRPr lang="zh-CN" altLang="en-US" b="1" dirty="0">
              <a:solidFill>
                <a:srgbClr val="0000CC"/>
              </a:solidFill>
            </a:endParaRPr>
          </a:p>
        </p:txBody>
      </p:sp>
      <p:sp>
        <p:nvSpPr>
          <p:cNvPr id="30" name="Rectangle 3"/>
          <p:cNvSpPr>
            <a:spLocks noChangeArrowheads="1"/>
          </p:cNvSpPr>
          <p:nvPr/>
        </p:nvSpPr>
        <p:spPr bwMode="auto">
          <a:xfrm>
            <a:off x="1794316" y="5735085"/>
            <a:ext cx="4326340" cy="923330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a_list[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 = 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"B"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a_list[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 = 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"B"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"C"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endParaRPr kumimoji="0" lang="zh-CN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491299" y="1210633"/>
          <a:ext cx="11136593" cy="57149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42718"/>
                <a:gridCol w="8993875"/>
              </a:tblGrid>
              <a:tr h="58097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solidFill>
                            <a:srgbClr val="0000CC"/>
                          </a:solidFill>
                          <a:effectLst/>
                        </a:rPr>
                        <a:t>方法</a:t>
                      </a:r>
                      <a:endParaRPr lang="zh-CN" sz="2000" kern="100" dirty="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solidFill>
                            <a:srgbClr val="0000CC"/>
                          </a:solidFill>
                          <a:effectLst/>
                        </a:rPr>
                        <a:t>作用</a:t>
                      </a:r>
                      <a:endParaRPr lang="zh-CN" sz="2000" kern="100" dirty="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index(object)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获取列表中某个对象第一次出现的位置，不存在时报错：</a:t>
                      </a:r>
                      <a:r>
                        <a:rPr lang="en-US" altLang="zh-CN" sz="2000" b="1" kern="100" dirty="0" err="1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ValueError</a:t>
                      </a:r>
                      <a:endParaRPr lang="zh-CN" sz="2000" b="1" kern="100" dirty="0">
                        <a:solidFill>
                          <a:srgbClr val="0000C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count(object)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统计列表中某个对象出现的次数</a:t>
                      </a:r>
                      <a:r>
                        <a:rPr lang="zh-CN" altLang="en-US" sz="2000" kern="100" dirty="0" smtClean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，不存在时返回</a:t>
                      </a:r>
                      <a:r>
                        <a:rPr lang="en-US" altLang="zh-CN" sz="2000" kern="100" dirty="0" smtClean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0</a:t>
                      </a:r>
                      <a:endParaRPr lang="zh-CN" sz="2000" kern="100" dirty="0"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append(object)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在列表的末尾添加一个对象</a:t>
                      </a:r>
                      <a:endParaRPr lang="zh-CN" sz="2000" b="1" kern="100" dirty="0">
                        <a:solidFill>
                          <a:srgbClr val="0000C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extend(</a:t>
                      </a:r>
                      <a:r>
                        <a:rPr lang="en-US" altLang="zh-CN" sz="1800" kern="100" dirty="0" err="1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iterable</a:t>
                      </a: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将一个可迭代对象合并到列表中</a:t>
                      </a:r>
                      <a:r>
                        <a:rPr lang="zh-CN" altLang="en-US" sz="2000" b="0" kern="100" dirty="0" smtClean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去，注意和</a:t>
                      </a:r>
                      <a:r>
                        <a:rPr lang="en-US" altLang="zh-CN" sz="2000" b="0" kern="100" dirty="0" smtClean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append()</a:t>
                      </a:r>
                      <a:r>
                        <a:rPr lang="zh-CN" altLang="en-US" sz="2000" b="0" kern="100" dirty="0" smtClean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方法的区别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insert(index, object)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0" kern="100" dirty="0" smtClean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在列表的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指定位置插入一个元素</a:t>
                      </a:r>
                      <a:r>
                        <a:rPr lang="zh-CN" altLang="en-US" sz="2000" b="0" kern="100" dirty="0" smtClean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，该位置及后面的元素依次往后移动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sort(key, reverse)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对列表中的元素进行排序</a:t>
                      </a:r>
                      <a:r>
                        <a:rPr lang="zh-CN" altLang="en-US" sz="2000" b="0" kern="100" dirty="0" smtClean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，前提是元素之间可比较，否则会报错，默认为升序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pop(index)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0" kern="100" dirty="0" smtClean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删除列表中指定位置的元素，默认删除最后一个，并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返回删除的元素</a:t>
                      </a:r>
                      <a:endParaRPr lang="zh-CN" sz="2000" b="1" kern="100" dirty="0">
                        <a:solidFill>
                          <a:srgbClr val="0000C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remove(object)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删除列表中第一个出现的指定元素</a:t>
                      </a:r>
                      <a:endParaRPr lang="zh-CN" sz="2000" b="1" kern="100" dirty="0">
                        <a:solidFill>
                          <a:srgbClr val="0000C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reverse()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将列表进行逆序</a:t>
                      </a:r>
                      <a:endParaRPr lang="zh-CN" sz="2000" b="1" kern="100" dirty="0">
                        <a:solidFill>
                          <a:srgbClr val="0000C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clear()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清空列表内容</a:t>
                      </a:r>
                      <a:endParaRPr lang="zh-CN" sz="2000" b="1" kern="100" dirty="0">
                        <a:solidFill>
                          <a:srgbClr val="0000C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copy()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将列表内容复制一份，是一种浅拷贝</a:t>
                      </a:r>
                      <a:endParaRPr lang="zh-CN" sz="2000" b="1" kern="100" dirty="0">
                        <a:solidFill>
                          <a:srgbClr val="0000C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 flipV="1">
            <a:off x="5775137" y="725557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715957" y="110360"/>
            <a:ext cx="3747134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列表的常见方法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600482" y="992268"/>
          <a:ext cx="11136593" cy="57054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42718"/>
                <a:gridCol w="8993875"/>
              </a:tblGrid>
              <a:tr h="58097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solidFill>
                            <a:srgbClr val="0000CC"/>
                          </a:solidFill>
                          <a:effectLst/>
                        </a:rPr>
                        <a:t>方法</a:t>
                      </a:r>
                      <a:endParaRPr lang="zh-CN" sz="2000" kern="100" dirty="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solidFill>
                            <a:srgbClr val="0000CC"/>
                          </a:solidFill>
                          <a:effectLst/>
                        </a:rPr>
                        <a:t>作用</a:t>
                      </a:r>
                      <a:endParaRPr lang="zh-CN" sz="2000" kern="100" dirty="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800" kern="100" dirty="0" err="1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len</a:t>
                      </a: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CN" altLang="en-US" sz="1800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列表</a:t>
                      </a: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获取列表中元素的个数</a:t>
                      </a:r>
                      <a:endParaRPr lang="zh-CN" sz="2000" b="1" kern="100" dirty="0">
                        <a:solidFill>
                          <a:srgbClr val="0000C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</a:t>
                      </a:r>
                      <a:r>
                        <a:rPr lang="en-US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CN" altLang="en-US" sz="1800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列表</a:t>
                      </a:r>
                      <a:r>
                        <a:rPr lang="en-US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获取列表中最大的元素，前提是列表中元素可比较</a:t>
                      </a:r>
                      <a:endParaRPr lang="zh-CN" sz="2000" kern="100" dirty="0"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min(</a:t>
                      </a:r>
                      <a:r>
                        <a:rPr lang="zh-CN" altLang="en-US" sz="1800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列表</a:t>
                      </a: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获取列表中最小的元素，前提是列表中元素可比较</a:t>
                      </a:r>
                      <a:endParaRPr lang="zh-CN" altLang="zh-CN" sz="2000" kern="100" dirty="0"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sum(</a:t>
                      </a:r>
                      <a:r>
                        <a:rPr lang="zh-CN" altLang="en-US" sz="1800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列表</a:t>
                      </a: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alt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对列表中的元素进行求和，前提是列表中元素可执行加法运算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reversed(</a:t>
                      </a:r>
                      <a:r>
                        <a:rPr lang="zh-CN" altLang="en-US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列表</a:t>
                      </a: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将列表进行逆序，</a:t>
                      </a:r>
                      <a:r>
                        <a:rPr lang="zh-CN" altLang="en-US" sz="2000" b="1" kern="100" dirty="0" smtClean="0">
                          <a:solidFill>
                            <a:srgbClr val="FF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返回一个可迭代对象</a:t>
                      </a:r>
                      <a:endParaRPr lang="zh-CN" sz="2000" b="1" kern="100" dirty="0">
                        <a:solidFill>
                          <a:srgbClr val="FF0000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sorted(</a:t>
                      </a:r>
                      <a:r>
                        <a:rPr lang="zh-CN" altLang="en-US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列表，</a:t>
                      </a: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key, reverse)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对列表中的元素进行排序</a:t>
                      </a:r>
                      <a:r>
                        <a:rPr lang="zh-CN" altLang="en-US" sz="2000" b="0" kern="100" dirty="0" smtClean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lang="zh-CN" altLang="en-US" sz="2000" b="1" kern="100" dirty="0" smtClean="0">
                          <a:solidFill>
                            <a:srgbClr val="FF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返回一个新列表</a:t>
                      </a:r>
                      <a:r>
                        <a:rPr lang="zh-CN" altLang="en-US" sz="2000" b="0" kern="100" dirty="0" smtClean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。前提是元素之间可比较，否则会报错，默认为升序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列表</a:t>
                      </a:r>
                      <a:r>
                        <a:rPr lang="en-US" altLang="zh-CN" sz="1800" b="1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zh-CN" altLang="en-US" sz="1800" b="1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列表</a:t>
                      </a:r>
                      <a:r>
                        <a:rPr lang="en-US" altLang="zh-CN" sz="1800" b="1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endParaRPr lang="zh-CN" sz="1800" b="1" kern="1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实现两个列表的合并，并</a:t>
                      </a:r>
                      <a:r>
                        <a:rPr lang="zh-CN" altLang="en-US" sz="2000" b="1" kern="100" dirty="0" smtClean="0">
                          <a:solidFill>
                            <a:srgbClr val="FF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返回一个新的列表</a:t>
                      </a:r>
                      <a:endParaRPr lang="zh-CN" sz="2000" b="1" kern="100" dirty="0">
                        <a:solidFill>
                          <a:srgbClr val="FF0000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列表</a:t>
                      </a:r>
                      <a:r>
                        <a:rPr lang="zh-CN" altLang="en-US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* </a:t>
                      </a:r>
                      <a:r>
                        <a:rPr lang="zh-CN" altLang="en-US" sz="1800" b="1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整数</a:t>
                      </a:r>
                      <a:endParaRPr lang="zh-CN" sz="1800" b="1" kern="1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将列表中的内容复制若干份，并</a:t>
                      </a:r>
                      <a:r>
                        <a:rPr lang="zh-CN" altLang="en-US" sz="2000" b="1" kern="100" dirty="0" smtClean="0">
                          <a:solidFill>
                            <a:srgbClr val="FF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返回一个新的列表</a:t>
                      </a:r>
                      <a:endParaRPr lang="zh-CN" sz="2000" b="1" kern="100" dirty="0">
                        <a:solidFill>
                          <a:srgbClr val="FF0000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enumerate(</a:t>
                      </a:r>
                      <a:r>
                        <a:rPr lang="zh-CN" altLang="en-US" sz="1800" b="1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列表</a:t>
                      </a: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生成一个枚举对象，每个元素为</a:t>
                      </a:r>
                      <a:r>
                        <a:rPr lang="zh-CN" altLang="en-US" sz="2000" b="1" kern="100" dirty="0" smtClean="0">
                          <a:solidFill>
                            <a:srgbClr val="FF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索引和值形成的元组</a:t>
                      </a:r>
                      <a:endParaRPr lang="zh-CN" sz="2000" b="1" kern="100" dirty="0">
                        <a:solidFill>
                          <a:srgbClr val="FF0000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zip(</a:t>
                      </a:r>
                      <a:r>
                        <a:rPr lang="zh-CN" altLang="en-US" sz="1800" b="1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列表</a:t>
                      </a:r>
                      <a:r>
                        <a:rPr lang="en-US" altLang="zh-CN" sz="1800" b="1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altLang="zh-CN" sz="1800" kern="100" baseline="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CN" altLang="en-US" sz="1800" b="1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列表</a:t>
                      </a:r>
                      <a:r>
                        <a:rPr lang="en-US" altLang="zh-CN" sz="1800" b="1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zh-CN" sz="1800" kern="100" baseline="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生成一个</a:t>
                      </a:r>
                      <a:r>
                        <a:rPr lang="en-US" altLang="zh-CN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zip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对象，每个元素为</a:t>
                      </a:r>
                      <a:r>
                        <a:rPr lang="zh-CN" altLang="en-US" sz="2000" b="1" kern="100" dirty="0" smtClean="0">
                          <a:solidFill>
                            <a:srgbClr val="FF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列表中对应位置元素形成的元组</a:t>
                      </a:r>
                      <a:endParaRPr lang="zh-CN" sz="2000" b="1" kern="100" dirty="0">
                        <a:solidFill>
                          <a:srgbClr val="FF0000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 flipV="1">
            <a:off x="5775137" y="725557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715957" y="110360"/>
            <a:ext cx="3747134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对列表的一些常见操作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96459" y="212913"/>
            <a:ext cx="3498060" cy="721395"/>
          </a:xfrm>
        </p:spPr>
        <p:txBody>
          <a:bodyPr/>
          <a:lstStyle/>
          <a:p>
            <a:r>
              <a:rPr kumimoji="1" lang="en-US" altLang="zh-CN" dirty="0" smtClean="0"/>
              <a:t>Python</a:t>
            </a:r>
            <a:r>
              <a:rPr kumimoji="1" lang="zh-CN" altLang="en-US" dirty="0" smtClean="0"/>
              <a:t>基本数据结构</a:t>
            </a:r>
            <a:endParaRPr kumimoji="1" lang="zh-CN" altLang="en-US" dirty="0"/>
          </a:p>
        </p:txBody>
      </p:sp>
      <p:sp>
        <p:nvSpPr>
          <p:cNvPr id="3" name="矩形 2"/>
          <p:cNvSpPr/>
          <p:nvPr/>
        </p:nvSpPr>
        <p:spPr>
          <a:xfrm flipV="1">
            <a:off x="6143626" y="1162285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084446" y="547088"/>
            <a:ext cx="3747134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列表</a:t>
            </a:r>
            <a:r>
              <a:rPr lang="zh-CN" altLang="en-US" sz="2800" b="1" dirty="0">
                <a:solidFill>
                  <a:schemeClr val="accent1"/>
                </a:solidFill>
              </a:rPr>
              <a:t>推导式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715928" y="1314572"/>
            <a:ext cx="88573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400" dirty="0"/>
              <a:t>       列表推导</a:t>
            </a:r>
            <a:r>
              <a:rPr lang="zh-CN" altLang="en-US" sz="2400" dirty="0" smtClean="0"/>
              <a:t>式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利用已有列表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快速</a:t>
            </a:r>
            <a:r>
              <a:rPr lang="zh-CN" altLang="en-US" sz="2400" b="1" dirty="0">
                <a:solidFill>
                  <a:srgbClr val="FF0000"/>
                </a:solidFill>
              </a:rPr>
              <a:t>生成</a:t>
            </a:r>
            <a:r>
              <a:rPr lang="zh-CN" altLang="en-US" sz="2400" dirty="0"/>
              <a:t>满足特定需求的</a:t>
            </a:r>
            <a:r>
              <a:rPr lang="zh-CN" altLang="en-US" sz="2400" b="1" dirty="0">
                <a:solidFill>
                  <a:srgbClr val="FF0000"/>
                </a:solidFill>
              </a:rPr>
              <a:t>列表</a:t>
            </a:r>
            <a:r>
              <a:rPr lang="zh-CN" altLang="en-US" sz="2400" dirty="0"/>
              <a:t>。列表推导式在逻辑上</a:t>
            </a:r>
            <a:r>
              <a:rPr lang="zh-CN" altLang="en-US" sz="2400" b="1" dirty="0">
                <a:solidFill>
                  <a:srgbClr val="FF0000"/>
                </a:solidFill>
              </a:rPr>
              <a:t>相当于一个循环</a:t>
            </a:r>
            <a:r>
              <a:rPr lang="zh-CN" altLang="en-US" sz="2400" dirty="0"/>
              <a:t>，只是形式更加简洁。</a:t>
            </a:r>
            <a:endParaRPr lang="en-US" altLang="zh-CN" sz="2400" dirty="0"/>
          </a:p>
        </p:txBody>
      </p:sp>
      <p:sp>
        <p:nvSpPr>
          <p:cNvPr id="7" name="矩形 6"/>
          <p:cNvSpPr/>
          <p:nvPr/>
        </p:nvSpPr>
        <p:spPr>
          <a:xfrm>
            <a:off x="1525847" y="3265998"/>
            <a:ext cx="265665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lnSpc>
                <a:spcPct val="150000"/>
              </a:lnSpc>
            </a:pP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1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、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生成简单列表</a:t>
            </a:r>
            <a:endParaRPr lang="en-US" altLang="zh-CN" sz="2000" b="1" dirty="0">
              <a:solidFill>
                <a:srgbClr val="0000CC"/>
              </a:solidFill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36742" y="3265998"/>
            <a:ext cx="5841527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lnSpc>
                <a:spcPct val="150000"/>
              </a:lnSpc>
            </a:pP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2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、从列表中选择符合条件的元素组成新的列表</a:t>
            </a:r>
            <a:endParaRPr lang="en-US" altLang="zh-CN" sz="2000" b="1" dirty="0">
              <a:solidFill>
                <a:srgbClr val="0000CC"/>
              </a:solidFill>
              <a:latin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50784" y="5263987"/>
            <a:ext cx="5672235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3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、使用多个循环，实现多序列元素的任意组合</a:t>
            </a:r>
            <a:endParaRPr lang="en-US" altLang="zh-CN" sz="2000" b="1" dirty="0">
              <a:solidFill>
                <a:srgbClr val="0000CC"/>
              </a:solidFill>
              <a:latin typeface="+mn-ea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941695" y="4038792"/>
            <a:ext cx="4790365" cy="923330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a_list = [i*i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for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i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in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range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)]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(a_list)</a:t>
            </a:r>
            <a:endParaRPr kumimoji="0" lang="zh-CN" altLang="zh-CN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086902" y="4026008"/>
            <a:ext cx="5991367" cy="923330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b_list = [i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for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i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in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range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50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if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i %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==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(b_list)</a:t>
            </a:r>
            <a:endParaRPr kumimoji="0" lang="zh-CN" altLang="zh-CN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1525847" y="5953713"/>
            <a:ext cx="9837903" cy="646331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c_list = [[x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y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z]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for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x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in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range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for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y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in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range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for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z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in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range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)]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(c_list)</a:t>
            </a:r>
            <a:endParaRPr kumimoji="0" lang="zh-CN" altLang="zh-CN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092086" y="2584136"/>
            <a:ext cx="9271664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buClr>
                <a:srgbClr val="CC0000"/>
              </a:buClr>
            </a:pPr>
            <a:r>
              <a:rPr lang="zh-CN" alt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语法形式：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[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表达式  </a:t>
            </a:r>
            <a:r>
              <a:rPr lang="en-US" altLang="zh-CN" sz="24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for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表达式中的变量  </a:t>
            </a:r>
            <a:r>
              <a:rPr lang="en-US" altLang="zh-CN" sz="24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in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已有序列 </a:t>
            </a:r>
            <a:r>
              <a:rPr lang="en-US" altLang="zh-CN" sz="24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if 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过滤条件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]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4628819" y="258233"/>
            <a:ext cx="3232072" cy="721395"/>
          </a:xfrm>
        </p:spPr>
        <p:txBody>
          <a:bodyPr/>
          <a:lstStyle/>
          <a:p>
            <a:pPr algn="ctr"/>
            <a:r>
              <a:rPr lang="zh-CN" altLang="en-US" sz="3600" dirty="0" smtClean="0"/>
              <a:t>课后练习题</a:t>
            </a:r>
            <a:endParaRPr lang="zh-CN" altLang="en-US" sz="3600" dirty="0"/>
          </a:p>
        </p:txBody>
      </p:sp>
      <p:sp>
        <p:nvSpPr>
          <p:cNvPr id="5" name="文本框 4"/>
          <p:cNvSpPr txBox="1"/>
          <p:nvPr/>
        </p:nvSpPr>
        <p:spPr>
          <a:xfrm>
            <a:off x="472354" y="1487606"/>
            <a:ext cx="1154500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 smtClean="0"/>
              <a:t>已知有两个列表 </a:t>
            </a:r>
            <a:r>
              <a:rPr lang="en-US" altLang="zh-CN" sz="2400" b="1" dirty="0" err="1" smtClean="0">
                <a:solidFill>
                  <a:srgbClr val="0000CC"/>
                </a:solidFill>
              </a:rPr>
              <a:t>a_list</a:t>
            </a:r>
            <a:r>
              <a:rPr lang="en-US" altLang="zh-CN" sz="2400" b="1" dirty="0" smtClean="0">
                <a:solidFill>
                  <a:srgbClr val="0000CC"/>
                </a:solidFill>
              </a:rPr>
              <a:t> = [4, 10, </a:t>
            </a:r>
            <a:r>
              <a:rPr lang="en-US" altLang="zh-CN" sz="2400" b="1" smtClean="0">
                <a:solidFill>
                  <a:srgbClr val="0000CC"/>
                </a:solidFill>
              </a:rPr>
              <a:t>12, 4, </a:t>
            </a:r>
            <a:r>
              <a:rPr lang="en-US" altLang="zh-CN" sz="2400" b="1" dirty="0" smtClean="0">
                <a:solidFill>
                  <a:srgbClr val="0000CC"/>
                </a:solidFill>
              </a:rPr>
              <a:t>9, 6, 3]</a:t>
            </a:r>
            <a:r>
              <a:rPr lang="en-US" altLang="zh-CN" sz="2400" dirty="0"/>
              <a:t>, </a:t>
            </a:r>
            <a:r>
              <a:rPr lang="en-US" altLang="zh-CN" sz="2400" b="1" dirty="0" err="1" smtClean="0">
                <a:solidFill>
                  <a:srgbClr val="FF0000"/>
                </a:solidFill>
              </a:rPr>
              <a:t>b_list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 = [12, 8, 5, 6, 7, 6, 10]</a:t>
            </a:r>
            <a:r>
              <a:rPr lang="zh-CN" altLang="en-US" sz="2400" dirty="0" smtClean="0"/>
              <a:t>，编写程序实现以下功能：</a:t>
            </a:r>
            <a:endParaRPr lang="en-US" altLang="zh-CN" sz="2400" dirty="0" smtClean="0"/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400" dirty="0" smtClean="0"/>
              <a:t>将两个列表进行合并，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合并时删除重复元素</a:t>
            </a:r>
            <a:r>
              <a:rPr lang="zh-CN" altLang="en-US" sz="2400" dirty="0" smtClean="0"/>
              <a:t>，合并结果存放在 </a:t>
            </a:r>
            <a:r>
              <a:rPr lang="en-US" altLang="zh-CN" sz="2400" b="1" dirty="0" err="1" smtClean="0">
                <a:solidFill>
                  <a:srgbClr val="0000CC"/>
                </a:solidFill>
              </a:rPr>
              <a:t>c_list</a:t>
            </a:r>
            <a:r>
              <a:rPr lang="en-US" altLang="zh-CN" sz="2400" b="1" dirty="0" smtClean="0">
                <a:solidFill>
                  <a:srgbClr val="0000CC"/>
                </a:solidFill>
              </a:rPr>
              <a:t> </a:t>
            </a:r>
            <a:r>
              <a:rPr lang="zh-CN" altLang="en-US" sz="2400" dirty="0" smtClean="0"/>
              <a:t>中；</a:t>
            </a:r>
            <a:endParaRPr lang="en-US" altLang="zh-CN" sz="2400" dirty="0" smtClean="0"/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400" dirty="0" smtClean="0"/>
              <a:t>对 </a:t>
            </a:r>
            <a:r>
              <a:rPr lang="en-US" altLang="zh-CN" sz="2400" dirty="0" err="1" smtClean="0"/>
              <a:t>c_list</a:t>
            </a:r>
            <a:r>
              <a:rPr lang="en-US" altLang="zh-CN" sz="2400" dirty="0" smtClean="0"/>
              <a:t> </a:t>
            </a:r>
            <a:r>
              <a:rPr lang="zh-CN" altLang="en-US" sz="2400" dirty="0" smtClean="0"/>
              <a:t>按照元素的大小，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从大到小进行排序</a:t>
            </a:r>
            <a:r>
              <a:rPr lang="zh-CN" altLang="en-US" sz="2400" dirty="0" smtClean="0"/>
              <a:t>，并打印出排序结果。</a:t>
            </a:r>
            <a:endParaRPr lang="zh-CN" altLang="en-US" sz="2400" dirty="0"/>
          </a:p>
        </p:txBody>
      </p:sp>
      <p:sp>
        <p:nvSpPr>
          <p:cNvPr id="6" name="文本框 5"/>
          <p:cNvSpPr txBox="1"/>
          <p:nvPr/>
        </p:nvSpPr>
        <p:spPr>
          <a:xfrm>
            <a:off x="472354" y="4017306"/>
            <a:ext cx="11545002" cy="1689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 smtClean="0"/>
              <a:t>已知列表 </a:t>
            </a:r>
            <a:r>
              <a:rPr lang="en-US" altLang="zh-CN" sz="2400" b="1" dirty="0" err="1" smtClean="0">
                <a:solidFill>
                  <a:srgbClr val="0000CC"/>
                </a:solidFill>
              </a:rPr>
              <a:t>a_list</a:t>
            </a:r>
            <a:r>
              <a:rPr lang="en-US" altLang="zh-CN" sz="2400" b="1" dirty="0" smtClean="0">
                <a:solidFill>
                  <a:srgbClr val="0000CC"/>
                </a:solidFill>
              </a:rPr>
              <a:t> = [4, 6, 8, 6, 4, 2, 6, 6, 5, 7, 4, 2, 1, 7, 6, 7, 4]</a:t>
            </a:r>
            <a:r>
              <a:rPr lang="en-US" altLang="zh-CN" sz="2400" dirty="0" smtClean="0"/>
              <a:t>, </a:t>
            </a:r>
            <a:r>
              <a:rPr lang="zh-CN" altLang="en-US" sz="2400" dirty="0" smtClean="0"/>
              <a:t>编写程序统计列表中各元素出现的次数，并将结果按照下面格式输出：</a:t>
            </a:r>
            <a:endParaRPr lang="en-US" altLang="zh-CN" sz="2400" dirty="0" smtClean="0"/>
          </a:p>
          <a:p>
            <a:pPr>
              <a:lnSpc>
                <a:spcPct val="150000"/>
              </a:lnSpc>
            </a:pPr>
            <a:r>
              <a:rPr lang="en-US" altLang="zh-CN" sz="2400" dirty="0"/>
              <a:t>	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元素 </a:t>
            </a:r>
            <a:r>
              <a:rPr lang="en-US" altLang="zh-CN" sz="2400" b="1" dirty="0" smtClean="0">
                <a:solidFill>
                  <a:srgbClr val="0000CC"/>
                </a:solidFill>
              </a:rPr>
              <a:t>xxx </a:t>
            </a:r>
            <a:r>
              <a:rPr lang="zh-CN" altLang="en-US" sz="2400" dirty="0" smtClean="0"/>
              <a:t>在列表中出现 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xxx 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次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05594" y="4807240"/>
            <a:ext cx="2923809" cy="19714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占位符 9"/>
          <p:cNvSpPr>
            <a:spLocks noGrp="1"/>
          </p:cNvSpPr>
          <p:nvPr>
            <p:ph type="body" sz="quarter" idx="15"/>
          </p:nvPr>
        </p:nvSpPr>
        <p:spPr>
          <a:xfrm>
            <a:off x="4631163" y="461980"/>
            <a:ext cx="2910592" cy="2373032"/>
          </a:xfrm>
        </p:spPr>
        <p:txBody>
          <a:bodyPr/>
          <a:lstStyle/>
          <a:p>
            <a:r>
              <a:rPr lang="en-US" altLang="zh-CN" dirty="0" smtClean="0"/>
              <a:t>02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6"/>
          </p:nvPr>
        </p:nvSpPr>
        <p:spPr>
          <a:xfrm>
            <a:off x="4631163" y="3246493"/>
            <a:ext cx="2920133" cy="825190"/>
          </a:xfrm>
        </p:spPr>
        <p:txBody>
          <a:bodyPr/>
          <a:lstStyle/>
          <a:p>
            <a:r>
              <a:rPr lang="zh-CN" altLang="en-US" sz="4400" b="1" dirty="0" smtClean="0"/>
              <a:t>元 组</a:t>
            </a:r>
            <a:endParaRPr lang="zh-CN" alt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flipV="1">
            <a:off x="6157274" y="1094045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003119" y="455559"/>
            <a:ext cx="1937084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元组 </a:t>
            </a:r>
            <a:r>
              <a:rPr lang="en-US" altLang="zh-CN" sz="2800" b="1" dirty="0" smtClean="0">
                <a:solidFill>
                  <a:schemeClr val="accent1"/>
                </a:solidFill>
              </a:rPr>
              <a:t>tuple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354731" y="1227152"/>
            <a:ext cx="94867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400" dirty="0">
                <a:latin typeface="+mn-ea"/>
              </a:rPr>
              <a:t>       元组属于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</a:rPr>
              <a:t>不可变</a:t>
            </a:r>
            <a:r>
              <a:rPr lang="zh-CN" altLang="en-US" sz="2400" dirty="0">
                <a:latin typeface="+mn-ea"/>
              </a:rPr>
              <a:t>序列，一旦创建</a:t>
            </a:r>
            <a:r>
              <a:rPr lang="zh-CN" altLang="en-US" sz="2400" dirty="0" smtClean="0">
                <a:latin typeface="+mn-ea"/>
              </a:rPr>
              <a:t>，</a:t>
            </a:r>
            <a:r>
              <a:rPr lang="zh-CN" altLang="en-US" sz="2400" b="1" dirty="0" smtClean="0">
                <a:solidFill>
                  <a:srgbClr val="FF0000"/>
                </a:solidFill>
                <a:latin typeface="+mn-ea"/>
              </a:rPr>
              <a:t>不可修改</a:t>
            </a:r>
            <a:r>
              <a:rPr lang="zh-CN" altLang="en-US" sz="2400" dirty="0" smtClean="0">
                <a:latin typeface="+mn-ea"/>
              </a:rPr>
              <a:t>里面的元素。元组中元素</a:t>
            </a:r>
            <a:r>
              <a:rPr lang="zh-CN" altLang="en-US" sz="2400" dirty="0">
                <a:latin typeface="+mn-ea"/>
              </a:rPr>
              <a:t>放在一对圆括号</a:t>
            </a:r>
            <a:r>
              <a:rPr lang="zh-CN" altLang="en-US" sz="2400" dirty="0" smtClean="0">
                <a:latin typeface="+mn-ea"/>
              </a:rPr>
              <a:t>“</a:t>
            </a:r>
            <a:r>
              <a:rPr lang="en-US" altLang="zh-CN" sz="2400" b="1" dirty="0" smtClean="0">
                <a:solidFill>
                  <a:srgbClr val="FF0000"/>
                </a:solidFill>
                <a:latin typeface="+mn-ea"/>
              </a:rPr>
              <a:t>()</a:t>
            </a:r>
            <a:r>
              <a:rPr lang="zh-CN" altLang="en-US" sz="2400" dirty="0" smtClean="0">
                <a:latin typeface="+mn-ea"/>
              </a:rPr>
              <a:t>”</a:t>
            </a:r>
            <a:r>
              <a:rPr lang="zh-CN" altLang="en-US" sz="2400" dirty="0">
                <a:latin typeface="+mn-ea"/>
              </a:rPr>
              <a:t>中</a:t>
            </a:r>
            <a:r>
              <a:rPr lang="zh-CN" altLang="en-US" sz="2400" dirty="0" smtClean="0">
                <a:latin typeface="+mn-ea"/>
              </a:rPr>
              <a:t>，</a:t>
            </a:r>
            <a:r>
              <a:rPr lang="zh-CN" altLang="en-US" sz="2400" dirty="0">
                <a:latin typeface="+mn-ea"/>
              </a:rPr>
              <a:t>并</a:t>
            </a:r>
            <a:r>
              <a:rPr lang="zh-CN" altLang="en-US" sz="2400" dirty="0" smtClean="0">
                <a:latin typeface="+mn-ea"/>
              </a:rPr>
              <a:t>用</a:t>
            </a:r>
            <a:r>
              <a:rPr lang="zh-CN" altLang="en-US" sz="2400" dirty="0">
                <a:latin typeface="+mn-ea"/>
              </a:rPr>
              <a:t>逗号</a:t>
            </a:r>
            <a:r>
              <a:rPr lang="zh-CN" altLang="en-US" sz="2400" dirty="0" smtClean="0">
                <a:latin typeface="+mn-ea"/>
              </a:rPr>
              <a:t>分隔，</a:t>
            </a: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元素类型可以不同</a:t>
            </a:r>
            <a:r>
              <a:rPr lang="zh-CN" altLang="en-US" sz="2400" dirty="0" smtClean="0">
                <a:latin typeface="+mn-ea"/>
              </a:rPr>
              <a:t>。</a:t>
            </a:r>
            <a:endParaRPr lang="en-US" altLang="zh-CN" sz="2400" dirty="0">
              <a:latin typeface="+mn-ea"/>
            </a:endParaRPr>
          </a:p>
        </p:txBody>
      </p:sp>
      <p:sp>
        <p:nvSpPr>
          <p:cNvPr id="27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96459" y="212913"/>
            <a:ext cx="3498060" cy="721395"/>
          </a:xfrm>
        </p:spPr>
        <p:txBody>
          <a:bodyPr/>
          <a:lstStyle/>
          <a:p>
            <a:r>
              <a:rPr kumimoji="1" lang="en-US" altLang="zh-CN" dirty="0" smtClean="0"/>
              <a:t>Python</a:t>
            </a:r>
            <a:r>
              <a:rPr kumimoji="1" lang="zh-CN" altLang="en-US" dirty="0" smtClean="0"/>
              <a:t>基本数据结构</a:t>
            </a:r>
            <a:endParaRPr kumimoji="1" lang="zh-CN" altLang="en-US" dirty="0"/>
          </a:p>
        </p:txBody>
      </p:sp>
      <p:sp>
        <p:nvSpPr>
          <p:cNvPr id="29" name="矩形 28"/>
          <p:cNvSpPr/>
          <p:nvPr/>
        </p:nvSpPr>
        <p:spPr>
          <a:xfrm>
            <a:off x="1233191" y="2694570"/>
            <a:ext cx="35951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+mn-ea"/>
              </a:rPr>
              <a:t>元组的定义和创建</a:t>
            </a:r>
            <a:endParaRPr lang="en-US" altLang="zh-CN" sz="24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531136" y="3317990"/>
            <a:ext cx="598787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直接通过一对圆括号创建元组对象</a:t>
            </a:r>
            <a:r>
              <a:rPr lang="zh-CN" altLang="en-US" sz="2000" dirty="0">
                <a:latin typeface="+mn-ea"/>
              </a:rPr>
              <a:t>；</a:t>
            </a:r>
            <a:endParaRPr lang="en-US" altLang="zh-CN" sz="2000" dirty="0" smtClean="0">
              <a:latin typeface="+mn-ea"/>
            </a:endParaRPr>
          </a:p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latin typeface="+mn-ea"/>
              </a:rPr>
              <a:t>使用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tuple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()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函数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将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列表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、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range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对象、字符串或其他类型的可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迭代对象转换为元组</a:t>
            </a:r>
            <a:r>
              <a:rPr lang="zh-CN" altLang="en-US" sz="2000" dirty="0" smtClean="0">
                <a:latin typeface="+mn-ea"/>
              </a:rPr>
              <a:t>。</a:t>
            </a:r>
            <a:endParaRPr lang="en-US" altLang="zh-CN" sz="2000" dirty="0">
              <a:latin typeface="+mn-ea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79710" y="4795318"/>
            <a:ext cx="1706961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+mn-ea"/>
              </a:rPr>
              <a:t>删除元组</a:t>
            </a:r>
            <a:endParaRPr lang="en-US" altLang="zh-CN" sz="24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30920" y="5510523"/>
            <a:ext cx="71801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000" dirty="0" smtClean="0">
                <a:latin typeface="+mn-ea"/>
              </a:rPr>
              <a:t>当</a:t>
            </a:r>
            <a:r>
              <a:rPr lang="zh-CN" altLang="en-US" sz="2000" dirty="0">
                <a:latin typeface="+mn-ea"/>
              </a:rPr>
              <a:t>不再使用时</a:t>
            </a:r>
            <a:r>
              <a:rPr lang="zh-CN" altLang="en-US" sz="2000" dirty="0" smtClean="0">
                <a:latin typeface="+mn-ea"/>
              </a:rPr>
              <a:t>，可通过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del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命令</a:t>
            </a:r>
            <a:r>
              <a:rPr lang="zh-CN" altLang="en-US" sz="2000" dirty="0" smtClean="0">
                <a:latin typeface="+mn-ea"/>
              </a:rPr>
              <a:t>删除元组，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删除后不可再调用</a:t>
            </a:r>
            <a:r>
              <a:rPr lang="zh-CN" altLang="en-US" sz="2000" dirty="0" smtClean="0">
                <a:latin typeface="+mn-ea"/>
              </a:rPr>
              <a:t>。</a:t>
            </a:r>
            <a:endParaRPr lang="en-US" altLang="zh-CN" sz="2000" dirty="0">
              <a:latin typeface="+mn-ea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7735065" y="3151952"/>
            <a:ext cx="4265268" cy="1477328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a_tuple = ()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创建空元组</a:t>
            </a:r>
            <a:b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b_tuple = 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20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张三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177.5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c_tuple =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tuple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range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endParaRPr kumimoji="0" lang="zh-CN" altLang="zh-CN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786048" y="5048858"/>
            <a:ext cx="411332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注意</a:t>
            </a:r>
            <a:r>
              <a:rPr lang="zh-CN" altLang="en-US" sz="2000" dirty="0" smtClean="0">
                <a:latin typeface="+mn-ea"/>
              </a:rPr>
              <a:t>：当元组中只包含一个元素时，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元素后面的逗号不能省略</a:t>
            </a:r>
            <a:r>
              <a:rPr lang="zh-CN" altLang="en-US" sz="2000" dirty="0" smtClean="0">
                <a:latin typeface="+mn-ea"/>
              </a:rPr>
              <a:t>，否则系统会将其看做是其他数据类型。</a:t>
            </a:r>
            <a:endParaRPr lang="en-US" altLang="zh-CN" sz="20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5368417" y="1290157"/>
            <a:ext cx="3848032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5194239" y="664855"/>
            <a:ext cx="4196388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800" b="1" dirty="0">
                <a:solidFill>
                  <a:schemeClr val="accent1"/>
                </a:solidFill>
              </a:rPr>
              <a:t>元组和列表</a:t>
            </a:r>
            <a:r>
              <a:rPr lang="zh-CN" altLang="en-US" sz="2800" b="1" dirty="0" smtClean="0">
                <a:solidFill>
                  <a:schemeClr val="accent1"/>
                </a:solidFill>
              </a:rPr>
              <a:t>的联系与区别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105622" y="3659733"/>
            <a:ext cx="87756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000" dirty="0" smtClean="0">
                <a:latin typeface="+mn-ea"/>
              </a:rPr>
              <a:t>元组</a:t>
            </a:r>
            <a:r>
              <a:rPr lang="zh-CN" altLang="en-US" sz="2000" dirty="0">
                <a:latin typeface="+mn-ea"/>
              </a:rPr>
              <a:t>中的数据一旦定义就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不允许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更改</a:t>
            </a:r>
            <a:r>
              <a:rPr lang="zh-CN" altLang="en-US" sz="2000" dirty="0" smtClean="0">
                <a:latin typeface="+mn-ea"/>
              </a:rPr>
              <a:t>，而列表中的数据可任意修改；</a:t>
            </a:r>
            <a:endParaRPr lang="en-US" altLang="zh-CN" sz="2000" dirty="0">
              <a:latin typeface="+mn-ea"/>
            </a:endParaRPr>
          </a:p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000" dirty="0" smtClean="0">
                <a:latin typeface="+mn-ea"/>
              </a:rPr>
              <a:t>元组</a:t>
            </a:r>
            <a:r>
              <a:rPr lang="zh-CN" altLang="en-US" sz="2000" dirty="0">
                <a:latin typeface="+mn-ea"/>
              </a:rPr>
              <a:t>没有</a:t>
            </a:r>
            <a:r>
              <a:rPr lang="en-US" altLang="zh-CN" sz="2000" dirty="0">
                <a:latin typeface="+mn-ea"/>
              </a:rPr>
              <a:t>append()</a:t>
            </a:r>
            <a:r>
              <a:rPr lang="zh-CN" altLang="en-US" sz="2000" dirty="0">
                <a:latin typeface="+mn-ea"/>
              </a:rPr>
              <a:t>、</a:t>
            </a:r>
            <a:r>
              <a:rPr lang="en-US" altLang="zh-CN" sz="2000" dirty="0">
                <a:latin typeface="+mn-ea"/>
              </a:rPr>
              <a:t>extend()</a:t>
            </a:r>
            <a:r>
              <a:rPr lang="zh-CN" altLang="en-US" sz="2000" dirty="0">
                <a:latin typeface="+mn-ea"/>
              </a:rPr>
              <a:t>和</a:t>
            </a:r>
            <a:r>
              <a:rPr lang="en-US" altLang="zh-CN" sz="2000" dirty="0">
                <a:latin typeface="+mn-ea"/>
              </a:rPr>
              <a:t>insert()</a:t>
            </a:r>
            <a:r>
              <a:rPr lang="zh-CN" altLang="en-US" sz="2000" dirty="0">
                <a:latin typeface="+mn-ea"/>
              </a:rPr>
              <a:t>等方法，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无法向元组中添加元素</a:t>
            </a:r>
            <a:r>
              <a:rPr lang="zh-CN" altLang="en-US" sz="2000" dirty="0">
                <a:latin typeface="+mn-ea"/>
              </a:rPr>
              <a:t>。</a:t>
            </a:r>
            <a:endParaRPr lang="en-US" altLang="zh-CN" sz="2000" dirty="0">
              <a:latin typeface="+mn-ea"/>
            </a:endParaRPr>
          </a:p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000" dirty="0" smtClean="0">
                <a:latin typeface="+mn-ea"/>
              </a:rPr>
              <a:t>元组</a:t>
            </a:r>
            <a:r>
              <a:rPr lang="zh-CN" altLang="en-US" sz="2000" dirty="0">
                <a:latin typeface="+mn-ea"/>
              </a:rPr>
              <a:t>没有</a:t>
            </a:r>
            <a:r>
              <a:rPr lang="en-US" altLang="zh-CN" sz="2000" dirty="0">
                <a:latin typeface="+mn-ea"/>
              </a:rPr>
              <a:t>remove()</a:t>
            </a:r>
            <a:r>
              <a:rPr lang="zh-CN" altLang="en-US" sz="2000" dirty="0">
                <a:latin typeface="+mn-ea"/>
              </a:rPr>
              <a:t>或</a:t>
            </a:r>
            <a:r>
              <a:rPr lang="en-US" altLang="zh-CN" sz="2000" dirty="0">
                <a:latin typeface="+mn-ea"/>
              </a:rPr>
              <a:t>pop()</a:t>
            </a:r>
            <a:r>
              <a:rPr lang="zh-CN" altLang="en-US" sz="2000" dirty="0">
                <a:latin typeface="+mn-ea"/>
              </a:rPr>
              <a:t>方法，也无法对元组元素进行</a:t>
            </a:r>
            <a:r>
              <a:rPr lang="en-US" altLang="zh-CN" sz="2000" dirty="0">
                <a:latin typeface="+mn-ea"/>
              </a:rPr>
              <a:t>del</a:t>
            </a:r>
            <a:r>
              <a:rPr lang="zh-CN" altLang="en-US" sz="2000" dirty="0">
                <a:latin typeface="+mn-ea"/>
              </a:rPr>
              <a:t>操作，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不能从元组中删除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元素</a:t>
            </a:r>
            <a:r>
              <a:rPr lang="zh-CN" altLang="en-US" sz="2000" dirty="0" smtClean="0">
                <a:latin typeface="+mn-ea"/>
              </a:rPr>
              <a:t>，但可以删除整个元组；</a:t>
            </a:r>
            <a:endParaRPr lang="en-US" altLang="zh-CN" sz="2000" dirty="0">
              <a:latin typeface="+mn-ea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989718" y="4188876"/>
            <a:ext cx="895404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400" b="1" dirty="0">
                <a:solidFill>
                  <a:srgbClr val="0000CC"/>
                </a:solidFill>
                <a:latin typeface="+mn-ea"/>
              </a:rPr>
              <a:t>区别</a:t>
            </a:r>
            <a:endParaRPr lang="en-US" altLang="zh-CN" sz="2400" b="1" dirty="0">
              <a:solidFill>
                <a:srgbClr val="0000CC"/>
              </a:solidFill>
              <a:latin typeface="+mn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50376" y="5843134"/>
            <a:ext cx="35376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为什么要提供元组类型？</a:t>
            </a:r>
            <a:endParaRPr lang="en-US" altLang="zh-CN" sz="2400" b="1" dirty="0">
              <a:solidFill>
                <a:srgbClr val="0000CC"/>
              </a:solidFill>
              <a:latin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208557" y="5612373"/>
            <a:ext cx="76577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latin typeface="+mn-ea"/>
              </a:rPr>
              <a:t>元组</a:t>
            </a:r>
            <a:r>
              <a:rPr lang="zh-CN" altLang="en-US" sz="2000" dirty="0">
                <a:latin typeface="+mn-ea"/>
              </a:rPr>
              <a:t>的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速度</a:t>
            </a:r>
            <a:r>
              <a:rPr lang="zh-CN" altLang="en-US" sz="2000" dirty="0">
                <a:latin typeface="+mn-ea"/>
              </a:rPr>
              <a:t>比列表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更快</a:t>
            </a:r>
            <a:r>
              <a:rPr lang="zh-CN" altLang="en-US" sz="2000" dirty="0">
                <a:latin typeface="+mn-ea"/>
              </a:rPr>
              <a:t>。</a:t>
            </a:r>
            <a:endParaRPr lang="en-US" altLang="zh-CN" sz="2000" dirty="0">
              <a:latin typeface="+mn-ea"/>
            </a:endParaRPr>
          </a:p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latin typeface="+mn-ea"/>
              </a:rPr>
              <a:t>元组</a:t>
            </a:r>
            <a:r>
              <a:rPr lang="zh-CN" altLang="en-US" sz="2000" dirty="0">
                <a:latin typeface="+mn-ea"/>
              </a:rPr>
              <a:t>对不需要改变的数据进行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“写保护”</a:t>
            </a:r>
            <a:r>
              <a:rPr lang="zh-CN" altLang="en-US" sz="2000" dirty="0">
                <a:latin typeface="+mn-ea"/>
              </a:rPr>
              <a:t>将使得代码更加安全。</a:t>
            </a:r>
            <a:endParaRPr lang="en-US" altLang="zh-CN" sz="2000" dirty="0">
              <a:latin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72967" y="2030329"/>
            <a:ext cx="89540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800" b="1" dirty="0">
                <a:solidFill>
                  <a:srgbClr val="0000CC"/>
                </a:solidFill>
                <a:latin typeface="+mn-ea"/>
              </a:rPr>
              <a:t>联系</a:t>
            </a:r>
            <a:endParaRPr lang="en-US" altLang="zh-CN" sz="2800" b="1" dirty="0">
              <a:solidFill>
                <a:srgbClr val="0000CC"/>
              </a:solidFill>
              <a:latin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042253" y="1537199"/>
            <a:ext cx="914974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latin typeface="+mn-ea"/>
              </a:rPr>
              <a:t>元组和列表都属于可迭代对象，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支持索引和切片操作</a:t>
            </a:r>
            <a:r>
              <a:rPr lang="zh-CN" altLang="en-US" sz="2000" dirty="0" smtClean="0">
                <a:latin typeface="+mn-ea"/>
              </a:rPr>
              <a:t>；</a:t>
            </a:r>
            <a:endParaRPr lang="en-US" altLang="zh-CN" sz="2000" dirty="0" smtClean="0">
              <a:latin typeface="+mn-ea"/>
            </a:endParaRPr>
          </a:p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latin typeface="+mn-ea"/>
              </a:rPr>
              <a:t>支持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重复运算</a:t>
            </a:r>
            <a:r>
              <a:rPr lang="zh-CN" altLang="en-US" sz="2000" dirty="0" smtClean="0">
                <a:latin typeface="+mn-ea"/>
              </a:rPr>
              <a:t>（*）和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合并运算</a:t>
            </a:r>
            <a:r>
              <a:rPr lang="zh-CN" altLang="en-US" sz="2000" dirty="0" smtClean="0">
                <a:latin typeface="+mn-ea"/>
              </a:rPr>
              <a:t>（</a:t>
            </a:r>
            <a:r>
              <a:rPr lang="en-US" altLang="zh-CN" sz="2000" dirty="0" smtClean="0">
                <a:latin typeface="+mn-ea"/>
              </a:rPr>
              <a:t>+</a:t>
            </a:r>
            <a:r>
              <a:rPr lang="zh-CN" altLang="en-US" sz="2000" dirty="0" smtClean="0">
                <a:latin typeface="+mn-ea"/>
              </a:rPr>
              <a:t>）；</a:t>
            </a:r>
            <a:endParaRPr lang="en-US" altLang="zh-CN" sz="2000" dirty="0" smtClean="0">
              <a:latin typeface="+mn-ea"/>
            </a:endParaRPr>
          </a:p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latin typeface="+mn-ea"/>
              </a:rPr>
              <a:t>支持一些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系统的内置函数</a:t>
            </a:r>
            <a:r>
              <a:rPr lang="zh-CN" altLang="en-US" sz="2000" dirty="0" smtClean="0">
                <a:latin typeface="+mn-ea"/>
              </a:rPr>
              <a:t>，例如 </a:t>
            </a:r>
            <a:r>
              <a:rPr lang="en-US" altLang="zh-CN" sz="2000" b="1" dirty="0" err="1" smtClean="0">
                <a:solidFill>
                  <a:srgbClr val="FF0000"/>
                </a:solidFill>
                <a:latin typeface="+mn-ea"/>
              </a:rPr>
              <a:t>len</a:t>
            </a:r>
            <a:r>
              <a:rPr lang="en-US" altLang="zh-CN" sz="2000" b="1" dirty="0" smtClean="0">
                <a:solidFill>
                  <a:srgbClr val="FF0000"/>
                </a:solidFill>
                <a:latin typeface="+mn-ea"/>
              </a:rPr>
              <a:t>()</a:t>
            </a:r>
            <a:r>
              <a:rPr lang="zh-CN" altLang="en-US" sz="2000" dirty="0" smtClean="0">
                <a:latin typeface="+mn-ea"/>
              </a:rPr>
              <a:t>、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max()</a:t>
            </a:r>
            <a:r>
              <a:rPr lang="zh-CN" altLang="en-US" sz="2000" dirty="0" smtClean="0">
                <a:latin typeface="+mn-ea"/>
              </a:rPr>
              <a:t>、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min() </a:t>
            </a:r>
            <a:r>
              <a:rPr lang="zh-CN" altLang="en-US" sz="2000" dirty="0" smtClean="0">
                <a:latin typeface="+mn-ea"/>
              </a:rPr>
              <a:t>等；</a:t>
            </a:r>
            <a:endParaRPr lang="en-US" altLang="zh-CN" sz="2000" dirty="0" smtClean="0">
              <a:latin typeface="+mn-ea"/>
            </a:endParaRPr>
          </a:p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latin typeface="+mn-ea"/>
              </a:rPr>
              <a:t>二者之间可相互转化，</a:t>
            </a:r>
            <a:r>
              <a:rPr lang="en-US" altLang="zh-CN" sz="2000" b="1" dirty="0" smtClean="0">
                <a:solidFill>
                  <a:srgbClr val="FF0000"/>
                </a:solidFill>
                <a:latin typeface="+mn-ea"/>
              </a:rPr>
              <a:t>tuple()</a:t>
            </a:r>
            <a:r>
              <a:rPr lang="zh-CN" altLang="en-US" sz="2000" dirty="0" smtClean="0">
                <a:latin typeface="+mn-ea"/>
              </a:rPr>
              <a:t>将列表转化为元组，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list()</a:t>
            </a:r>
            <a:r>
              <a:rPr lang="zh-CN" altLang="en-US" sz="2000" dirty="0" smtClean="0">
                <a:latin typeface="+mn-ea"/>
              </a:rPr>
              <a:t>将元组转化为列表</a:t>
            </a:r>
            <a:endParaRPr lang="en-US" altLang="zh-CN" sz="2000" dirty="0">
              <a:latin typeface="+mn-ea"/>
            </a:endParaRPr>
          </a:p>
        </p:txBody>
      </p:sp>
      <p:sp>
        <p:nvSpPr>
          <p:cNvPr id="1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96459" y="212913"/>
            <a:ext cx="3498060" cy="721395"/>
          </a:xfrm>
        </p:spPr>
        <p:txBody>
          <a:bodyPr/>
          <a:lstStyle/>
          <a:p>
            <a:r>
              <a:rPr kumimoji="1" lang="en-US" altLang="zh-CN" dirty="0" smtClean="0"/>
              <a:t>Python</a:t>
            </a:r>
            <a:r>
              <a:rPr kumimoji="1" lang="zh-CN" altLang="en-US" dirty="0" smtClean="0"/>
              <a:t>基本数据结构</a:t>
            </a:r>
            <a:endParaRPr kumimoji="1"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96459" y="212913"/>
            <a:ext cx="3498060" cy="721395"/>
          </a:xfrm>
        </p:spPr>
        <p:txBody>
          <a:bodyPr/>
          <a:lstStyle/>
          <a:p>
            <a:r>
              <a:rPr kumimoji="1" lang="en-US" altLang="zh-CN" dirty="0" smtClean="0"/>
              <a:t>Python</a:t>
            </a:r>
            <a:r>
              <a:rPr kumimoji="1" lang="zh-CN" altLang="en-US" dirty="0" smtClean="0"/>
              <a:t>基本数据结构</a:t>
            </a:r>
            <a:endParaRPr kumimoji="1" lang="zh-CN" altLang="en-US" dirty="0"/>
          </a:p>
        </p:txBody>
      </p:sp>
      <p:sp>
        <p:nvSpPr>
          <p:cNvPr id="3" name="矩形 2"/>
          <p:cNvSpPr/>
          <p:nvPr/>
        </p:nvSpPr>
        <p:spPr>
          <a:xfrm flipV="1">
            <a:off x="6143626" y="1162285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084446" y="547088"/>
            <a:ext cx="3747134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>
                <a:solidFill>
                  <a:schemeClr val="accent1"/>
                </a:solidFill>
              </a:rPr>
              <a:t>生成器</a:t>
            </a:r>
            <a:r>
              <a:rPr lang="zh-CN" altLang="en-US" sz="2800" b="1" dirty="0" smtClean="0">
                <a:solidFill>
                  <a:schemeClr val="accent1"/>
                </a:solidFill>
              </a:rPr>
              <a:t>推导</a:t>
            </a:r>
            <a:r>
              <a:rPr lang="zh-CN" altLang="en-US" sz="2800" b="1" dirty="0">
                <a:solidFill>
                  <a:schemeClr val="accent1"/>
                </a:solidFill>
              </a:rPr>
              <a:t>式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301638" y="1314572"/>
            <a:ext cx="92716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400" dirty="0" smtClean="0"/>
              <a:t>       推导</a:t>
            </a:r>
            <a:r>
              <a:rPr lang="zh-CN" altLang="en-US" sz="2400" dirty="0"/>
              <a:t>式只适用于列表，字典和集合，</a:t>
            </a:r>
            <a:r>
              <a:rPr lang="zh-CN" altLang="en-US" sz="2400" b="1" dirty="0">
                <a:solidFill>
                  <a:srgbClr val="0000CC"/>
                </a:solidFill>
              </a:rPr>
              <a:t>元组没有推导式</a:t>
            </a:r>
            <a:r>
              <a:rPr lang="zh-CN" altLang="en-US" sz="2400" dirty="0" smtClean="0"/>
              <a:t>。尝试通过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已有</a:t>
            </a:r>
            <a:r>
              <a:rPr lang="zh-CN" altLang="en-US" sz="2400" b="1" dirty="0">
                <a:solidFill>
                  <a:srgbClr val="0000CC"/>
                </a:solidFill>
              </a:rPr>
              <a:t>序列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快速</a:t>
            </a:r>
            <a:r>
              <a:rPr lang="zh-CN" altLang="en-US" sz="2400" b="1" dirty="0">
                <a:solidFill>
                  <a:srgbClr val="FF0000"/>
                </a:solidFill>
              </a:rPr>
              <a:t>生成</a:t>
            </a:r>
            <a:r>
              <a:rPr lang="zh-CN" altLang="en-US" sz="2400" dirty="0"/>
              <a:t>满足特定需求</a:t>
            </a:r>
            <a:r>
              <a:rPr lang="zh-CN" altLang="en-US" sz="2400" dirty="0" smtClean="0"/>
              <a:t>的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元组时，产生的是一个生成器对象</a:t>
            </a:r>
            <a:r>
              <a:rPr lang="zh-CN" altLang="en-US" sz="2400" dirty="0" smtClean="0"/>
              <a:t>。生成器推导式的写法与列表推导式非常类似。</a:t>
            </a:r>
            <a:endParaRPr lang="en-US" altLang="zh-CN" sz="2400" dirty="0"/>
          </a:p>
        </p:txBody>
      </p:sp>
      <p:sp>
        <p:nvSpPr>
          <p:cNvPr id="12" name="矩形 11"/>
          <p:cNvSpPr/>
          <p:nvPr/>
        </p:nvSpPr>
        <p:spPr>
          <a:xfrm>
            <a:off x="2301638" y="3307295"/>
            <a:ext cx="9271664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buClr>
                <a:srgbClr val="CC0000"/>
              </a:buClr>
            </a:pPr>
            <a:r>
              <a:rPr lang="zh-CN" alt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语法形式：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表达式  </a:t>
            </a:r>
            <a:r>
              <a:rPr lang="en-US" altLang="zh-CN" sz="24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for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表达式中的变量  </a:t>
            </a:r>
            <a:r>
              <a:rPr lang="en-US" altLang="zh-CN" sz="24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in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已有序列 </a:t>
            </a:r>
            <a:r>
              <a:rPr lang="en-US" altLang="zh-CN" sz="24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if 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过滤条件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33515" y="4118156"/>
            <a:ext cx="10971799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</a:pP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       生成器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是用来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创建</a:t>
            </a:r>
            <a:r>
              <a:rPr lang="en-US" altLang="zh-CN" sz="2000" dirty="0" smtClean="0">
                <a:solidFill>
                  <a:srgbClr val="000000"/>
                </a:solidFill>
                <a:latin typeface="+mn-ea"/>
              </a:rPr>
              <a:t>Python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序列的一个对象。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使用它可以迭代庞大序列，且不需要在内存创建和存储整个序列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，它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的工作方式是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每次处理一个对象，而不是一口气处理和构造整个数据结构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。每次迭代生成器时，它会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记录上一次调用的位置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，并且返回下一个值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。可通过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tuple()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、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list()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等函数将其转化为元组或列表。可通过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生成器对象的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__next</a:t>
            </a:r>
            <a:r>
              <a:rPr lang="en-US" altLang="zh-CN" sz="2000" b="1" dirty="0" smtClean="0">
                <a:solidFill>
                  <a:srgbClr val="FF0000"/>
                </a:solidFill>
                <a:latin typeface="+mn-ea"/>
              </a:rPr>
              <a:t>__()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方法或者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系统的</a:t>
            </a:r>
            <a:r>
              <a:rPr lang="en-US" altLang="zh-CN" sz="2000" b="1" dirty="0" smtClean="0">
                <a:solidFill>
                  <a:srgbClr val="FF0000"/>
                </a:solidFill>
                <a:latin typeface="+mn-ea"/>
              </a:rPr>
              <a:t>next()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方法逐个访问其中的元素。</a:t>
            </a:r>
            <a:endParaRPr lang="zh-CN" altLang="en-US" sz="2000" dirty="0">
              <a:solidFill>
                <a:srgbClr val="000000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占位符 9"/>
          <p:cNvSpPr>
            <a:spLocks noGrp="1"/>
          </p:cNvSpPr>
          <p:nvPr>
            <p:ph type="body" sz="quarter" idx="15"/>
          </p:nvPr>
        </p:nvSpPr>
        <p:spPr>
          <a:xfrm>
            <a:off x="4631163" y="461980"/>
            <a:ext cx="2910592" cy="2373032"/>
          </a:xfrm>
        </p:spPr>
        <p:txBody>
          <a:bodyPr/>
          <a:lstStyle/>
          <a:p>
            <a:r>
              <a:rPr lang="en-US" altLang="zh-CN" dirty="0" smtClean="0"/>
              <a:t>03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6"/>
          </p:nvPr>
        </p:nvSpPr>
        <p:spPr>
          <a:xfrm>
            <a:off x="4631163" y="3246493"/>
            <a:ext cx="2920133" cy="825190"/>
          </a:xfrm>
        </p:spPr>
        <p:txBody>
          <a:bodyPr/>
          <a:lstStyle/>
          <a:p>
            <a:r>
              <a:rPr lang="zh-CN" altLang="en-US" sz="4400" b="1" dirty="0" smtClean="0"/>
              <a:t>字 符 串</a:t>
            </a:r>
            <a:endParaRPr lang="zh-CN" alt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22289" y="258233"/>
            <a:ext cx="3278161" cy="721395"/>
          </a:xfrm>
        </p:spPr>
        <p:txBody>
          <a:bodyPr/>
          <a:lstStyle/>
          <a:p>
            <a:r>
              <a:rPr kumimoji="1" lang="en-US" altLang="zh-CN" dirty="0"/>
              <a:t>Python</a:t>
            </a:r>
            <a:r>
              <a:rPr kumimoji="1" lang="zh-CN" altLang="en-US" dirty="0"/>
              <a:t>基本数据结构</a:t>
            </a:r>
            <a:endParaRPr kumimoji="1" lang="zh-CN" altLang="en-US" dirty="0"/>
          </a:p>
        </p:txBody>
      </p:sp>
      <p:sp>
        <p:nvSpPr>
          <p:cNvPr id="3" name="矩形 2"/>
          <p:cNvSpPr/>
          <p:nvPr/>
        </p:nvSpPr>
        <p:spPr>
          <a:xfrm flipV="1">
            <a:off x="6143626" y="1162285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995089" y="502518"/>
            <a:ext cx="1985862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字符串 </a:t>
            </a:r>
            <a:r>
              <a:rPr lang="en-US" altLang="zh-CN" sz="2800" b="1" dirty="0" err="1" smtClean="0">
                <a:solidFill>
                  <a:schemeClr val="accent1"/>
                </a:solidFill>
              </a:rPr>
              <a:t>str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644620" y="1338034"/>
            <a:ext cx="8686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en-US" altLang="zh-CN" sz="2000" dirty="0">
                <a:latin typeface="+mn-ea"/>
              </a:rPr>
              <a:t> </a:t>
            </a:r>
            <a:r>
              <a:rPr lang="en-US" altLang="zh-CN" sz="2000" dirty="0" smtClean="0">
                <a:latin typeface="+mn-ea"/>
              </a:rPr>
              <a:t>      </a:t>
            </a:r>
            <a:r>
              <a:rPr lang="zh-CN" altLang="en-US" sz="2000" dirty="0" smtClean="0">
                <a:latin typeface="+mn-ea"/>
              </a:rPr>
              <a:t>字符串</a:t>
            </a:r>
            <a:r>
              <a:rPr lang="zh-CN" altLang="en-US" sz="2000" dirty="0">
                <a:latin typeface="+mn-ea"/>
              </a:rPr>
              <a:t>是由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字符</a:t>
            </a:r>
            <a:r>
              <a:rPr lang="zh-CN" altLang="en-US" sz="2000" dirty="0">
                <a:latin typeface="+mn-ea"/>
              </a:rPr>
              <a:t>组成的一个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不可变序列</a:t>
            </a:r>
            <a:r>
              <a:rPr lang="zh-CN" altLang="en-US" sz="2000" dirty="0" smtClean="0">
                <a:latin typeface="+mn-ea"/>
              </a:rPr>
              <a:t>，和元组作用类似，也支持索引、切片、重复、合并等操作。</a:t>
            </a:r>
            <a:r>
              <a:rPr lang="en-US" altLang="zh-CN" sz="2000" dirty="0" smtClean="0">
                <a:latin typeface="+mn-ea"/>
              </a:rPr>
              <a:t>Python</a:t>
            </a:r>
            <a:r>
              <a:rPr lang="zh-CN" altLang="en-US" sz="2000" dirty="0">
                <a:latin typeface="+mn-ea"/>
              </a:rPr>
              <a:t>中统一了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“字符”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和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“字符串”</a:t>
            </a:r>
            <a:r>
              <a:rPr lang="zh-CN" altLang="en-US" sz="2000" dirty="0">
                <a:latin typeface="+mn-ea"/>
              </a:rPr>
              <a:t>的概念</a:t>
            </a:r>
            <a:r>
              <a:rPr lang="zh-CN" altLang="en-US" sz="2000" dirty="0" smtClean="0">
                <a:latin typeface="+mn-ea"/>
              </a:rPr>
              <a:t>，字符串的内容放在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一对引号</a:t>
            </a:r>
            <a:r>
              <a:rPr lang="zh-CN" altLang="en-US" sz="2000" dirty="0" smtClean="0">
                <a:latin typeface="+mn-ea"/>
              </a:rPr>
              <a:t>中，可以是一对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单引号</a:t>
            </a:r>
            <a:r>
              <a:rPr lang="zh-CN" altLang="en-US" sz="2000" dirty="0" smtClean="0">
                <a:latin typeface="+mn-ea"/>
              </a:rPr>
              <a:t>、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双引号</a:t>
            </a:r>
            <a:r>
              <a:rPr lang="zh-CN" altLang="en-US" sz="2000" dirty="0">
                <a:latin typeface="+mn-ea"/>
              </a:rPr>
              <a:t>或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三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引号</a:t>
            </a:r>
            <a:r>
              <a:rPr lang="zh-CN" altLang="en-US" sz="2000" dirty="0" smtClean="0">
                <a:latin typeface="+mn-ea"/>
              </a:rPr>
              <a:t>。</a:t>
            </a:r>
            <a:endParaRPr lang="en-US" altLang="zh-CN" sz="2000" dirty="0">
              <a:solidFill>
                <a:srgbClr val="7030A0"/>
              </a:solidFill>
              <a:latin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95333" y="3163806"/>
            <a:ext cx="36193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+mn-ea"/>
              </a:rPr>
              <a:t>字符串的定义和创建</a:t>
            </a:r>
            <a:endParaRPr lang="en-US" altLang="zh-CN" sz="24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713945" y="3953099"/>
            <a:ext cx="5244068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latinLnBrk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直接通过一对引号创建字符串对象（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对于一些特殊字符可使用转义字符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）</a:t>
            </a:r>
            <a:r>
              <a:rPr lang="zh-CN" altLang="en-US" sz="2000" dirty="0" smtClean="0">
                <a:latin typeface="+mn-ea"/>
              </a:rPr>
              <a:t>；</a:t>
            </a:r>
            <a:endParaRPr lang="en-US" altLang="zh-CN" sz="2000" dirty="0" smtClean="0">
              <a:latin typeface="+mn-ea"/>
            </a:endParaRPr>
          </a:p>
          <a:p>
            <a:pPr marL="342900" indent="-342900" latinLnBrk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latin typeface="+mn-ea"/>
              </a:rPr>
              <a:t>使用</a:t>
            </a:r>
            <a:r>
              <a:rPr lang="en-US" altLang="zh-CN" sz="2000" b="1" dirty="0" err="1" smtClean="0">
                <a:solidFill>
                  <a:srgbClr val="0000CC"/>
                </a:solidFill>
                <a:latin typeface="+mn-ea"/>
              </a:rPr>
              <a:t>str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()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函数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将其他类型对象转化为字符串对象</a:t>
            </a:r>
            <a:r>
              <a:rPr lang="zh-CN" altLang="en-US" sz="2000" dirty="0" smtClean="0">
                <a:latin typeface="+mn-ea"/>
              </a:rPr>
              <a:t>。</a:t>
            </a:r>
            <a:endParaRPr lang="en-US" altLang="zh-CN" sz="2000" dirty="0">
              <a:latin typeface="+mn-ea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7350823" y="3174650"/>
            <a:ext cx="4553803" cy="2169825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a_str =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"hello"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b_str =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""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创建空字符串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c_str =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str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创建字符串对象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d_str =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str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20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将整型转为字符串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e_str =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str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</a:t>
            </a:r>
            <a:endParaRPr kumimoji="0" 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005446" y="5535462"/>
            <a:ext cx="4899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注意</a:t>
            </a:r>
            <a:r>
              <a:rPr lang="zh-CN" altLang="en-US" sz="2000" dirty="0" smtClean="0">
                <a:latin typeface="+mn-ea"/>
              </a:rPr>
              <a:t>：引号可以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嵌套使用</a:t>
            </a:r>
            <a:r>
              <a:rPr lang="zh-CN" altLang="en-US" sz="2000" dirty="0" smtClean="0">
                <a:latin typeface="+mn-ea"/>
              </a:rPr>
              <a:t>。单引号里包含双引号，或双引号里包含单引号。</a:t>
            </a:r>
            <a:endParaRPr lang="en-US" altLang="zh-CN" sz="20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573185" y="924030"/>
          <a:ext cx="11136593" cy="57149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61835"/>
                <a:gridCol w="7874758"/>
              </a:tblGrid>
              <a:tr h="58097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solidFill>
                            <a:srgbClr val="0000CC"/>
                          </a:solidFill>
                          <a:effectLst/>
                        </a:rPr>
                        <a:t>方法</a:t>
                      </a:r>
                      <a:endParaRPr lang="zh-CN" sz="2000" kern="100" dirty="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solidFill>
                            <a:srgbClr val="0000CC"/>
                          </a:solidFill>
                          <a:effectLst/>
                        </a:rPr>
                        <a:t>作用</a:t>
                      </a:r>
                      <a:endParaRPr lang="zh-CN" sz="2000" kern="100" dirty="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index(</a:t>
                      </a:r>
                      <a:r>
                        <a:rPr lang="zh-CN" altLang="en-US" sz="1800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子串</a:t>
                      </a:r>
                      <a:r>
                        <a:rPr lang="en-US" altLang="zh-CN" sz="1800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zh-CN" altLang="en-US" sz="1800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起点</a:t>
                      </a:r>
                      <a:r>
                        <a:rPr lang="en-US" altLang="zh-CN" sz="1800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altLang="zh-CN" sz="1800" kern="100" baseline="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CN" altLang="en-US" sz="1800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终点</a:t>
                      </a: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在指定区域中查找子串，不存在时报错：</a:t>
                      </a:r>
                      <a:r>
                        <a:rPr lang="en-US" altLang="zh-CN" sz="2000" b="1" kern="100" dirty="0" err="1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ValueError</a:t>
                      </a:r>
                      <a:endParaRPr lang="zh-CN" sz="2000" b="1" kern="100" dirty="0">
                        <a:solidFill>
                          <a:srgbClr val="0000C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count(</a:t>
                      </a:r>
                      <a:r>
                        <a:rPr lang="zh-CN" altLang="en-US" sz="1800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子串</a:t>
                      </a:r>
                      <a:r>
                        <a:rPr lang="en-US" altLang="zh-CN" sz="1800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zh-CN" altLang="en-US" sz="1800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起点</a:t>
                      </a:r>
                      <a:r>
                        <a:rPr lang="en-US" altLang="zh-CN" sz="1800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altLang="zh-CN" sz="1800" kern="100" baseline="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CN" altLang="en-US" sz="1800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终点</a:t>
                      </a:r>
                      <a:r>
                        <a:rPr lang="en-US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统计指定区域中子串出现的次数</a:t>
                      </a:r>
                      <a:r>
                        <a:rPr lang="zh-CN" altLang="en-US" sz="2000" kern="100" dirty="0" smtClean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，不存在时返回</a:t>
                      </a:r>
                      <a:r>
                        <a:rPr lang="en-US" altLang="zh-CN" sz="2000" kern="100" dirty="0" smtClean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0</a:t>
                      </a:r>
                      <a:endParaRPr lang="zh-CN" sz="2000" kern="100" dirty="0"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split(</a:t>
                      </a:r>
                      <a:r>
                        <a:rPr lang="zh-CN" altLang="en-US" sz="1800" b="1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分隔符</a:t>
                      </a:r>
                      <a:r>
                        <a:rPr lang="en-US" altLang="zh-CN" sz="1800" b="1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zh-CN" altLang="en-US" sz="1800" b="1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最多分割次数</a:t>
                      </a: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按照分隔符对字符串进行分割，返回结果列表</a:t>
                      </a:r>
                      <a:endParaRPr lang="zh-CN" sz="2000" b="1" kern="100" dirty="0">
                        <a:solidFill>
                          <a:srgbClr val="0000C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lower()</a:t>
                      </a:r>
                      <a:r>
                        <a:rPr lang="zh-CN" altLang="en-US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upper()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0" kern="100" dirty="0" smtClean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将字符串中所有</a:t>
                      </a:r>
                      <a:r>
                        <a:rPr lang="zh-CN" altLang="en-US" sz="2000" b="1" kern="100" dirty="0" smtClean="0">
                          <a:solidFill>
                            <a:srgbClr val="FF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字母转化为小（大）写字母</a:t>
                      </a:r>
                      <a:r>
                        <a:rPr lang="zh-CN" altLang="en-US" sz="2000" b="0" kern="100" dirty="0" smtClean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，生成一个新字符串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800" kern="100" dirty="0" err="1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swapcase</a:t>
                      </a: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()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 smtClean="0">
                          <a:solidFill>
                            <a:srgbClr val="FF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转变字符串中所有字母的大小写</a:t>
                      </a:r>
                      <a:r>
                        <a:rPr lang="zh-CN" altLang="en-US" sz="2000" b="0" kern="100" dirty="0" smtClean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，生成一个新字符串</a:t>
                      </a:r>
                      <a:endParaRPr lang="zh-CN" altLang="zh-CN" sz="2000" b="0" kern="100" dirty="0"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replace(</a:t>
                      </a:r>
                      <a:r>
                        <a:rPr lang="zh-CN" altLang="en-US" sz="1800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旧字符</a:t>
                      </a:r>
                      <a:r>
                        <a:rPr lang="en-US" altLang="zh-CN" sz="1800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zh-CN" altLang="en-US" sz="1800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新字符</a:t>
                      </a:r>
                      <a:r>
                        <a:rPr lang="en-US" altLang="zh-CN" sz="1800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altLang="zh-CN" sz="1800" kern="100" baseline="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CN" altLang="en-US" sz="1800" b="1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次数</a:t>
                      </a: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替换字符串中的指定元素</a:t>
                      </a:r>
                      <a:r>
                        <a:rPr lang="zh-CN" altLang="en-US" sz="2000" b="0" kern="100" dirty="0" smtClean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lang="zh-CN" altLang="en-US" sz="2000" b="1" kern="100" dirty="0" smtClean="0">
                          <a:solidFill>
                            <a:srgbClr val="FF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可指定替换次数</a:t>
                      </a:r>
                      <a:r>
                        <a:rPr lang="zh-CN" altLang="en-US" sz="2000" b="0" kern="100" dirty="0" smtClean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，默认替换所有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join(</a:t>
                      </a:r>
                      <a:r>
                        <a:rPr lang="zh-CN" altLang="en-US" sz="1800" b="1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可迭代对象</a:t>
                      </a: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0" kern="100" dirty="0" smtClean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用字符串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将可迭代对象中的多个元素拼接起来</a:t>
                      </a:r>
                      <a:endParaRPr lang="zh-CN" sz="2000" b="1" kern="100" dirty="0">
                        <a:solidFill>
                          <a:srgbClr val="0000C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800" kern="100" dirty="0" err="1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startswith</a:t>
                      </a: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CN" altLang="en-US" sz="1800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字符串</a:t>
                      </a:r>
                      <a:r>
                        <a:rPr lang="en-US" altLang="zh-CN" sz="1800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zh-CN" altLang="en-US" sz="1800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起点</a:t>
                      </a:r>
                      <a:r>
                        <a:rPr lang="en-US" altLang="zh-CN" sz="1800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altLang="zh-CN" sz="1800" kern="100" baseline="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CN" altLang="en-US" sz="1800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终点</a:t>
                      </a: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0" kern="100" dirty="0" smtClean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判断字符串的指定区域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是否以指定的字符串开始</a:t>
                      </a:r>
                      <a:r>
                        <a:rPr lang="zh-CN" altLang="en-US" sz="2000" b="0" kern="100" dirty="0" smtClean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，结果为</a:t>
                      </a:r>
                      <a:r>
                        <a:rPr lang="en-US" altLang="zh-CN" sz="2000" b="0" kern="100" dirty="0" smtClean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True</a:t>
                      </a:r>
                      <a:r>
                        <a:rPr lang="zh-CN" altLang="en-US" sz="2000" b="0" kern="100" dirty="0" smtClean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或</a:t>
                      </a:r>
                      <a:r>
                        <a:rPr lang="en-US" altLang="zh-CN" sz="2000" b="0" kern="100" dirty="0" smtClean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False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800" kern="100" dirty="0" err="1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endswith</a:t>
                      </a: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CN" altLang="en-US" sz="1800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字符串</a:t>
                      </a:r>
                      <a:r>
                        <a:rPr lang="en-US" altLang="zh-CN" sz="1800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zh-CN" altLang="en-US" sz="1800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起点</a:t>
                      </a:r>
                      <a:r>
                        <a:rPr lang="en-US" altLang="zh-CN" sz="1800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altLang="zh-CN" sz="1800" kern="100" baseline="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CN" altLang="en-US" sz="1800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终点</a:t>
                      </a: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0" kern="100" dirty="0" smtClean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判断字符串的指定区域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是否以指定的字符串结束</a:t>
                      </a:r>
                      <a:r>
                        <a:rPr lang="zh-CN" altLang="en-US" sz="2000" b="0" kern="100" dirty="0" smtClean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，结果为</a:t>
                      </a:r>
                      <a:r>
                        <a:rPr lang="en-US" altLang="zh-CN" sz="2000" b="0" kern="100" dirty="0" smtClean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True</a:t>
                      </a:r>
                      <a:r>
                        <a:rPr lang="zh-CN" altLang="en-US" sz="2000" b="0" kern="100" dirty="0" smtClean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或</a:t>
                      </a:r>
                      <a:r>
                        <a:rPr lang="en-US" altLang="zh-CN" sz="2000" b="0" kern="100" dirty="0" smtClean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False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center(</a:t>
                      </a:r>
                      <a:r>
                        <a:rPr lang="zh-CN" altLang="en-US" sz="1800" b="1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宽度</a:t>
                      </a:r>
                      <a:r>
                        <a:rPr lang="en-US" altLang="zh-CN" sz="1800" b="1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zh-CN" altLang="en-US" sz="1800" b="1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填充字符</a:t>
                      </a: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0" kern="100" dirty="0" smtClean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指定字符串显示宽度，内容居中显示，左右两边填充指定字符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strip(</a:t>
                      </a:r>
                      <a:r>
                        <a:rPr lang="zh-CN" altLang="en-US" sz="1800" b="1" kern="1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字符</a:t>
                      </a: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去除字符串前后的字符，默认去除前后空白</a:t>
                      </a:r>
                      <a:endParaRPr lang="zh-CN" sz="2000" b="1" kern="100" dirty="0">
                        <a:solidFill>
                          <a:srgbClr val="0000C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 flipV="1">
            <a:off x="5775137" y="725557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715957" y="110360"/>
            <a:ext cx="3747134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字符串的常见方法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 flipV="1">
            <a:off x="5570421" y="793796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511241" y="178599"/>
            <a:ext cx="3747134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字符串常见方法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70440" y="4262179"/>
            <a:ext cx="1075770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 smtClean="0"/>
              <a:t>输入一个字符串，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判断是否为回文字符串</a:t>
            </a:r>
            <a:r>
              <a:rPr lang="zh-CN" altLang="en-US" sz="2400" dirty="0" smtClean="0"/>
              <a:t>，即从左到右和从右到左是否一致。</a:t>
            </a:r>
            <a:endParaRPr lang="en-US" altLang="zh-CN" sz="2400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 smtClean="0"/>
              <a:t>输入</a:t>
            </a:r>
            <a:r>
              <a:rPr lang="zh-CN" altLang="en-US" sz="2400" dirty="0"/>
              <a:t>一个字符串，删除字符串中重复出现的字符</a:t>
            </a:r>
            <a:r>
              <a:rPr lang="zh-CN" altLang="en-US" sz="2400" dirty="0" smtClean="0"/>
              <a:t>。</a:t>
            </a:r>
            <a:endParaRPr lang="en-US" altLang="zh-CN" sz="2400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 smtClean="0"/>
              <a:t>输入</a:t>
            </a:r>
            <a:r>
              <a:rPr lang="zh-CN" altLang="en-US" sz="2400" dirty="0"/>
              <a:t>两个字符串，从第一个字符串中删除第二个字符串中所有</a:t>
            </a:r>
            <a:r>
              <a:rPr lang="zh-CN" altLang="en-US" sz="2400" dirty="0" smtClean="0"/>
              <a:t>字符。</a:t>
            </a:r>
            <a:endParaRPr lang="en-US" altLang="zh-CN" sz="2400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 smtClean="0"/>
              <a:t>输入一个字符串，将字符串中的所有数字取出，形成一个新的字符串。</a:t>
            </a:r>
            <a:endParaRPr lang="en-US" altLang="zh-CN" sz="2400" dirty="0" smtClean="0"/>
          </a:p>
        </p:txBody>
      </p:sp>
      <p:sp>
        <p:nvSpPr>
          <p:cNvPr id="8" name="文本框 7"/>
          <p:cNvSpPr txBox="1"/>
          <p:nvPr/>
        </p:nvSpPr>
        <p:spPr>
          <a:xfrm>
            <a:off x="1170440" y="1171675"/>
            <a:ext cx="966588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2400" b="1" dirty="0" err="1">
                <a:solidFill>
                  <a:srgbClr val="0000CC"/>
                </a:solidFill>
              </a:rPr>
              <a:t>isdigit</a:t>
            </a:r>
            <a:r>
              <a:rPr lang="en-US" altLang="zh-CN" sz="2400" b="1" dirty="0" smtClean="0">
                <a:solidFill>
                  <a:srgbClr val="0000CC"/>
                </a:solidFill>
              </a:rPr>
              <a:t>()</a:t>
            </a:r>
            <a:r>
              <a:rPr lang="zh-CN" altLang="en-US" sz="2400" dirty="0" smtClean="0"/>
              <a:t>：判断字符串中所有字符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是否都为数字</a:t>
            </a:r>
            <a:endParaRPr lang="en-US" altLang="zh-CN" sz="2400" b="1" dirty="0" smtClean="0">
              <a:solidFill>
                <a:srgbClr val="FF0000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2400" b="1" dirty="0" err="1">
                <a:solidFill>
                  <a:srgbClr val="0000CC"/>
                </a:solidFill>
              </a:rPr>
              <a:t>isalpha</a:t>
            </a:r>
            <a:r>
              <a:rPr lang="en-US" altLang="zh-CN" sz="2400" b="1" dirty="0">
                <a:solidFill>
                  <a:srgbClr val="0000CC"/>
                </a:solidFill>
              </a:rPr>
              <a:t>()</a:t>
            </a:r>
            <a:r>
              <a:rPr lang="zh-CN" altLang="en-US" sz="2400" dirty="0" smtClean="0"/>
              <a:t>：判断字符串中所有字符</a:t>
            </a:r>
            <a:r>
              <a:rPr lang="zh-CN" altLang="en-US" sz="2400" b="1" dirty="0">
                <a:solidFill>
                  <a:srgbClr val="FF0000"/>
                </a:solidFill>
              </a:rPr>
              <a:t>是否都为字母</a:t>
            </a:r>
            <a:r>
              <a:rPr lang="zh-CN" altLang="en-US" sz="2400" dirty="0" smtClean="0"/>
              <a:t>，广义上的字母</a:t>
            </a:r>
            <a:endParaRPr lang="en-US" altLang="zh-CN" sz="2400" dirty="0" smtClean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2400" b="1" dirty="0" err="1">
                <a:solidFill>
                  <a:srgbClr val="0000CC"/>
                </a:solidFill>
              </a:rPr>
              <a:t>isalnum</a:t>
            </a:r>
            <a:r>
              <a:rPr lang="en-US" altLang="zh-CN" sz="2400" b="1" dirty="0">
                <a:solidFill>
                  <a:srgbClr val="0000CC"/>
                </a:solidFill>
              </a:rPr>
              <a:t>()</a:t>
            </a:r>
            <a:r>
              <a:rPr lang="zh-CN" altLang="en-US" sz="2400" dirty="0" smtClean="0"/>
              <a:t>：判断字符串中所有字符</a:t>
            </a:r>
            <a:r>
              <a:rPr lang="zh-CN" altLang="en-US" sz="2400" b="1" dirty="0">
                <a:solidFill>
                  <a:srgbClr val="FF0000"/>
                </a:solidFill>
              </a:rPr>
              <a:t>是否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都为数字</a:t>
            </a:r>
            <a:r>
              <a:rPr lang="zh-CN" altLang="en-US" sz="2400" b="1" dirty="0">
                <a:solidFill>
                  <a:srgbClr val="FF0000"/>
                </a:solidFill>
              </a:rPr>
              <a:t>或字母</a:t>
            </a:r>
            <a:endParaRPr lang="en-US" altLang="zh-CN" sz="2400" b="1" dirty="0">
              <a:solidFill>
                <a:srgbClr val="FF0000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2400" b="1" dirty="0" err="1">
                <a:solidFill>
                  <a:srgbClr val="0000CC"/>
                </a:solidFill>
              </a:rPr>
              <a:t>isidentifier</a:t>
            </a:r>
            <a:r>
              <a:rPr lang="en-US" altLang="zh-CN" sz="2400" b="1" dirty="0">
                <a:solidFill>
                  <a:srgbClr val="0000CC"/>
                </a:solidFill>
              </a:rPr>
              <a:t>()</a:t>
            </a:r>
            <a:r>
              <a:rPr lang="zh-CN" altLang="en-US" sz="2400" dirty="0"/>
              <a:t>：判断字符串</a:t>
            </a:r>
            <a:r>
              <a:rPr lang="zh-CN" altLang="en-US" sz="2400" b="1" dirty="0">
                <a:solidFill>
                  <a:srgbClr val="FF0000"/>
                </a:solidFill>
              </a:rPr>
              <a:t>是否为合法标识符</a:t>
            </a:r>
            <a:endParaRPr lang="en-US" altLang="zh-CN" sz="2400" b="1" dirty="0">
              <a:solidFill>
                <a:srgbClr val="FF00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4511241" y="3609693"/>
            <a:ext cx="3747134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字符串应用举例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 flipV="1">
            <a:off x="5570421" y="793796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511241" y="178599"/>
            <a:ext cx="3747134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字符串的格式化输出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475192" y="2122630"/>
            <a:ext cx="1135446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f</a:t>
            </a:r>
            <a:r>
              <a:rPr lang="en-US" altLang="zh-CN" sz="2000" b="1" dirty="0" smtClean="0">
                <a:solidFill>
                  <a:srgbClr val="FF0000"/>
                </a:solidFill>
                <a:latin typeface="+mn-ea"/>
              </a:rPr>
              <a:t>ill</a:t>
            </a:r>
            <a:r>
              <a:rPr lang="zh-CN" altLang="en-US" sz="2000" dirty="0" smtClean="0">
                <a:latin typeface="+mn-ea"/>
              </a:rPr>
              <a:t>：设置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空白处填充的字符</a:t>
            </a:r>
            <a:r>
              <a:rPr lang="zh-CN" altLang="en-US" sz="2000" dirty="0" smtClean="0">
                <a:latin typeface="+mn-ea"/>
              </a:rPr>
              <a:t>，默认为空格；</a:t>
            </a:r>
            <a:endParaRPr lang="en-US" altLang="zh-CN" sz="2000" dirty="0" smtClean="0">
              <a:latin typeface="+mn-ea"/>
            </a:endParaRPr>
          </a:p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align</a:t>
            </a:r>
            <a:r>
              <a:rPr lang="en-US" altLang="zh-CN" sz="2000" dirty="0" smtClean="0">
                <a:latin typeface="+mn-ea"/>
              </a:rPr>
              <a:t>:</a:t>
            </a:r>
            <a:r>
              <a:rPr lang="zh-CN" altLang="en-US" sz="2000" dirty="0" smtClean="0">
                <a:latin typeface="+mn-ea"/>
              </a:rPr>
              <a:t>设置对齐方式（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结合宽度来使用</a:t>
            </a:r>
            <a:r>
              <a:rPr lang="zh-CN" altLang="en-US" sz="2000" dirty="0" smtClean="0">
                <a:latin typeface="+mn-ea"/>
              </a:rPr>
              <a:t>）：（左对齐：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&lt;</a:t>
            </a:r>
            <a:r>
              <a:rPr lang="zh-CN" altLang="en-US" sz="2000" dirty="0" smtClean="0">
                <a:latin typeface="+mn-ea"/>
              </a:rPr>
              <a:t>；右对齐：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&gt;</a:t>
            </a:r>
            <a:r>
              <a:rPr lang="zh-CN" altLang="en-US" sz="2000" dirty="0" smtClean="0">
                <a:latin typeface="+mn-ea"/>
              </a:rPr>
              <a:t>；居中对齐：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^</a:t>
            </a:r>
            <a:r>
              <a:rPr lang="zh-CN" altLang="en-US" sz="2000" dirty="0" smtClean="0">
                <a:latin typeface="+mn-ea"/>
              </a:rPr>
              <a:t>）</a:t>
            </a:r>
            <a:endParaRPr lang="en-US" altLang="zh-CN" sz="2000" dirty="0" smtClean="0">
              <a:latin typeface="+mn-ea"/>
            </a:endParaRPr>
          </a:p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sign</a:t>
            </a:r>
            <a:r>
              <a:rPr lang="en-US" altLang="zh-CN" sz="2000" dirty="0" smtClean="0">
                <a:latin typeface="+mn-ea"/>
              </a:rPr>
              <a:t>:</a:t>
            </a:r>
            <a:r>
              <a:rPr lang="zh-CN" altLang="en-US" sz="2000" dirty="0" smtClean="0">
                <a:latin typeface="+mn-ea"/>
              </a:rPr>
              <a:t>有无符号数字，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+</a:t>
            </a:r>
            <a:r>
              <a:rPr lang="zh-CN" altLang="en-US" sz="2000" dirty="0" smtClean="0">
                <a:latin typeface="+mn-ea"/>
              </a:rPr>
              <a:t>，正数前加</a:t>
            </a:r>
            <a:r>
              <a:rPr lang="en-US" altLang="zh-CN" sz="2000" dirty="0" smtClean="0">
                <a:latin typeface="+mn-ea"/>
              </a:rPr>
              <a:t>+</a:t>
            </a:r>
            <a:r>
              <a:rPr lang="zh-CN" altLang="en-US" sz="2000" dirty="0" smtClean="0">
                <a:latin typeface="+mn-ea"/>
              </a:rPr>
              <a:t>；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-</a:t>
            </a:r>
            <a:r>
              <a:rPr lang="zh-CN" altLang="en-US" sz="2000" dirty="0" smtClean="0">
                <a:latin typeface="+mn-ea"/>
              </a:rPr>
              <a:t>：正数前无符号；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空格</a:t>
            </a:r>
            <a:r>
              <a:rPr lang="zh-CN" altLang="en-US" sz="2000" dirty="0" smtClean="0">
                <a:latin typeface="+mn-ea"/>
              </a:rPr>
              <a:t>：正数前显示空格</a:t>
            </a:r>
            <a:endParaRPr lang="en-US" altLang="zh-CN" sz="2000" dirty="0" smtClean="0">
              <a:latin typeface="+mn-ea"/>
            </a:endParaRPr>
          </a:p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#</a:t>
            </a:r>
            <a:r>
              <a:rPr lang="zh-CN" altLang="en-US" sz="2000" dirty="0" smtClean="0">
                <a:latin typeface="+mn-ea"/>
              </a:rPr>
              <a:t>：对于二进制、八进制、十六进制，显示前面的</a:t>
            </a:r>
            <a:r>
              <a:rPr lang="en-US" altLang="zh-CN" sz="2000" dirty="0" smtClean="0">
                <a:latin typeface="+mn-ea"/>
              </a:rPr>
              <a:t>0b</a:t>
            </a:r>
            <a:r>
              <a:rPr lang="zh-CN" altLang="en-US" sz="2000" dirty="0" smtClean="0">
                <a:latin typeface="+mn-ea"/>
              </a:rPr>
              <a:t>、</a:t>
            </a:r>
            <a:r>
              <a:rPr lang="en-US" altLang="zh-CN" sz="2000" dirty="0" smtClean="0">
                <a:latin typeface="+mn-ea"/>
              </a:rPr>
              <a:t>0o</a:t>
            </a:r>
            <a:r>
              <a:rPr lang="zh-CN" altLang="en-US" sz="2000" dirty="0" smtClean="0">
                <a:latin typeface="+mn-ea"/>
              </a:rPr>
              <a:t>、</a:t>
            </a:r>
            <a:r>
              <a:rPr lang="en-US" altLang="zh-CN" sz="2000" dirty="0" smtClean="0">
                <a:latin typeface="+mn-ea"/>
              </a:rPr>
              <a:t>0x</a:t>
            </a:r>
            <a:r>
              <a:rPr lang="zh-CN" altLang="en-US" sz="2000" dirty="0" smtClean="0">
                <a:latin typeface="+mn-ea"/>
              </a:rPr>
              <a:t>，否则不显示</a:t>
            </a:r>
            <a:endParaRPr lang="en-US" altLang="zh-CN" sz="2000" dirty="0" smtClean="0">
              <a:latin typeface="+mn-ea"/>
            </a:endParaRPr>
          </a:p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，</a:t>
            </a:r>
            <a:r>
              <a:rPr lang="en-US" altLang="zh-CN" sz="2000" dirty="0" smtClean="0">
                <a:latin typeface="+mn-ea"/>
              </a:rPr>
              <a:t>: </a:t>
            </a:r>
            <a:r>
              <a:rPr lang="zh-CN" altLang="en-US" sz="2000" dirty="0" smtClean="0">
                <a:latin typeface="+mn-ea"/>
              </a:rPr>
              <a:t>为数字添加分隔符，例如：</a:t>
            </a:r>
            <a:r>
              <a:rPr lang="en-US" altLang="zh-CN" sz="2000" dirty="0" smtClean="0">
                <a:latin typeface="+mn-ea"/>
              </a:rPr>
              <a:t>1,000,000</a:t>
            </a:r>
            <a:endParaRPr lang="en-US" altLang="zh-CN" sz="2000" dirty="0" smtClean="0">
              <a:latin typeface="+mn-ea"/>
            </a:endParaRPr>
          </a:p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width</a:t>
            </a:r>
            <a:r>
              <a:rPr lang="en-US" altLang="zh-CN" sz="2000" dirty="0" smtClean="0">
                <a:latin typeface="+mn-ea"/>
              </a:rPr>
              <a:t>: </a:t>
            </a:r>
            <a:r>
              <a:rPr lang="zh-CN" altLang="en-US" sz="2000" dirty="0" smtClean="0">
                <a:latin typeface="+mn-ea"/>
              </a:rPr>
              <a:t>格式化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所占宽度</a:t>
            </a:r>
            <a:endParaRPr lang="en-US" altLang="zh-CN" sz="2000" b="1" dirty="0">
              <a:solidFill>
                <a:srgbClr val="0000CC"/>
              </a:solidFill>
              <a:latin typeface="+mn-ea"/>
            </a:endParaRPr>
          </a:p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.precision</a:t>
            </a:r>
            <a:r>
              <a:rPr lang="en-US" altLang="zh-CN" sz="2000" dirty="0" smtClean="0">
                <a:latin typeface="+mn-ea"/>
              </a:rPr>
              <a:t>:</a:t>
            </a:r>
            <a:r>
              <a:rPr lang="zh-CN" altLang="en-US" sz="2000" dirty="0" smtClean="0">
                <a:latin typeface="+mn-ea"/>
              </a:rPr>
              <a:t>小数位保留的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精度</a:t>
            </a:r>
            <a:r>
              <a:rPr lang="zh-CN" altLang="en-US" sz="2000" dirty="0">
                <a:latin typeface="+mn-ea"/>
              </a:rPr>
              <a:t>，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小数点不可省略</a:t>
            </a:r>
            <a:r>
              <a:rPr lang="zh-CN" altLang="en-US" sz="2000" dirty="0">
                <a:latin typeface="+mn-ea"/>
              </a:rPr>
              <a:t>。</a:t>
            </a:r>
            <a:endParaRPr lang="en-US" altLang="zh-CN" sz="2000" dirty="0">
              <a:latin typeface="+mn-ea"/>
            </a:endParaRPr>
          </a:p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type</a:t>
            </a:r>
            <a:r>
              <a:rPr lang="en-US" altLang="zh-CN" sz="2000" dirty="0" smtClean="0">
                <a:latin typeface="+mn-ea"/>
              </a:rPr>
              <a:t>:</a:t>
            </a:r>
            <a:r>
              <a:rPr lang="zh-CN" altLang="en-US" sz="2000" dirty="0" smtClean="0">
                <a:latin typeface="+mn-ea"/>
              </a:rPr>
              <a:t>格式化类型，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s</a:t>
            </a:r>
            <a:r>
              <a:rPr lang="zh-CN" altLang="en-US" sz="2000" dirty="0" smtClean="0">
                <a:latin typeface="+mn-ea"/>
              </a:rPr>
              <a:t>为字符串，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b</a:t>
            </a:r>
            <a:r>
              <a:rPr lang="zh-CN" altLang="en-US" sz="2000" dirty="0" smtClean="0">
                <a:latin typeface="+mn-ea"/>
              </a:rPr>
              <a:t>为二进制整数，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c</a:t>
            </a:r>
            <a:r>
              <a:rPr lang="zh-CN" altLang="en-US" sz="2000" dirty="0" smtClean="0">
                <a:latin typeface="+mn-ea"/>
              </a:rPr>
              <a:t>为字符，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d</a:t>
            </a:r>
            <a:r>
              <a:rPr lang="zh-CN" altLang="en-US" sz="2000" dirty="0" smtClean="0">
                <a:latin typeface="+mn-ea"/>
              </a:rPr>
              <a:t>为</a:t>
            </a:r>
            <a:r>
              <a:rPr lang="en-US" altLang="zh-CN" sz="2000" dirty="0" smtClean="0">
                <a:latin typeface="+mn-ea"/>
              </a:rPr>
              <a:t>10</a:t>
            </a:r>
            <a:r>
              <a:rPr lang="zh-CN" altLang="en-US" sz="2000" dirty="0" smtClean="0">
                <a:latin typeface="+mn-ea"/>
              </a:rPr>
              <a:t>进制整数，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o</a:t>
            </a:r>
            <a:r>
              <a:rPr lang="zh-CN" altLang="en-US" sz="2000" dirty="0" smtClean="0">
                <a:latin typeface="+mn-ea"/>
              </a:rPr>
              <a:t>为八进制整数，</a:t>
            </a:r>
            <a:r>
              <a:rPr lang="en-US" altLang="zh-CN" sz="2000" dirty="0" smtClean="0">
                <a:latin typeface="+mn-ea"/>
              </a:rPr>
              <a:t>x</a:t>
            </a:r>
            <a:r>
              <a:rPr lang="zh-CN" altLang="en-US" sz="2000" dirty="0" smtClean="0">
                <a:latin typeface="+mn-ea"/>
              </a:rPr>
              <a:t>为十六进制整数，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e</a:t>
            </a:r>
            <a:r>
              <a:rPr lang="zh-CN" altLang="en-US" sz="2000" dirty="0" smtClean="0">
                <a:latin typeface="+mn-ea"/>
              </a:rPr>
              <a:t>为科学计数法，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f</a:t>
            </a:r>
            <a:r>
              <a:rPr lang="zh-CN" altLang="en-US" sz="2000" dirty="0" smtClean="0">
                <a:latin typeface="+mn-ea"/>
              </a:rPr>
              <a:t>为浮点数，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g</a:t>
            </a:r>
            <a:r>
              <a:rPr lang="zh-CN" altLang="en-US" sz="2000" dirty="0" smtClean="0">
                <a:latin typeface="+mn-ea"/>
              </a:rPr>
              <a:t>自动在</a:t>
            </a:r>
            <a:r>
              <a:rPr lang="en-US" altLang="zh-CN" sz="2000" dirty="0" smtClean="0">
                <a:latin typeface="+mn-ea"/>
              </a:rPr>
              <a:t>e</a:t>
            </a:r>
            <a:r>
              <a:rPr lang="zh-CN" altLang="en-US" sz="2000" dirty="0" smtClean="0">
                <a:latin typeface="+mn-ea"/>
              </a:rPr>
              <a:t>和</a:t>
            </a:r>
            <a:r>
              <a:rPr lang="en-US" altLang="zh-CN" sz="2000" dirty="0" smtClean="0">
                <a:latin typeface="+mn-ea"/>
              </a:rPr>
              <a:t>f</a:t>
            </a:r>
            <a:r>
              <a:rPr lang="zh-CN" altLang="en-US" sz="2000" dirty="0" smtClean="0">
                <a:latin typeface="+mn-ea"/>
              </a:rPr>
              <a:t>之间转化，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%</a:t>
            </a:r>
            <a:r>
              <a:rPr lang="zh-CN" altLang="en-US" sz="2000" dirty="0" smtClean="0">
                <a:latin typeface="+mn-ea"/>
              </a:rPr>
              <a:t>为百分比。</a:t>
            </a:r>
            <a:endParaRPr lang="en-US" altLang="zh-CN" sz="2000" dirty="0"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52362" y="969026"/>
            <a:ext cx="108867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en-US" altLang="zh-CN" sz="2000" dirty="0" smtClean="0">
                <a:latin typeface="+mn-ea"/>
              </a:rPr>
              <a:t>       Python</a:t>
            </a:r>
            <a:r>
              <a:rPr lang="zh-CN" altLang="en-US" sz="2000" dirty="0" smtClean="0">
                <a:latin typeface="+mn-ea"/>
              </a:rPr>
              <a:t>中提供了多种方式实现字符串的格式化，其中最为常见的就是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百分号方式</a:t>
            </a:r>
            <a:r>
              <a:rPr lang="zh-CN" altLang="en-US" sz="2000" dirty="0" smtClean="0">
                <a:latin typeface="+mn-ea"/>
              </a:rPr>
              <a:t>（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古老</a:t>
            </a:r>
            <a:r>
              <a:rPr lang="zh-CN" altLang="en-US" sz="2000" dirty="0" smtClean="0">
                <a:latin typeface="+mn-ea"/>
              </a:rPr>
              <a:t>）和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Format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方式</a:t>
            </a:r>
            <a:r>
              <a:rPr lang="zh-CN" altLang="en-US" sz="2000" dirty="0" smtClean="0">
                <a:latin typeface="+mn-ea"/>
              </a:rPr>
              <a:t>（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新</a:t>
            </a:r>
            <a:r>
              <a:rPr lang="zh-CN" altLang="en-US" sz="2000" dirty="0" smtClean="0">
                <a:latin typeface="+mn-ea"/>
              </a:rPr>
              <a:t>）。</a:t>
            </a:r>
            <a:endParaRPr lang="en-US" altLang="zh-CN" sz="2000" dirty="0">
              <a:latin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471080" y="1565618"/>
            <a:ext cx="85253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[[</a:t>
            </a:r>
            <a:r>
              <a:rPr lang="en-US" altLang="zh-CN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fill</a:t>
            </a:r>
            <a:r>
              <a:rPr lang="en-US" altLang="zh-CN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]</a:t>
            </a:r>
            <a:r>
              <a:rPr lang="en-US" altLang="zh-CN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align</a:t>
            </a:r>
            <a:r>
              <a:rPr lang="en-US" altLang="zh-CN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][</a:t>
            </a:r>
            <a:r>
              <a:rPr lang="en-US" altLang="zh-CN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sign</a:t>
            </a:r>
            <a:r>
              <a:rPr lang="en-US" altLang="zh-CN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][</a:t>
            </a:r>
            <a:r>
              <a:rPr lang="en-US" altLang="zh-CN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#</a:t>
            </a:r>
            <a:r>
              <a:rPr lang="en-US" altLang="zh-CN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][</a:t>
            </a:r>
            <a:r>
              <a:rPr lang="en-US" altLang="zh-CN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][</a:t>
            </a:r>
            <a:r>
              <a:rPr lang="en-US" altLang="zh-CN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width</a:t>
            </a:r>
            <a:r>
              <a:rPr lang="en-US" altLang="zh-CN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][</a:t>
            </a:r>
            <a:r>
              <a:rPr lang="en-US" altLang="zh-CN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,</a:t>
            </a:r>
            <a:r>
              <a:rPr lang="en-US" altLang="zh-CN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][</a:t>
            </a:r>
            <a:r>
              <a:rPr lang="en-US" altLang="zh-CN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.precision</a:t>
            </a:r>
            <a:r>
              <a:rPr lang="en-US" altLang="zh-CN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][</a:t>
            </a:r>
            <a:r>
              <a:rPr lang="en-US" altLang="zh-CN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type</a:t>
            </a:r>
            <a:r>
              <a:rPr lang="en-US" altLang="zh-CN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]</a:t>
            </a:r>
            <a:endParaRPr lang="zh-CN" alt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 flipV="1">
            <a:off x="5570421" y="793796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511241" y="178599"/>
            <a:ext cx="3747134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字符串的格式化举例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88537" y="1368502"/>
            <a:ext cx="8069838" cy="2123915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年龄：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{}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， 身高：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{}"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.format(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20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177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年龄：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{1}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， 身高：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{0}"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.format(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177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20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年龄：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{1}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， 身高：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{0}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， 体重：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{0}"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.format(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177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20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年龄：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{1}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， 身高：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{0}"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.format(*[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177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20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年龄：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{age}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， 身高：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{height}"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.format(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height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175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age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18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endParaRPr kumimoji="0" lang="zh-CN" altLang="zh-CN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631414" y="1275901"/>
            <a:ext cx="337861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000" dirty="0" smtClean="0">
                <a:latin typeface="+mn-ea"/>
              </a:rPr>
              <a:t>用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一对大括号 </a:t>
            </a:r>
            <a:r>
              <a:rPr lang="en-US" altLang="zh-CN" sz="2000" b="1" dirty="0" smtClean="0">
                <a:solidFill>
                  <a:srgbClr val="FF0000"/>
                </a:solidFill>
                <a:latin typeface="+mn-ea"/>
              </a:rPr>
              <a:t>{} 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进行占位</a:t>
            </a:r>
            <a:r>
              <a:rPr lang="zh-CN" altLang="en-US" sz="2000" dirty="0" smtClean="0">
                <a:latin typeface="+mn-ea"/>
              </a:rPr>
              <a:t>，可指定对应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参数的位置</a:t>
            </a:r>
            <a:r>
              <a:rPr lang="zh-CN" altLang="en-US" sz="2000" dirty="0" smtClean="0">
                <a:latin typeface="+mn-ea"/>
              </a:rPr>
              <a:t>或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参数的名称</a:t>
            </a:r>
            <a:r>
              <a:rPr lang="zh-CN" altLang="en-US" sz="2000" dirty="0" smtClean="0">
                <a:latin typeface="+mn-ea"/>
              </a:rPr>
              <a:t>，什么都不指定时按照默认顺序赋值。</a:t>
            </a:r>
            <a:endParaRPr lang="en-US" altLang="zh-CN" sz="2000" dirty="0">
              <a:latin typeface="+mn-ea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88536" y="3999259"/>
            <a:ext cx="8846282" cy="2585323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当前时间为：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{:02}:{:02}"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.format(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9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17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几种对齐方式的区别：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{0:&lt;10}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、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{0:&gt;10}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、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{0:^10}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。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.format(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"abc"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"11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除以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保留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位有效数字为：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{:.2f}"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.format(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11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/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正数前面显示正号，例如：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{0:8}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、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{0:+8}"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.format(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显示进制前面的符号，例如：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{0:#o}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、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{0:#b}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、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{0:#x}"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.format(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20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为数字添加分隔符，例如：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{0:,}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、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{0}"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.format(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1000000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endParaRPr kumimoji="0" lang="zh-CN" altLang="zh-CN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206895" y="4553256"/>
            <a:ext cx="280313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注意</a:t>
            </a:r>
            <a:r>
              <a:rPr lang="zh-CN" altLang="en-US" sz="2000" dirty="0" smtClean="0">
                <a:latin typeface="+mn-ea"/>
              </a:rPr>
              <a:t>：需要控制输出格式时，需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加冒号隔开</a:t>
            </a:r>
            <a:r>
              <a:rPr lang="zh-CN" altLang="en-US" sz="2000" dirty="0" smtClean="0">
                <a:latin typeface="+mn-ea"/>
              </a:rPr>
              <a:t>；</a:t>
            </a:r>
            <a:endParaRPr lang="en-US" altLang="zh-CN" sz="2000" dirty="0" smtClean="0">
              <a:latin typeface="+mn-ea"/>
            </a:endParaRPr>
          </a:p>
          <a:p>
            <a:pPr latinLnBrk="1">
              <a:lnSpc>
                <a:spcPct val="150000"/>
              </a:lnSpc>
            </a:pPr>
            <a:r>
              <a:rPr lang="zh-CN" altLang="en-US" sz="2000" dirty="0" smtClean="0">
                <a:latin typeface="+mn-ea"/>
              </a:rPr>
              <a:t>控制符号的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顺序不能错</a:t>
            </a:r>
            <a:r>
              <a:rPr lang="zh-CN" altLang="en-US" sz="2000" dirty="0" smtClean="0">
                <a:latin typeface="+mn-ea"/>
              </a:rPr>
              <a:t>；</a:t>
            </a:r>
            <a:endParaRPr lang="en-US" altLang="zh-CN" sz="2000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4628819" y="258233"/>
            <a:ext cx="3232072" cy="721395"/>
          </a:xfrm>
        </p:spPr>
        <p:txBody>
          <a:bodyPr/>
          <a:lstStyle/>
          <a:p>
            <a:pPr algn="ctr"/>
            <a:r>
              <a:rPr lang="zh-CN" altLang="en-US" sz="3600" dirty="0" smtClean="0"/>
              <a:t>课后练习题</a:t>
            </a:r>
            <a:endParaRPr lang="zh-CN" altLang="en-US" sz="3600" dirty="0"/>
          </a:p>
        </p:txBody>
      </p:sp>
      <p:sp>
        <p:nvSpPr>
          <p:cNvPr id="5" name="文本框 4"/>
          <p:cNvSpPr txBox="1"/>
          <p:nvPr/>
        </p:nvSpPr>
        <p:spPr>
          <a:xfrm>
            <a:off x="878626" y="1621304"/>
            <a:ext cx="104049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 smtClean="0"/>
              <a:t>已知列表 </a:t>
            </a:r>
            <a:r>
              <a:rPr lang="en-US" altLang="zh-CN" sz="2400" b="1" dirty="0" err="1" smtClean="0">
                <a:solidFill>
                  <a:srgbClr val="0000CC"/>
                </a:solidFill>
              </a:rPr>
              <a:t>a_list</a:t>
            </a:r>
            <a:r>
              <a:rPr lang="en-US" altLang="zh-CN" sz="2400" b="1" dirty="0" smtClean="0">
                <a:solidFill>
                  <a:srgbClr val="0000CC"/>
                </a:solidFill>
              </a:rPr>
              <a:t> = [4, 8, 7, 8, 6, 3]</a:t>
            </a:r>
            <a:r>
              <a:rPr lang="en-US" altLang="zh-CN" sz="2400" dirty="0"/>
              <a:t>, </a:t>
            </a:r>
            <a:r>
              <a:rPr lang="zh-CN" altLang="en-US" sz="2400" dirty="0" smtClean="0"/>
              <a:t>编写程序删除列表中重复的数字（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保留第一个</a:t>
            </a:r>
            <a:r>
              <a:rPr lang="zh-CN" altLang="en-US" sz="2400" dirty="0" smtClean="0"/>
              <a:t>），然后将其转化为字符串</a:t>
            </a:r>
            <a:r>
              <a:rPr lang="en-US" altLang="zh-CN" sz="2400" dirty="0" smtClean="0"/>
              <a:t>”</a:t>
            </a:r>
            <a:r>
              <a:rPr lang="en-US" altLang="zh-CN" sz="2400" b="1" dirty="0">
                <a:solidFill>
                  <a:srgbClr val="FF0000"/>
                </a:solidFill>
              </a:rPr>
              <a:t> 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48763</a:t>
            </a:r>
            <a:r>
              <a:rPr lang="en-US" altLang="zh-CN" sz="2400" dirty="0" smtClean="0"/>
              <a:t>”</a:t>
            </a:r>
            <a:r>
              <a:rPr lang="zh-CN" altLang="en-US" sz="2400" dirty="0" smtClean="0"/>
              <a:t>。（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删除重复元素</a:t>
            </a:r>
            <a:r>
              <a:rPr lang="zh-CN" altLang="en-US" sz="2400" dirty="0" smtClean="0"/>
              <a:t>、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列表转字符串</a:t>
            </a:r>
            <a:r>
              <a:rPr lang="zh-CN" altLang="en-US" sz="2400" dirty="0" smtClean="0"/>
              <a:t>）</a:t>
            </a:r>
            <a:endParaRPr lang="en-US" altLang="zh-CN" sz="2400" dirty="0" smtClean="0"/>
          </a:p>
        </p:txBody>
      </p:sp>
      <p:sp>
        <p:nvSpPr>
          <p:cNvPr id="6" name="文本框 5"/>
          <p:cNvSpPr txBox="1"/>
          <p:nvPr/>
        </p:nvSpPr>
        <p:spPr>
          <a:xfrm>
            <a:off x="878626" y="4017306"/>
            <a:ext cx="107324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 smtClean="0"/>
              <a:t>输入一个字符串，输出该字符串中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出现频数最高的字符</a:t>
            </a:r>
            <a:r>
              <a:rPr lang="zh-CN" altLang="en-US" sz="2400" dirty="0" smtClean="0"/>
              <a:t>，如果有多个字母出现的频数并列最高，则输出</a:t>
            </a:r>
            <a:r>
              <a:rPr lang="zh-CN" altLang="en-US" sz="2400" dirty="0"/>
              <a:t>多</a:t>
            </a:r>
            <a:r>
              <a:rPr lang="zh-CN" altLang="en-US" sz="2400" dirty="0" smtClean="0"/>
              <a:t>个字母。（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统计字符出现的频数</a:t>
            </a:r>
            <a:r>
              <a:rPr lang="zh-CN" altLang="en-US" sz="2400" dirty="0" smtClean="0"/>
              <a:t>）</a:t>
            </a: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占位符 9"/>
          <p:cNvSpPr>
            <a:spLocks noGrp="1"/>
          </p:cNvSpPr>
          <p:nvPr>
            <p:ph type="body" sz="quarter" idx="15"/>
          </p:nvPr>
        </p:nvSpPr>
        <p:spPr>
          <a:xfrm>
            <a:off x="4631163" y="461980"/>
            <a:ext cx="2910592" cy="2373032"/>
          </a:xfrm>
        </p:spPr>
        <p:txBody>
          <a:bodyPr/>
          <a:lstStyle/>
          <a:p>
            <a:r>
              <a:rPr lang="en-US" altLang="zh-CN" dirty="0" smtClean="0"/>
              <a:t>04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6"/>
          </p:nvPr>
        </p:nvSpPr>
        <p:spPr>
          <a:xfrm>
            <a:off x="4631163" y="3246493"/>
            <a:ext cx="2920133" cy="825190"/>
          </a:xfrm>
        </p:spPr>
        <p:txBody>
          <a:bodyPr/>
          <a:lstStyle/>
          <a:p>
            <a:r>
              <a:rPr lang="zh-CN" altLang="en-US" sz="4400" b="1" dirty="0" smtClean="0"/>
              <a:t>集 合</a:t>
            </a:r>
            <a:endParaRPr lang="zh-CN" alt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flipV="1">
            <a:off x="6157274" y="1094045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003119" y="455559"/>
            <a:ext cx="1937084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集合 </a:t>
            </a:r>
            <a:r>
              <a:rPr lang="en-US" altLang="zh-CN" sz="2800" b="1" dirty="0" smtClean="0">
                <a:solidFill>
                  <a:schemeClr val="accent1"/>
                </a:solidFill>
              </a:rPr>
              <a:t>set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354731" y="1227152"/>
            <a:ext cx="948674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400" dirty="0" smtClean="0">
                <a:latin typeface="+mn-ea"/>
              </a:rPr>
              <a:t>       集合</a:t>
            </a:r>
            <a:r>
              <a:rPr lang="zh-CN" altLang="en-US" sz="2400" dirty="0">
                <a:latin typeface="+mn-ea"/>
              </a:rPr>
              <a:t>是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</a:rPr>
              <a:t>无序</a:t>
            </a:r>
            <a:r>
              <a:rPr lang="zh-CN" altLang="en-US" sz="2400" b="1" dirty="0" smtClean="0">
                <a:solidFill>
                  <a:srgbClr val="FF0000"/>
                </a:solidFill>
                <a:latin typeface="+mn-ea"/>
              </a:rPr>
              <a:t>可变容器</a:t>
            </a:r>
            <a:r>
              <a:rPr lang="zh-CN" altLang="en-US" sz="2400" dirty="0" smtClean="0">
                <a:latin typeface="+mn-ea"/>
              </a:rPr>
              <a:t>，集合中元素放在一对大括号“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</a:rPr>
              <a:t>{}</a:t>
            </a:r>
            <a:r>
              <a:rPr lang="zh-CN" altLang="en-US" sz="2400" dirty="0" smtClean="0">
                <a:latin typeface="+mn-ea"/>
              </a:rPr>
              <a:t>”中，并用</a:t>
            </a:r>
            <a:r>
              <a:rPr lang="zh-CN" altLang="en-US" sz="2400" dirty="0">
                <a:latin typeface="+mn-ea"/>
              </a:rPr>
              <a:t>逗号分隔</a:t>
            </a:r>
            <a:r>
              <a:rPr lang="zh-CN" altLang="en-US" sz="2400" dirty="0" smtClean="0">
                <a:latin typeface="+mn-ea"/>
              </a:rPr>
              <a:t>，元素类型可以不同，但</a:t>
            </a: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集合中元素不能重复</a:t>
            </a:r>
            <a:r>
              <a:rPr lang="zh-CN" altLang="en-US" sz="2400" dirty="0" smtClean="0">
                <a:latin typeface="+mn-ea"/>
              </a:rPr>
              <a:t>。集合中</a:t>
            </a: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不能包含可变元素</a:t>
            </a:r>
            <a:r>
              <a:rPr lang="zh-CN" altLang="en-US" sz="2400" dirty="0" smtClean="0">
                <a:latin typeface="+mn-ea"/>
              </a:rPr>
              <a:t>，例如</a:t>
            </a:r>
            <a:r>
              <a:rPr lang="zh-CN" altLang="en-US" sz="2400" b="1" dirty="0" smtClean="0">
                <a:solidFill>
                  <a:srgbClr val="FF0000"/>
                </a:solidFill>
                <a:latin typeface="+mn-ea"/>
              </a:rPr>
              <a:t>列表</a:t>
            </a:r>
            <a:r>
              <a:rPr lang="zh-CN" altLang="en-US" sz="2400" dirty="0" smtClean="0">
                <a:latin typeface="+mn-ea"/>
              </a:rPr>
              <a:t>。</a:t>
            </a:r>
            <a:endParaRPr lang="en-US" altLang="zh-CN" sz="2400" dirty="0">
              <a:latin typeface="+mn-ea"/>
            </a:endParaRPr>
          </a:p>
        </p:txBody>
      </p:sp>
      <p:sp>
        <p:nvSpPr>
          <p:cNvPr id="27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96459" y="212913"/>
            <a:ext cx="3498060" cy="721395"/>
          </a:xfrm>
        </p:spPr>
        <p:txBody>
          <a:bodyPr/>
          <a:lstStyle/>
          <a:p>
            <a:r>
              <a:rPr kumimoji="1" lang="en-US" altLang="zh-CN" dirty="0" smtClean="0"/>
              <a:t>Python</a:t>
            </a:r>
            <a:r>
              <a:rPr kumimoji="1" lang="zh-CN" altLang="en-US" dirty="0" smtClean="0"/>
              <a:t>基本数据结构</a:t>
            </a:r>
            <a:endParaRPr kumimoji="1" lang="zh-CN" altLang="en-US" dirty="0"/>
          </a:p>
        </p:txBody>
      </p:sp>
      <p:sp>
        <p:nvSpPr>
          <p:cNvPr id="29" name="矩形 28"/>
          <p:cNvSpPr/>
          <p:nvPr/>
        </p:nvSpPr>
        <p:spPr>
          <a:xfrm>
            <a:off x="1114383" y="2951156"/>
            <a:ext cx="35951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+mn-ea"/>
              </a:rPr>
              <a:t>集合的定义和创建</a:t>
            </a:r>
            <a:endParaRPr lang="en-US" altLang="zh-CN" sz="24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715948" y="3625002"/>
            <a:ext cx="598787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直接通过一对大括号包裹元素创建集合对象</a:t>
            </a:r>
            <a:r>
              <a:rPr lang="zh-CN" altLang="en-US" sz="2000" dirty="0">
                <a:latin typeface="+mn-ea"/>
              </a:rPr>
              <a:t>；</a:t>
            </a:r>
            <a:endParaRPr lang="en-US" altLang="zh-CN" sz="2000" dirty="0" smtClean="0">
              <a:latin typeface="+mn-ea"/>
            </a:endParaRPr>
          </a:p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latin typeface="+mn-ea"/>
              </a:rPr>
              <a:t>使用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set()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函数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将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列表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、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range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对象、字符串或其他类型的可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迭代对象转换为集合，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此时会删除其中的重复元素</a:t>
            </a:r>
            <a:r>
              <a:rPr lang="zh-CN" altLang="en-US" sz="2000" dirty="0" smtClean="0">
                <a:latin typeface="+mn-ea"/>
              </a:rPr>
              <a:t>。</a:t>
            </a:r>
            <a:endParaRPr lang="en-US" altLang="zh-CN" sz="2000" dirty="0">
              <a:latin typeface="+mn-ea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114383" y="5488707"/>
            <a:ext cx="1706961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+mn-ea"/>
              </a:rPr>
              <a:t>删除集合</a:t>
            </a:r>
            <a:endParaRPr lang="en-US" altLang="zh-CN" sz="24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292073" y="6076000"/>
            <a:ext cx="895739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000" dirty="0" smtClean="0">
                <a:latin typeface="+mn-ea"/>
              </a:rPr>
              <a:t>       当</a:t>
            </a:r>
            <a:r>
              <a:rPr lang="zh-CN" altLang="en-US" sz="2000" dirty="0">
                <a:latin typeface="+mn-ea"/>
              </a:rPr>
              <a:t>不再使用时</a:t>
            </a:r>
            <a:r>
              <a:rPr lang="zh-CN" altLang="en-US" sz="2000" dirty="0" smtClean="0">
                <a:latin typeface="+mn-ea"/>
              </a:rPr>
              <a:t>，可通过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del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命令</a:t>
            </a:r>
            <a:r>
              <a:rPr lang="zh-CN" altLang="en-US" sz="2000" dirty="0" smtClean="0">
                <a:latin typeface="+mn-ea"/>
              </a:rPr>
              <a:t>删除集合，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删除后不可再调用。</a:t>
            </a:r>
            <a:endParaRPr lang="en-US" altLang="zh-CN" sz="2000" dirty="0">
              <a:latin typeface="+mn-ea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7966751" y="3071003"/>
            <a:ext cx="4028884" cy="1477328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a_set = {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20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张三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177.5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}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b_set =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set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()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创建空集合</a:t>
            </a:r>
            <a:b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c_set =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set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range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endParaRPr kumimoji="0" lang="zh-CN" altLang="zh-CN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940203" y="4804334"/>
            <a:ext cx="40554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注意：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不能直接通过 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a={} 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创建空集合，此时创建的是一个空字典。</a:t>
            </a:r>
            <a:endParaRPr lang="en-US" altLang="zh-CN" sz="2000" b="1" dirty="0">
              <a:solidFill>
                <a:srgbClr val="0000CC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96459" y="212913"/>
            <a:ext cx="3498060" cy="721395"/>
          </a:xfrm>
        </p:spPr>
        <p:txBody>
          <a:bodyPr/>
          <a:lstStyle/>
          <a:p>
            <a:r>
              <a:rPr kumimoji="1" lang="en-US" altLang="zh-CN" dirty="0" smtClean="0"/>
              <a:t>Python</a:t>
            </a:r>
            <a:r>
              <a:rPr kumimoji="1" lang="zh-CN" altLang="en-US" dirty="0" smtClean="0"/>
              <a:t>基本数据结构</a:t>
            </a:r>
            <a:endParaRPr kumimoji="1" lang="zh-CN" altLang="en-US" dirty="0"/>
          </a:p>
        </p:txBody>
      </p:sp>
      <p:sp>
        <p:nvSpPr>
          <p:cNvPr id="3" name="矩形 2"/>
          <p:cNvSpPr/>
          <p:nvPr/>
        </p:nvSpPr>
        <p:spPr>
          <a:xfrm flipV="1">
            <a:off x="6170922" y="1276993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349923" y="1578752"/>
            <a:ext cx="9216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000" dirty="0" smtClean="0">
                <a:latin typeface="+mn-ea"/>
              </a:rPr>
              <a:t>       集合中的元素是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无序可变不重复</a:t>
            </a:r>
            <a:r>
              <a:rPr lang="zh-CN" altLang="en-US" sz="2000" dirty="0" smtClean="0">
                <a:latin typeface="+mn-ea"/>
              </a:rPr>
              <a:t>的，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不支持索引、切片等操作</a:t>
            </a:r>
            <a:r>
              <a:rPr lang="zh-CN" altLang="en-US" sz="2000" dirty="0" smtClean="0">
                <a:latin typeface="+mn-ea"/>
              </a:rPr>
              <a:t>。可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通过循环遍历集合中的所有元素</a:t>
            </a:r>
            <a:r>
              <a:rPr lang="zh-CN" altLang="en-US" sz="2000" dirty="0" smtClean="0">
                <a:latin typeface="+mn-ea"/>
              </a:rPr>
              <a:t>。</a:t>
            </a:r>
            <a:endParaRPr lang="en-US" altLang="zh-CN" sz="2000" dirty="0">
              <a:latin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14902" y="2770485"/>
            <a:ext cx="1024946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smtClean="0">
                <a:solidFill>
                  <a:srgbClr val="FF0000"/>
                </a:solidFill>
              </a:rPr>
              <a:t>add(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元素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)</a:t>
            </a:r>
            <a:r>
              <a:rPr lang="zh-CN" altLang="en-US" sz="2000" dirty="0" smtClean="0"/>
              <a:t>：向集合中添加一个元素，元素为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不可变类型，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不能是</a:t>
            </a:r>
            <a:r>
              <a:rPr lang="zh-CN" altLang="en-US" sz="2000" dirty="0" smtClean="0"/>
              <a:t>列表</a:t>
            </a:r>
            <a:r>
              <a:rPr lang="zh-CN" altLang="en-US" sz="2000" dirty="0"/>
              <a:t>、集合</a:t>
            </a:r>
            <a:r>
              <a:rPr lang="zh-CN" altLang="en-US" sz="2000" dirty="0" smtClean="0"/>
              <a:t>等</a:t>
            </a:r>
            <a:r>
              <a:rPr lang="zh-CN" altLang="en-US" sz="2000" b="1" dirty="0">
                <a:solidFill>
                  <a:srgbClr val="FF0000"/>
                </a:solidFill>
              </a:rPr>
              <a:t>可变类型</a:t>
            </a:r>
            <a:r>
              <a:rPr lang="zh-CN" altLang="en-US" sz="2000" dirty="0" smtClean="0"/>
              <a:t>，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如果该元素已存在则没什么变化</a:t>
            </a:r>
            <a:r>
              <a:rPr lang="zh-CN" altLang="en-US" sz="2000" dirty="0" smtClean="0"/>
              <a:t>；</a:t>
            </a:r>
            <a:endParaRPr lang="en-US" altLang="zh-CN" sz="2000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FF0000"/>
                </a:solidFill>
              </a:rPr>
              <a:t>u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pdate(</a:t>
            </a:r>
            <a:r>
              <a:rPr lang="zh-CN" altLang="en-US" sz="2000" b="1" dirty="0">
                <a:solidFill>
                  <a:srgbClr val="0000CC"/>
                </a:solidFill>
              </a:rPr>
              <a:t>可迭代对象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)</a:t>
            </a:r>
            <a:r>
              <a:rPr lang="zh-CN" altLang="en-US" sz="2000" dirty="0" smtClean="0"/>
              <a:t>：将可迭代对象中的元素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依次添加到集合中去</a:t>
            </a:r>
            <a:r>
              <a:rPr lang="zh-CN" altLang="en-US" sz="2000" dirty="0" smtClean="0"/>
              <a:t>，去除重复元素；</a:t>
            </a:r>
            <a:endParaRPr lang="en-US" altLang="zh-CN" sz="2000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FF0000"/>
                </a:solidFill>
              </a:rPr>
              <a:t>copy()</a:t>
            </a:r>
            <a:r>
              <a:rPr lang="zh-CN" altLang="en-US" sz="2000" dirty="0" smtClean="0"/>
              <a:t>：将集合复制一份；</a:t>
            </a:r>
            <a:endParaRPr lang="en-US" altLang="zh-CN" sz="2000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FF0000"/>
                </a:solidFill>
              </a:rPr>
              <a:t>pop()</a:t>
            </a:r>
            <a:r>
              <a:rPr lang="zh-CN" altLang="en-US" sz="2000" dirty="0" smtClean="0"/>
              <a:t>：随机删除一个元素，并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返回删除的元素</a:t>
            </a:r>
            <a:r>
              <a:rPr lang="zh-CN" altLang="en-US" sz="2000" dirty="0" smtClean="0"/>
              <a:t>；</a:t>
            </a:r>
            <a:endParaRPr lang="en-US" altLang="zh-CN" sz="2000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smtClean="0">
                <a:solidFill>
                  <a:srgbClr val="FF0000"/>
                </a:solidFill>
              </a:rPr>
              <a:t>remove</a:t>
            </a:r>
            <a:r>
              <a:rPr lang="en-US" altLang="zh-CN" sz="2000" b="1" dirty="0">
                <a:solidFill>
                  <a:srgbClr val="FF0000"/>
                </a:solidFill>
              </a:rPr>
              <a:t>(</a:t>
            </a:r>
            <a:r>
              <a:rPr lang="zh-CN" altLang="en-US" sz="2000" b="1" dirty="0">
                <a:solidFill>
                  <a:srgbClr val="0000CC"/>
                </a:solidFill>
              </a:rPr>
              <a:t>元素</a:t>
            </a:r>
            <a:r>
              <a:rPr lang="en-US" altLang="zh-CN" sz="2000" b="1" dirty="0">
                <a:solidFill>
                  <a:srgbClr val="FF0000"/>
                </a:solidFill>
              </a:rPr>
              <a:t>)</a:t>
            </a:r>
            <a:r>
              <a:rPr lang="zh-CN" altLang="en-US" sz="2000" dirty="0" smtClean="0"/>
              <a:t>：从集合中删除某个元素，如果该元素不存在，则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抛出错误</a:t>
            </a:r>
            <a:r>
              <a:rPr lang="en-US" altLang="zh-CN" sz="2000" b="1" dirty="0" err="1" smtClean="0">
                <a:solidFill>
                  <a:srgbClr val="0000CC"/>
                </a:solidFill>
              </a:rPr>
              <a:t>KeyError</a:t>
            </a:r>
            <a:r>
              <a:rPr lang="zh-CN" altLang="en-US" sz="2000" dirty="0" smtClean="0"/>
              <a:t>；</a:t>
            </a:r>
            <a:endParaRPr lang="en-US" altLang="zh-CN" sz="2000" b="1" dirty="0" smtClean="0">
              <a:solidFill>
                <a:srgbClr val="0000CC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FF0000"/>
                </a:solidFill>
              </a:rPr>
              <a:t>discard(</a:t>
            </a:r>
            <a:r>
              <a:rPr lang="zh-CN" altLang="en-US" sz="2000" b="1" dirty="0">
                <a:solidFill>
                  <a:srgbClr val="0000CC"/>
                </a:solidFill>
              </a:rPr>
              <a:t>元素</a:t>
            </a:r>
            <a:r>
              <a:rPr lang="en-US" altLang="zh-CN" sz="2000" b="1" dirty="0">
                <a:solidFill>
                  <a:srgbClr val="FF0000"/>
                </a:solidFill>
              </a:rPr>
              <a:t>)</a:t>
            </a:r>
            <a:r>
              <a:rPr lang="zh-CN" altLang="en-US" sz="2000" dirty="0" smtClean="0"/>
              <a:t>：从集合中删除某个元素，如果该元素不存在，则什么都不做；</a:t>
            </a:r>
            <a:endParaRPr lang="en-US" altLang="zh-CN" sz="2000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FF0000"/>
                </a:solidFill>
              </a:rPr>
              <a:t>clear()</a:t>
            </a:r>
            <a:r>
              <a:rPr lang="zh-CN" altLang="en-US" sz="2000" dirty="0"/>
              <a:t>：清空集合内容</a:t>
            </a:r>
            <a:r>
              <a:rPr lang="zh-CN" altLang="en-US" sz="2000" dirty="0" smtClean="0"/>
              <a:t>；</a:t>
            </a:r>
            <a:endParaRPr lang="zh-CN" altLang="en-US" sz="2000" dirty="0"/>
          </a:p>
        </p:txBody>
      </p:sp>
      <p:sp>
        <p:nvSpPr>
          <p:cNvPr id="7" name="矩形 6"/>
          <p:cNvSpPr/>
          <p:nvPr/>
        </p:nvSpPr>
        <p:spPr>
          <a:xfrm>
            <a:off x="5451230" y="596621"/>
            <a:ext cx="2954653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集合的常见操作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96459" y="212913"/>
            <a:ext cx="3498060" cy="721395"/>
          </a:xfrm>
        </p:spPr>
        <p:txBody>
          <a:bodyPr/>
          <a:lstStyle/>
          <a:p>
            <a:r>
              <a:rPr kumimoji="1" lang="en-US" altLang="zh-CN" dirty="0" smtClean="0"/>
              <a:t>Python</a:t>
            </a:r>
            <a:r>
              <a:rPr kumimoji="1" lang="zh-CN" altLang="en-US" dirty="0" smtClean="0"/>
              <a:t>基本数据结构</a:t>
            </a:r>
            <a:endParaRPr kumimoji="1" lang="zh-CN" altLang="en-US" dirty="0"/>
          </a:p>
        </p:txBody>
      </p:sp>
      <p:sp>
        <p:nvSpPr>
          <p:cNvPr id="3" name="矩形 2"/>
          <p:cNvSpPr/>
          <p:nvPr/>
        </p:nvSpPr>
        <p:spPr>
          <a:xfrm flipV="1">
            <a:off x="6170922" y="1276993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472753" y="1432597"/>
            <a:ext cx="768118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000" dirty="0" smtClean="0">
                <a:latin typeface="+mn-ea"/>
              </a:rPr>
              <a:t>       </a:t>
            </a:r>
            <a:r>
              <a:rPr lang="en-US" altLang="zh-CN" sz="2000" dirty="0" smtClean="0">
                <a:latin typeface="+mn-ea"/>
              </a:rPr>
              <a:t>Python</a:t>
            </a:r>
            <a:r>
              <a:rPr lang="zh-CN" altLang="en-US" sz="2000" dirty="0" smtClean="0">
                <a:latin typeface="+mn-ea"/>
              </a:rPr>
              <a:t>中集合</a:t>
            </a:r>
            <a:r>
              <a:rPr lang="zh-CN" altLang="en-US" sz="2000" dirty="0">
                <a:latin typeface="+mn-ea"/>
              </a:rPr>
              <a:t>支持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交集</a:t>
            </a:r>
            <a:r>
              <a:rPr lang="zh-CN" altLang="en-US" sz="2000" dirty="0">
                <a:latin typeface="+mn-ea"/>
              </a:rPr>
              <a:t>、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并集</a:t>
            </a:r>
            <a:r>
              <a:rPr lang="zh-CN" altLang="en-US" sz="2000" dirty="0">
                <a:latin typeface="+mn-ea"/>
              </a:rPr>
              <a:t>、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差集</a:t>
            </a:r>
            <a:r>
              <a:rPr lang="zh-CN" altLang="en-US" sz="2000" dirty="0">
                <a:latin typeface="+mn-ea"/>
              </a:rPr>
              <a:t>、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对称差集</a:t>
            </a:r>
            <a:r>
              <a:rPr lang="zh-CN" altLang="en-US" sz="2000" dirty="0">
                <a:latin typeface="+mn-ea"/>
              </a:rPr>
              <a:t>等</a:t>
            </a:r>
            <a:r>
              <a:rPr lang="zh-CN" altLang="en-US" sz="2000" dirty="0" smtClean="0">
                <a:latin typeface="+mn-ea"/>
              </a:rPr>
              <a:t>运算。</a:t>
            </a:r>
            <a:endParaRPr lang="en-US" altLang="zh-CN" sz="2000" dirty="0">
              <a:latin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845489" y="2074334"/>
            <a:ext cx="1024946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solidFill>
                  <a:srgbClr val="FF0000"/>
                </a:solidFill>
              </a:rPr>
              <a:t>交集</a:t>
            </a:r>
            <a:r>
              <a:rPr lang="zh-CN" altLang="en-US" sz="2000" dirty="0" smtClean="0"/>
              <a:t>：集合</a:t>
            </a:r>
            <a:r>
              <a:rPr lang="en-US" altLang="zh-CN" sz="2000" dirty="0" smtClean="0"/>
              <a:t>A</a:t>
            </a:r>
            <a:r>
              <a:rPr lang="zh-CN" altLang="en-US" sz="2000" dirty="0" smtClean="0"/>
              <a:t>和集合</a:t>
            </a:r>
            <a:r>
              <a:rPr lang="en-US" altLang="zh-CN" sz="2000" dirty="0" smtClean="0"/>
              <a:t>B</a:t>
            </a:r>
            <a:r>
              <a:rPr lang="zh-CN" altLang="en-US" sz="2000" dirty="0" smtClean="0"/>
              <a:t>的交集由</a:t>
            </a:r>
            <a:r>
              <a:rPr lang="zh-CN" altLang="en-US" sz="2000" b="1" dirty="0">
                <a:solidFill>
                  <a:srgbClr val="FF0000"/>
                </a:solidFill>
              </a:rPr>
              <a:t>既属于</a:t>
            </a:r>
            <a:r>
              <a:rPr lang="en-US" altLang="zh-CN" sz="2000" b="1" dirty="0">
                <a:solidFill>
                  <a:srgbClr val="FF0000"/>
                </a:solidFill>
              </a:rPr>
              <a:t>A</a:t>
            </a:r>
            <a:r>
              <a:rPr lang="zh-CN" altLang="en-US" sz="2000" b="1" dirty="0">
                <a:solidFill>
                  <a:srgbClr val="FF0000"/>
                </a:solidFill>
              </a:rPr>
              <a:t>又属于</a:t>
            </a:r>
            <a:r>
              <a:rPr lang="en-US" altLang="zh-CN" sz="2000" b="1" dirty="0">
                <a:solidFill>
                  <a:srgbClr val="FF0000"/>
                </a:solidFill>
              </a:rPr>
              <a:t>B</a:t>
            </a:r>
            <a:r>
              <a:rPr lang="zh-CN" altLang="en-US" sz="2000" b="1" dirty="0">
                <a:solidFill>
                  <a:srgbClr val="FF0000"/>
                </a:solidFill>
              </a:rPr>
              <a:t>的元素构成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pPr algn="ctr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00CC"/>
                </a:solidFill>
              </a:rPr>
              <a:t>集合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A &amp; 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集合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B  </a:t>
            </a:r>
            <a:r>
              <a:rPr lang="en-US" altLang="zh-CN" sz="2000" dirty="0" smtClean="0"/>
              <a:t>		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集合</a:t>
            </a:r>
            <a:r>
              <a:rPr lang="en-US" altLang="zh-CN" sz="2000" b="1" dirty="0">
                <a:solidFill>
                  <a:srgbClr val="0000CC"/>
                </a:solidFill>
              </a:rPr>
              <a:t>A. 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intersection(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集合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B)</a:t>
            </a:r>
            <a:endParaRPr lang="en-US" altLang="zh-CN" sz="2000" b="1" dirty="0" smtClean="0">
              <a:solidFill>
                <a:srgbClr val="0000CC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>
                <a:solidFill>
                  <a:srgbClr val="FF0000"/>
                </a:solidFill>
              </a:rPr>
              <a:t>并集</a:t>
            </a:r>
            <a:r>
              <a:rPr lang="zh-CN" altLang="en-US" sz="2000" dirty="0" smtClean="0"/>
              <a:t>：</a:t>
            </a:r>
            <a:r>
              <a:rPr lang="zh-CN" altLang="en-US" sz="2000" dirty="0"/>
              <a:t>集合</a:t>
            </a:r>
            <a:r>
              <a:rPr lang="en-US" altLang="zh-CN" sz="2000" dirty="0"/>
              <a:t>A</a:t>
            </a:r>
            <a:r>
              <a:rPr lang="zh-CN" altLang="en-US" sz="2000" dirty="0"/>
              <a:t>和集合</a:t>
            </a:r>
            <a:r>
              <a:rPr lang="en-US" altLang="zh-CN" sz="2000" dirty="0"/>
              <a:t>B</a:t>
            </a:r>
            <a:r>
              <a:rPr lang="zh-CN" altLang="en-US" sz="2000" dirty="0" smtClean="0"/>
              <a:t>的并集由</a:t>
            </a:r>
            <a:r>
              <a:rPr lang="zh-CN" altLang="en-US" sz="2000" b="1" dirty="0">
                <a:solidFill>
                  <a:srgbClr val="FF0000"/>
                </a:solidFill>
              </a:rPr>
              <a:t>属于</a:t>
            </a:r>
            <a:r>
              <a:rPr lang="en-US" altLang="zh-CN" sz="2000" b="1" dirty="0">
                <a:solidFill>
                  <a:srgbClr val="FF0000"/>
                </a:solidFill>
              </a:rPr>
              <a:t>A</a:t>
            </a:r>
            <a:r>
              <a:rPr lang="zh-CN" altLang="en-US" sz="2000" b="1" dirty="0">
                <a:solidFill>
                  <a:srgbClr val="FF0000"/>
                </a:solidFill>
              </a:rPr>
              <a:t>或属于</a:t>
            </a:r>
            <a:r>
              <a:rPr lang="en-US" altLang="zh-CN" sz="2000" b="1" dirty="0">
                <a:solidFill>
                  <a:srgbClr val="FF0000"/>
                </a:solidFill>
              </a:rPr>
              <a:t>B</a:t>
            </a:r>
            <a:r>
              <a:rPr lang="zh-CN" altLang="en-US" sz="2000" b="1" dirty="0">
                <a:solidFill>
                  <a:srgbClr val="FF0000"/>
                </a:solidFill>
              </a:rPr>
              <a:t>的元素构成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pPr>
              <a:lnSpc>
                <a:spcPct val="150000"/>
              </a:lnSpc>
            </a:pPr>
            <a:r>
              <a:rPr lang="en-US" altLang="zh-CN" sz="2000" dirty="0"/>
              <a:t>	</a:t>
            </a:r>
            <a:r>
              <a:rPr lang="zh-CN" altLang="en-US" sz="2000" b="1" dirty="0">
                <a:solidFill>
                  <a:srgbClr val="0000CC"/>
                </a:solidFill>
              </a:rPr>
              <a:t>集合</a:t>
            </a:r>
            <a:r>
              <a:rPr lang="en-US" altLang="zh-CN" sz="2000" b="1" dirty="0">
                <a:solidFill>
                  <a:srgbClr val="0000CC"/>
                </a:solidFill>
              </a:rPr>
              <a:t>A 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| </a:t>
            </a:r>
            <a:r>
              <a:rPr lang="zh-CN" altLang="en-US" sz="2000" b="1" dirty="0">
                <a:solidFill>
                  <a:srgbClr val="0000CC"/>
                </a:solidFill>
              </a:rPr>
              <a:t>集合</a:t>
            </a:r>
            <a:r>
              <a:rPr lang="en-US" altLang="zh-CN" sz="2000" b="1" dirty="0">
                <a:solidFill>
                  <a:srgbClr val="0000CC"/>
                </a:solidFill>
              </a:rPr>
              <a:t>B  </a:t>
            </a:r>
            <a:r>
              <a:rPr lang="en-US" altLang="zh-CN" sz="2000" dirty="0"/>
              <a:t>		</a:t>
            </a:r>
            <a:r>
              <a:rPr lang="zh-CN" altLang="en-US" sz="2000" b="1" dirty="0">
                <a:solidFill>
                  <a:srgbClr val="0000CC"/>
                </a:solidFill>
              </a:rPr>
              <a:t>集合</a:t>
            </a:r>
            <a:r>
              <a:rPr lang="en-US" altLang="zh-CN" sz="2000" b="1" dirty="0">
                <a:solidFill>
                  <a:srgbClr val="0000CC"/>
                </a:solidFill>
              </a:rPr>
              <a:t>A. 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union(</a:t>
            </a:r>
            <a:r>
              <a:rPr lang="zh-CN" altLang="en-US" sz="2000" b="1" dirty="0">
                <a:solidFill>
                  <a:srgbClr val="0000CC"/>
                </a:solidFill>
              </a:rPr>
              <a:t>集合</a:t>
            </a:r>
            <a:r>
              <a:rPr lang="en-US" altLang="zh-CN" sz="2000" b="1" dirty="0">
                <a:solidFill>
                  <a:srgbClr val="0000CC"/>
                </a:solidFill>
              </a:rPr>
              <a:t>B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)</a:t>
            </a:r>
            <a:endParaRPr lang="en-US" altLang="zh-CN" sz="2000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solidFill>
                  <a:srgbClr val="FF0000"/>
                </a:solidFill>
              </a:rPr>
              <a:t>差集</a:t>
            </a:r>
            <a:r>
              <a:rPr lang="zh-CN" altLang="en-US" sz="2000" dirty="0" smtClean="0"/>
              <a:t>：集合</a:t>
            </a:r>
            <a:r>
              <a:rPr lang="en-US" altLang="zh-CN" sz="2000" dirty="0" smtClean="0"/>
              <a:t>A</a:t>
            </a:r>
            <a:r>
              <a:rPr lang="zh-CN" altLang="en-US" sz="2000" dirty="0" smtClean="0"/>
              <a:t>和集合</a:t>
            </a:r>
            <a:r>
              <a:rPr lang="en-US" altLang="zh-CN" sz="2000" dirty="0" smtClean="0"/>
              <a:t>B</a:t>
            </a:r>
            <a:r>
              <a:rPr lang="zh-CN" altLang="en-US" sz="2000" dirty="0" smtClean="0"/>
              <a:t>的差集由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属于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A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但不属于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B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的元素构成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pPr>
              <a:lnSpc>
                <a:spcPct val="150000"/>
              </a:lnSpc>
            </a:pPr>
            <a:r>
              <a:rPr lang="en-US" altLang="zh-CN" sz="2000" dirty="0" smtClean="0"/>
              <a:t>	</a:t>
            </a:r>
            <a:r>
              <a:rPr lang="zh-CN" altLang="en-US" sz="2000" b="1" dirty="0">
                <a:solidFill>
                  <a:srgbClr val="0000CC"/>
                </a:solidFill>
              </a:rPr>
              <a:t>集合</a:t>
            </a:r>
            <a:r>
              <a:rPr lang="en-US" altLang="zh-CN" sz="2000" b="1" dirty="0">
                <a:solidFill>
                  <a:srgbClr val="0000CC"/>
                </a:solidFill>
              </a:rPr>
              <a:t>A 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- </a:t>
            </a:r>
            <a:r>
              <a:rPr lang="zh-CN" altLang="en-US" sz="2000" b="1" dirty="0">
                <a:solidFill>
                  <a:srgbClr val="0000CC"/>
                </a:solidFill>
              </a:rPr>
              <a:t>集合</a:t>
            </a:r>
            <a:r>
              <a:rPr lang="en-US" altLang="zh-CN" sz="2000" b="1" dirty="0">
                <a:solidFill>
                  <a:srgbClr val="0000CC"/>
                </a:solidFill>
              </a:rPr>
              <a:t>B  </a:t>
            </a:r>
            <a:r>
              <a:rPr lang="en-US" altLang="zh-CN" sz="2000" dirty="0"/>
              <a:t>		</a:t>
            </a:r>
            <a:r>
              <a:rPr lang="zh-CN" altLang="en-US" sz="2000" b="1" dirty="0">
                <a:solidFill>
                  <a:srgbClr val="0000CC"/>
                </a:solidFill>
              </a:rPr>
              <a:t>集合</a:t>
            </a:r>
            <a:r>
              <a:rPr lang="en-US" altLang="zh-CN" sz="2000" b="1" dirty="0">
                <a:solidFill>
                  <a:srgbClr val="0000CC"/>
                </a:solidFill>
              </a:rPr>
              <a:t>A. difference(</a:t>
            </a:r>
            <a:r>
              <a:rPr lang="zh-CN" altLang="en-US" sz="2000" b="1" dirty="0">
                <a:solidFill>
                  <a:srgbClr val="0000CC"/>
                </a:solidFill>
              </a:rPr>
              <a:t>集合</a:t>
            </a:r>
            <a:r>
              <a:rPr lang="en-US" altLang="zh-CN" sz="2000" b="1" dirty="0">
                <a:solidFill>
                  <a:srgbClr val="0000CC"/>
                </a:solidFill>
              </a:rPr>
              <a:t>B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)</a:t>
            </a:r>
            <a:endParaRPr lang="en-US" altLang="zh-CN" sz="2000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solidFill>
                  <a:srgbClr val="FF0000"/>
                </a:solidFill>
              </a:rPr>
              <a:t>对称差集</a:t>
            </a:r>
            <a:r>
              <a:rPr lang="zh-CN" altLang="en-US" sz="2000" dirty="0" smtClean="0"/>
              <a:t>：集合</a:t>
            </a:r>
            <a:r>
              <a:rPr lang="en-US" altLang="zh-CN" sz="2000" dirty="0" smtClean="0"/>
              <a:t>A</a:t>
            </a:r>
            <a:r>
              <a:rPr lang="zh-CN" altLang="en-US" sz="2000" dirty="0" smtClean="0"/>
              <a:t>和集合</a:t>
            </a:r>
            <a:r>
              <a:rPr lang="en-US" altLang="zh-CN" sz="2000" dirty="0" smtClean="0"/>
              <a:t>B</a:t>
            </a:r>
            <a:r>
              <a:rPr lang="zh-CN" altLang="en-US" sz="2000" dirty="0" smtClean="0"/>
              <a:t>的对称差集由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A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和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B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的差集</a:t>
            </a:r>
            <a:r>
              <a:rPr lang="zh-CN" altLang="en-US" sz="2000" dirty="0" smtClean="0"/>
              <a:t>或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B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和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A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的差集</a:t>
            </a:r>
            <a:r>
              <a:rPr lang="zh-CN" altLang="en-US" sz="2000" dirty="0" smtClean="0"/>
              <a:t>组成。</a:t>
            </a:r>
            <a:endParaRPr lang="en-US" altLang="zh-CN" sz="2000" dirty="0" smtClean="0"/>
          </a:p>
          <a:p>
            <a:pPr>
              <a:lnSpc>
                <a:spcPct val="150000"/>
              </a:lnSpc>
            </a:pPr>
            <a:r>
              <a:rPr lang="en-US" altLang="zh-CN" sz="2000" dirty="0"/>
              <a:t>	</a:t>
            </a:r>
            <a:r>
              <a:rPr lang="zh-CN" altLang="en-US" sz="2000" b="1" dirty="0">
                <a:solidFill>
                  <a:srgbClr val="0000CC"/>
                </a:solidFill>
              </a:rPr>
              <a:t>集合</a:t>
            </a:r>
            <a:r>
              <a:rPr lang="en-US" altLang="zh-CN" sz="2000" b="1" dirty="0">
                <a:solidFill>
                  <a:srgbClr val="0000CC"/>
                </a:solidFill>
              </a:rPr>
              <a:t>A ^ </a:t>
            </a:r>
            <a:r>
              <a:rPr lang="zh-CN" altLang="en-US" sz="2000" b="1" dirty="0">
                <a:solidFill>
                  <a:srgbClr val="0000CC"/>
                </a:solidFill>
              </a:rPr>
              <a:t>集合</a:t>
            </a:r>
            <a:r>
              <a:rPr lang="en-US" altLang="zh-CN" sz="2000" b="1" dirty="0">
                <a:solidFill>
                  <a:srgbClr val="0000CC"/>
                </a:solidFill>
              </a:rPr>
              <a:t>B		</a:t>
            </a:r>
            <a:r>
              <a:rPr lang="zh-CN" altLang="en-US" sz="2000" b="1" dirty="0">
                <a:solidFill>
                  <a:srgbClr val="0000CC"/>
                </a:solidFill>
              </a:rPr>
              <a:t>集合</a:t>
            </a:r>
            <a:r>
              <a:rPr lang="en-US" altLang="zh-CN" sz="2000" b="1" dirty="0" err="1">
                <a:solidFill>
                  <a:srgbClr val="0000CC"/>
                </a:solidFill>
              </a:rPr>
              <a:t>A.symmetric_difference</a:t>
            </a:r>
            <a:r>
              <a:rPr lang="en-US" altLang="zh-CN" sz="2000" b="1" dirty="0">
                <a:solidFill>
                  <a:srgbClr val="0000CC"/>
                </a:solidFill>
              </a:rPr>
              <a:t>(</a:t>
            </a:r>
            <a:r>
              <a:rPr lang="zh-CN" altLang="en-US" sz="2000" b="1" dirty="0">
                <a:solidFill>
                  <a:srgbClr val="0000CC"/>
                </a:solidFill>
              </a:rPr>
              <a:t>集合</a:t>
            </a:r>
            <a:r>
              <a:rPr lang="en-US" altLang="zh-CN" sz="2000" b="1" dirty="0">
                <a:solidFill>
                  <a:srgbClr val="0000CC"/>
                </a:solidFill>
              </a:rPr>
              <a:t>B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)</a:t>
            </a:r>
            <a:endParaRPr lang="en-US" altLang="zh-CN" sz="2000" b="1" dirty="0" smtClean="0">
              <a:solidFill>
                <a:srgbClr val="0000CC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>
                <a:solidFill>
                  <a:srgbClr val="FF0000"/>
                </a:solidFill>
              </a:rPr>
              <a:t>判断集合</a:t>
            </a:r>
            <a:r>
              <a:rPr lang="en-US" altLang="zh-CN" sz="2000" b="1" dirty="0">
                <a:solidFill>
                  <a:srgbClr val="FF0000"/>
                </a:solidFill>
              </a:rPr>
              <a:t>A</a:t>
            </a:r>
            <a:r>
              <a:rPr lang="zh-CN" altLang="en-US" sz="2000" b="1" dirty="0">
                <a:solidFill>
                  <a:srgbClr val="FF0000"/>
                </a:solidFill>
              </a:rPr>
              <a:t>是否为集合</a:t>
            </a:r>
            <a:r>
              <a:rPr lang="en-US" altLang="zh-CN" sz="2000" b="1" dirty="0">
                <a:solidFill>
                  <a:srgbClr val="FF0000"/>
                </a:solidFill>
              </a:rPr>
              <a:t>B</a:t>
            </a:r>
            <a:r>
              <a:rPr lang="zh-CN" altLang="en-US" sz="2000" b="1" dirty="0">
                <a:solidFill>
                  <a:srgbClr val="FF0000"/>
                </a:solidFill>
              </a:rPr>
              <a:t>的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子集</a:t>
            </a:r>
            <a:r>
              <a:rPr lang="en-US" altLang="zh-CN" sz="2000" b="1" dirty="0">
                <a:solidFill>
                  <a:srgbClr val="FF0000"/>
                </a:solidFill>
              </a:rPr>
              <a:t>	</a:t>
            </a:r>
            <a:r>
              <a:rPr lang="zh-CN" altLang="en-US" sz="2000" b="1" dirty="0">
                <a:solidFill>
                  <a:srgbClr val="0000CC"/>
                </a:solidFill>
              </a:rPr>
              <a:t>集合</a:t>
            </a:r>
            <a:r>
              <a:rPr lang="en-US" altLang="zh-CN" sz="2000" b="1" dirty="0" err="1">
                <a:solidFill>
                  <a:srgbClr val="0000CC"/>
                </a:solidFill>
              </a:rPr>
              <a:t>A.issubset</a:t>
            </a:r>
            <a:r>
              <a:rPr lang="en-US" altLang="zh-CN" sz="2000" b="1" dirty="0">
                <a:solidFill>
                  <a:srgbClr val="0000CC"/>
                </a:solidFill>
              </a:rPr>
              <a:t>(</a:t>
            </a:r>
            <a:r>
              <a:rPr lang="zh-CN" altLang="en-US" sz="2000" b="1" dirty="0">
                <a:solidFill>
                  <a:srgbClr val="0000CC"/>
                </a:solidFill>
              </a:rPr>
              <a:t>集合</a:t>
            </a:r>
            <a:r>
              <a:rPr lang="en-US" altLang="zh-CN" sz="2000" b="1" dirty="0">
                <a:solidFill>
                  <a:srgbClr val="0000CC"/>
                </a:solidFill>
              </a:rPr>
              <a:t>B)	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         </a:t>
            </a:r>
            <a:r>
              <a:rPr lang="zh-CN" altLang="en-US" sz="2000" b="1" dirty="0">
                <a:solidFill>
                  <a:srgbClr val="0000CC"/>
                </a:solidFill>
              </a:rPr>
              <a:t>集合</a:t>
            </a:r>
            <a:r>
              <a:rPr lang="en-US" altLang="zh-CN" sz="2000" b="1" dirty="0">
                <a:solidFill>
                  <a:srgbClr val="0000CC"/>
                </a:solidFill>
              </a:rPr>
              <a:t>A &lt;= </a:t>
            </a:r>
            <a:r>
              <a:rPr lang="zh-CN" altLang="en-US" sz="2000" b="1" dirty="0">
                <a:solidFill>
                  <a:srgbClr val="0000CC"/>
                </a:solidFill>
              </a:rPr>
              <a:t>集合</a:t>
            </a:r>
            <a:r>
              <a:rPr lang="en-US" altLang="zh-CN" sz="2000" b="1" dirty="0">
                <a:solidFill>
                  <a:srgbClr val="0000CC"/>
                </a:solidFill>
              </a:rPr>
              <a:t>B</a:t>
            </a:r>
            <a:endParaRPr lang="en-US" altLang="zh-CN" sz="2000" b="1" dirty="0">
              <a:solidFill>
                <a:srgbClr val="0000CC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>
                <a:solidFill>
                  <a:srgbClr val="FF0000"/>
                </a:solidFill>
              </a:rPr>
              <a:t>判断集合</a:t>
            </a:r>
            <a:r>
              <a:rPr lang="en-US" altLang="zh-CN" sz="2000" b="1" dirty="0">
                <a:solidFill>
                  <a:srgbClr val="FF0000"/>
                </a:solidFill>
              </a:rPr>
              <a:t>A</a:t>
            </a:r>
            <a:r>
              <a:rPr lang="zh-CN" altLang="en-US" sz="2000" b="1" dirty="0">
                <a:solidFill>
                  <a:srgbClr val="FF0000"/>
                </a:solidFill>
              </a:rPr>
              <a:t>是否为集合</a:t>
            </a:r>
            <a:r>
              <a:rPr lang="en-US" altLang="zh-CN" sz="2000" b="1" dirty="0">
                <a:solidFill>
                  <a:srgbClr val="FF0000"/>
                </a:solidFill>
              </a:rPr>
              <a:t>B</a:t>
            </a:r>
            <a:r>
              <a:rPr lang="zh-CN" altLang="en-US" sz="2000" b="1" dirty="0">
                <a:solidFill>
                  <a:srgbClr val="FF0000"/>
                </a:solidFill>
              </a:rPr>
              <a:t>的父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集</a:t>
            </a:r>
            <a:r>
              <a:rPr lang="en-US" altLang="zh-CN" sz="2000" b="1" dirty="0">
                <a:solidFill>
                  <a:srgbClr val="FF0000"/>
                </a:solidFill>
              </a:rPr>
              <a:t>	</a:t>
            </a:r>
            <a:r>
              <a:rPr lang="zh-CN" altLang="en-US" sz="2000" b="1" dirty="0">
                <a:solidFill>
                  <a:srgbClr val="0000CC"/>
                </a:solidFill>
              </a:rPr>
              <a:t>集合</a:t>
            </a:r>
            <a:r>
              <a:rPr lang="en-US" altLang="zh-CN" sz="2000" b="1" dirty="0" err="1" smtClean="0">
                <a:solidFill>
                  <a:srgbClr val="0000CC"/>
                </a:solidFill>
              </a:rPr>
              <a:t>A.issuperset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(</a:t>
            </a:r>
            <a:r>
              <a:rPr lang="zh-CN" altLang="en-US" sz="2000" b="1" dirty="0">
                <a:solidFill>
                  <a:srgbClr val="0000CC"/>
                </a:solidFill>
              </a:rPr>
              <a:t>集合</a:t>
            </a:r>
            <a:r>
              <a:rPr lang="en-US" altLang="zh-CN" sz="2000" b="1" dirty="0">
                <a:solidFill>
                  <a:srgbClr val="0000CC"/>
                </a:solidFill>
              </a:rPr>
              <a:t>B)  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    </a:t>
            </a:r>
            <a:r>
              <a:rPr lang="zh-CN" altLang="en-US" sz="2000" b="1" dirty="0">
                <a:solidFill>
                  <a:srgbClr val="0000CC"/>
                </a:solidFill>
              </a:rPr>
              <a:t>集合</a:t>
            </a:r>
            <a:r>
              <a:rPr lang="en-US" altLang="zh-CN" sz="2000" b="1" dirty="0">
                <a:solidFill>
                  <a:srgbClr val="0000CC"/>
                </a:solidFill>
              </a:rPr>
              <a:t>A &gt;= </a:t>
            </a:r>
            <a:r>
              <a:rPr lang="zh-CN" altLang="en-US" sz="2000" b="1" dirty="0">
                <a:solidFill>
                  <a:srgbClr val="0000CC"/>
                </a:solidFill>
              </a:rPr>
              <a:t>集合</a:t>
            </a:r>
            <a:r>
              <a:rPr lang="en-US" altLang="zh-CN" sz="2000" b="1" dirty="0">
                <a:solidFill>
                  <a:srgbClr val="0000CC"/>
                </a:solidFill>
              </a:rPr>
              <a:t>B</a:t>
            </a:r>
            <a:endParaRPr lang="en-US" altLang="zh-CN" sz="2000" b="1" dirty="0">
              <a:solidFill>
                <a:srgbClr val="0000CC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5507982" y="585063"/>
            <a:ext cx="2954653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集合运算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96459" y="212913"/>
            <a:ext cx="3498060" cy="721395"/>
          </a:xfrm>
        </p:spPr>
        <p:txBody>
          <a:bodyPr/>
          <a:lstStyle/>
          <a:p>
            <a:r>
              <a:rPr kumimoji="1" lang="en-US" altLang="zh-CN" dirty="0" smtClean="0"/>
              <a:t>Python</a:t>
            </a:r>
            <a:r>
              <a:rPr kumimoji="1" lang="zh-CN" altLang="en-US" dirty="0" smtClean="0"/>
              <a:t>基本数据结构</a:t>
            </a:r>
            <a:endParaRPr kumimoji="1" lang="zh-CN" altLang="en-US" dirty="0"/>
          </a:p>
        </p:txBody>
      </p:sp>
      <p:sp>
        <p:nvSpPr>
          <p:cNvPr id="3" name="矩形 2"/>
          <p:cNvSpPr/>
          <p:nvPr/>
        </p:nvSpPr>
        <p:spPr>
          <a:xfrm flipV="1">
            <a:off x="6170921" y="1214997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066544" y="1541973"/>
            <a:ext cx="98375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000" dirty="0" smtClean="0">
                <a:latin typeface="+mn-ea"/>
              </a:rPr>
              <a:t>       集合推导式写法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类似于列表推导式</a:t>
            </a:r>
            <a:r>
              <a:rPr lang="zh-CN" altLang="en-US" sz="2000" dirty="0" smtClean="0">
                <a:latin typeface="+mn-ea"/>
              </a:rPr>
              <a:t>，只是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用一对大括号表示</a:t>
            </a:r>
            <a:r>
              <a:rPr lang="zh-CN" altLang="en-US" sz="2000" dirty="0" smtClean="0">
                <a:latin typeface="+mn-ea"/>
              </a:rPr>
              <a:t>，而不是一对中括号。同时会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去除结果中的重复元素</a:t>
            </a:r>
            <a:r>
              <a:rPr lang="zh-CN" altLang="en-US" sz="2000" dirty="0" smtClean="0">
                <a:latin typeface="+mn-ea"/>
              </a:rPr>
              <a:t>。</a:t>
            </a:r>
            <a:endParaRPr lang="en-US" altLang="zh-CN" sz="2000" dirty="0">
              <a:latin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507982" y="585063"/>
            <a:ext cx="2954653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集合</a:t>
            </a:r>
            <a:r>
              <a:rPr lang="zh-CN" altLang="en-US" sz="2800" b="1" dirty="0">
                <a:solidFill>
                  <a:schemeClr val="accent1"/>
                </a:solidFill>
              </a:rPr>
              <a:t>推导式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05734" y="2632285"/>
            <a:ext cx="9271664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buClr>
                <a:srgbClr val="CC0000"/>
              </a:buClr>
            </a:pPr>
            <a:r>
              <a:rPr lang="zh-CN" alt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语法形式：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{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表达式  </a:t>
            </a:r>
            <a:r>
              <a:rPr lang="en-US" altLang="zh-CN" sz="24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for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变量  </a:t>
            </a:r>
            <a:r>
              <a:rPr lang="en-US" altLang="zh-CN" sz="24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in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已有序列 </a:t>
            </a:r>
            <a:r>
              <a:rPr lang="en-US" altLang="zh-CN" sz="24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if 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过滤条件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}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845489" y="3958315"/>
            <a:ext cx="9714165" cy="2585323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a_set = {x*x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for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x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in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range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(-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)}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b_set = {x*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for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x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in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"B"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]}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c_set = {x*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for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x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in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"B"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if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str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(x).isdigit()}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d_set = {x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for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x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in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8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if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x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in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]}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求交集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e_set = {x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for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x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in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8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if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x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not in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]}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求差集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f_set = {x + y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for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x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in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8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for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y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in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]}</a:t>
            </a:r>
            <a:endParaRPr kumimoji="0" lang="zh-CN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78171" y="3204749"/>
            <a:ext cx="31799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集合推导式举例：</a:t>
            </a:r>
            <a:endParaRPr lang="en-US" altLang="zh-CN" sz="2400" b="1" dirty="0">
              <a:solidFill>
                <a:srgbClr val="0000CC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占位符 9"/>
          <p:cNvSpPr>
            <a:spLocks noGrp="1"/>
          </p:cNvSpPr>
          <p:nvPr>
            <p:ph type="body" sz="quarter" idx="15"/>
          </p:nvPr>
        </p:nvSpPr>
        <p:spPr>
          <a:xfrm>
            <a:off x="4631163" y="461980"/>
            <a:ext cx="2910592" cy="2373032"/>
          </a:xfrm>
        </p:spPr>
        <p:txBody>
          <a:bodyPr/>
          <a:lstStyle/>
          <a:p>
            <a:r>
              <a:rPr lang="en-US" altLang="zh-CN" dirty="0" smtClean="0"/>
              <a:t>05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6"/>
          </p:nvPr>
        </p:nvSpPr>
        <p:spPr>
          <a:xfrm>
            <a:off x="4631163" y="3246493"/>
            <a:ext cx="2920133" cy="825190"/>
          </a:xfrm>
        </p:spPr>
        <p:txBody>
          <a:bodyPr/>
          <a:lstStyle/>
          <a:p>
            <a:r>
              <a:rPr lang="zh-CN" altLang="en-US" sz="4400" b="1" dirty="0" smtClean="0"/>
              <a:t>字 典</a:t>
            </a:r>
            <a:endParaRPr lang="zh-CN" alt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flipV="1">
            <a:off x="6157274" y="1094045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003119" y="455559"/>
            <a:ext cx="1937084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字典 </a:t>
            </a:r>
            <a:r>
              <a:rPr lang="en-US" altLang="zh-CN" sz="2800" b="1" dirty="0" err="1" smtClean="0">
                <a:solidFill>
                  <a:schemeClr val="accent1"/>
                </a:solidFill>
              </a:rPr>
              <a:t>dict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292824" y="1286158"/>
            <a:ext cx="970355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400" dirty="0" smtClean="0">
                <a:latin typeface="+mn-ea"/>
              </a:rPr>
              <a:t>          字典是一种映射类型，由若干</a:t>
            </a:r>
            <a:r>
              <a:rPr lang="en-US" altLang="zh-CN" sz="2400" b="1" dirty="0" smtClean="0">
                <a:solidFill>
                  <a:srgbClr val="0000CC"/>
                </a:solidFill>
                <a:latin typeface="+mn-ea"/>
              </a:rPr>
              <a:t>”</a:t>
            </a: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键</a:t>
            </a:r>
            <a:r>
              <a:rPr lang="en-US" altLang="zh-CN" sz="2400" b="1" dirty="0">
                <a:solidFill>
                  <a:srgbClr val="0000CC"/>
                </a:solidFill>
                <a:latin typeface="+mn-ea"/>
              </a:rPr>
              <a:t>(key) : </a:t>
            </a:r>
            <a:r>
              <a:rPr lang="zh-CN" altLang="en-US" sz="2400" b="1" dirty="0">
                <a:solidFill>
                  <a:srgbClr val="0000CC"/>
                </a:solidFill>
                <a:latin typeface="+mn-ea"/>
              </a:rPr>
              <a:t>值</a:t>
            </a:r>
            <a:r>
              <a:rPr lang="en-US" altLang="zh-CN" sz="2400" b="1" dirty="0">
                <a:solidFill>
                  <a:srgbClr val="0000CC"/>
                </a:solidFill>
                <a:latin typeface="+mn-ea"/>
              </a:rPr>
              <a:t>(value</a:t>
            </a:r>
            <a:r>
              <a:rPr lang="en-US" altLang="zh-CN" sz="2400" b="1" dirty="0" smtClean="0">
                <a:solidFill>
                  <a:srgbClr val="0000CC"/>
                </a:solidFill>
                <a:latin typeface="+mn-ea"/>
              </a:rPr>
              <a:t>)”</a:t>
            </a:r>
            <a:r>
              <a:rPr lang="zh-CN" altLang="en-US" sz="2400" dirty="0" smtClean="0">
                <a:latin typeface="+mn-ea"/>
              </a:rPr>
              <a:t>组成，</a:t>
            </a:r>
            <a:r>
              <a:rPr lang="zh-CN" altLang="en-US" sz="2400" b="1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</a:rPr>
              <a:t>“键</a:t>
            </a:r>
            <a:r>
              <a:rPr lang="en-US" altLang="zh-CN" sz="2400" b="1" dirty="0" smtClean="0">
                <a:solidFill>
                  <a:srgbClr val="FF0000"/>
                </a:solidFill>
                <a:latin typeface="+mn-ea"/>
              </a:rPr>
              <a:t>”</a:t>
            </a:r>
            <a:r>
              <a:rPr lang="zh-CN" altLang="en-US" sz="2400" dirty="0" smtClean="0">
                <a:latin typeface="+mn-ea"/>
              </a:rPr>
              <a:t>和</a:t>
            </a:r>
            <a:r>
              <a:rPr lang="zh-CN" altLang="en-US" sz="2400" b="1" dirty="0" smtClean="0">
                <a:solidFill>
                  <a:srgbClr val="FF0000"/>
                </a:solidFill>
                <a:latin typeface="+mn-ea"/>
              </a:rPr>
              <a:t>“值”</a:t>
            </a:r>
            <a:r>
              <a:rPr lang="zh-CN" altLang="en-US" sz="2400" dirty="0" smtClean="0">
                <a:latin typeface="+mn-ea"/>
              </a:rPr>
              <a:t>之间</a:t>
            </a:r>
            <a:r>
              <a:rPr lang="zh-CN" altLang="en-US" sz="2400" dirty="0">
                <a:latin typeface="+mn-ea"/>
              </a:rPr>
              <a:t>用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</a:rPr>
              <a:t>冒号</a:t>
            </a:r>
            <a:r>
              <a:rPr lang="zh-CN" altLang="en-US" sz="2400" dirty="0">
                <a:latin typeface="+mn-ea"/>
              </a:rPr>
              <a:t>隔开</a:t>
            </a:r>
            <a:r>
              <a:rPr lang="zh-CN" altLang="en-US" sz="2400" dirty="0" smtClean="0">
                <a:latin typeface="+mn-ea"/>
              </a:rPr>
              <a:t>，所有“键值对”放在一对大括号</a:t>
            </a:r>
            <a:r>
              <a:rPr lang="en-US" altLang="zh-CN" sz="2400" b="1" dirty="0" smtClean="0">
                <a:solidFill>
                  <a:srgbClr val="FF0000"/>
                </a:solidFill>
                <a:latin typeface="+mn-ea"/>
              </a:rPr>
              <a:t>“{ }”</a:t>
            </a:r>
            <a:r>
              <a:rPr lang="zh-CN" altLang="en-US" sz="2400" dirty="0" smtClean="0">
                <a:latin typeface="+mn-ea"/>
              </a:rPr>
              <a:t>内，并用</a:t>
            </a: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逗号</a:t>
            </a:r>
            <a:r>
              <a:rPr lang="zh-CN" altLang="en-US" sz="2400" dirty="0" smtClean="0">
                <a:latin typeface="+mn-ea"/>
              </a:rPr>
              <a:t>分隔。其中“键</a:t>
            </a:r>
            <a:r>
              <a:rPr lang="en-US" altLang="zh-CN" sz="2400" dirty="0" smtClean="0">
                <a:latin typeface="+mn-ea"/>
              </a:rPr>
              <a:t>”</a:t>
            </a:r>
            <a:r>
              <a:rPr lang="zh-CN" altLang="en-US" sz="2400" dirty="0" smtClean="0">
                <a:latin typeface="+mn-ea"/>
              </a:rPr>
              <a:t>必须为</a:t>
            </a:r>
            <a:r>
              <a:rPr lang="zh-CN" altLang="en-US" sz="2400" b="1" dirty="0" smtClean="0">
                <a:solidFill>
                  <a:srgbClr val="FF0000"/>
                </a:solidFill>
                <a:latin typeface="+mn-ea"/>
              </a:rPr>
              <a:t>不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</a:rPr>
              <a:t>可变类型</a:t>
            </a:r>
            <a:r>
              <a:rPr lang="zh-CN" altLang="en-US" sz="2400" dirty="0" smtClean="0">
                <a:latin typeface="+mn-ea"/>
              </a:rPr>
              <a:t>，在</a:t>
            </a:r>
            <a:r>
              <a:rPr lang="zh-CN" altLang="en-US" sz="2400" dirty="0">
                <a:latin typeface="+mn-ea"/>
              </a:rPr>
              <a:t>同一个字典</a:t>
            </a:r>
            <a:r>
              <a:rPr lang="zh-CN" altLang="en-US" sz="2400" dirty="0" smtClean="0">
                <a:latin typeface="+mn-ea"/>
              </a:rPr>
              <a:t>中，</a:t>
            </a:r>
            <a:r>
              <a:rPr lang="zh-CN" altLang="en-US" sz="2400" b="1" dirty="0" smtClean="0">
                <a:solidFill>
                  <a:srgbClr val="FF0000"/>
                </a:solidFill>
                <a:latin typeface="+mn-ea"/>
              </a:rPr>
              <a:t>“键</a:t>
            </a:r>
            <a:r>
              <a:rPr lang="en-US" altLang="zh-CN" sz="2400" b="1" dirty="0" smtClean="0">
                <a:solidFill>
                  <a:srgbClr val="FF0000"/>
                </a:solidFill>
                <a:latin typeface="+mn-ea"/>
              </a:rPr>
              <a:t>”</a:t>
            </a:r>
            <a:r>
              <a:rPr lang="zh-CN" altLang="en-US" sz="2400" dirty="0">
                <a:latin typeface="+mn-ea"/>
              </a:rPr>
              <a:t>必须是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</a:rPr>
              <a:t>唯一的</a:t>
            </a:r>
            <a:r>
              <a:rPr lang="zh-CN" altLang="en-US" sz="2400" dirty="0">
                <a:latin typeface="+mn-ea"/>
              </a:rPr>
              <a:t>，但</a:t>
            </a:r>
            <a:r>
              <a:rPr lang="zh-CN" altLang="en-US" sz="2400" b="1" dirty="0" smtClean="0">
                <a:solidFill>
                  <a:srgbClr val="FF0000"/>
                </a:solidFill>
                <a:latin typeface="+mn-ea"/>
              </a:rPr>
              <a:t>“值</a:t>
            </a:r>
            <a:r>
              <a:rPr lang="en-US" altLang="zh-CN" sz="2400" b="1" dirty="0" smtClean="0">
                <a:solidFill>
                  <a:srgbClr val="FF0000"/>
                </a:solidFill>
                <a:latin typeface="+mn-ea"/>
              </a:rPr>
              <a:t>”</a:t>
            </a:r>
            <a:r>
              <a:rPr lang="zh-CN" altLang="en-US" sz="2400" dirty="0">
                <a:latin typeface="+mn-ea"/>
              </a:rPr>
              <a:t>可以</a:t>
            </a:r>
            <a:r>
              <a:rPr lang="zh-CN" altLang="en-US" sz="2400" b="1" dirty="0" smtClean="0">
                <a:solidFill>
                  <a:srgbClr val="FF0000"/>
                </a:solidFill>
                <a:latin typeface="+mn-ea"/>
              </a:rPr>
              <a:t>重复</a:t>
            </a:r>
            <a:r>
              <a:rPr lang="zh-CN" altLang="en-US" sz="2400" dirty="0" smtClean="0">
                <a:latin typeface="+mn-ea"/>
              </a:rPr>
              <a:t>。</a:t>
            </a:r>
            <a:endParaRPr lang="zh-CN" altLang="en-US" sz="2400" dirty="0">
              <a:latin typeface="+mn-ea"/>
            </a:endParaRPr>
          </a:p>
        </p:txBody>
      </p:sp>
      <p:sp>
        <p:nvSpPr>
          <p:cNvPr id="27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96459" y="212913"/>
            <a:ext cx="3498060" cy="721395"/>
          </a:xfrm>
        </p:spPr>
        <p:txBody>
          <a:bodyPr/>
          <a:lstStyle/>
          <a:p>
            <a:r>
              <a:rPr kumimoji="1" lang="en-US" altLang="zh-CN" dirty="0" smtClean="0"/>
              <a:t>Python</a:t>
            </a:r>
            <a:r>
              <a:rPr kumimoji="1" lang="zh-CN" altLang="en-US" dirty="0" smtClean="0"/>
              <a:t>基本数据结构</a:t>
            </a:r>
            <a:endParaRPr kumimoji="1" lang="zh-CN" altLang="en-US" dirty="0"/>
          </a:p>
        </p:txBody>
      </p:sp>
      <p:sp>
        <p:nvSpPr>
          <p:cNvPr id="29" name="矩形 28"/>
          <p:cNvSpPr/>
          <p:nvPr/>
        </p:nvSpPr>
        <p:spPr>
          <a:xfrm>
            <a:off x="876042" y="3503994"/>
            <a:ext cx="35951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+mn-ea"/>
              </a:rPr>
              <a:t>字典的定义和创建</a:t>
            </a:r>
            <a:endParaRPr lang="en-US" altLang="zh-CN" sz="24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648052" y="4226218"/>
            <a:ext cx="598787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直接通过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一对大括号包裹键值对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创建字典对象</a:t>
            </a:r>
            <a:r>
              <a:rPr lang="zh-CN" altLang="en-US" sz="2000" dirty="0" smtClean="0">
                <a:latin typeface="+mn-ea"/>
              </a:rPr>
              <a:t>；</a:t>
            </a:r>
            <a:endParaRPr lang="en-US" altLang="zh-CN" sz="2000" dirty="0" smtClean="0">
              <a:latin typeface="+mn-ea"/>
            </a:endParaRPr>
          </a:p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latin typeface="+mn-ea"/>
              </a:rPr>
              <a:t>使用</a:t>
            </a:r>
            <a:r>
              <a:rPr lang="en-US" altLang="zh-CN" sz="2000" b="1" dirty="0" err="1" smtClean="0">
                <a:solidFill>
                  <a:srgbClr val="FF0000"/>
                </a:solidFill>
                <a:latin typeface="+mn-ea"/>
              </a:rPr>
              <a:t>dict</a:t>
            </a:r>
            <a:r>
              <a:rPr lang="en-US" altLang="zh-CN" sz="2000" b="1" dirty="0" smtClean="0">
                <a:solidFill>
                  <a:srgbClr val="FF0000"/>
                </a:solidFill>
                <a:latin typeface="+mn-ea"/>
              </a:rPr>
              <a:t>()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函数创建字典对象</a:t>
            </a:r>
            <a:r>
              <a:rPr lang="zh-CN" altLang="en-US" sz="2000" dirty="0" smtClean="0">
                <a:latin typeface="+mn-ea"/>
              </a:rPr>
              <a:t>。</a:t>
            </a:r>
            <a:endParaRPr lang="en-US" altLang="zh-CN" sz="2000" dirty="0">
              <a:latin typeface="+mn-ea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5704764" y="4920727"/>
            <a:ext cx="6100550" cy="1754326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a_dict = {}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创建空字典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b_dict = {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姓名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张三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年龄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20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}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c_dict =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dict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name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张三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age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20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d_dict =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dict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([(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体重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156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身高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177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)])</a:t>
            </a:r>
            <a:endParaRPr kumimoji="0" lang="zh-CN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76042" y="5412689"/>
            <a:ext cx="456570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注意：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将可迭代对象转化为字典时，要求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可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迭代对象中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每个元素的长度为</a:t>
            </a:r>
            <a:r>
              <a:rPr lang="en-US" altLang="zh-CN" sz="2000" b="1" dirty="0" smtClean="0">
                <a:solidFill>
                  <a:srgbClr val="FF0000"/>
                </a:solidFill>
                <a:latin typeface="+mn-ea"/>
              </a:rPr>
              <a:t>2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。</a:t>
            </a:r>
            <a:endParaRPr lang="en-US" altLang="zh-CN" sz="2000" b="1" dirty="0">
              <a:solidFill>
                <a:srgbClr val="0000CC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96459" y="212913"/>
            <a:ext cx="3498060" cy="721395"/>
          </a:xfrm>
        </p:spPr>
        <p:txBody>
          <a:bodyPr/>
          <a:lstStyle/>
          <a:p>
            <a:r>
              <a:rPr kumimoji="1" lang="en-US" altLang="zh-CN" dirty="0" smtClean="0"/>
              <a:t>Python</a:t>
            </a:r>
            <a:r>
              <a:rPr kumimoji="1" lang="zh-CN" altLang="en-US" dirty="0" smtClean="0"/>
              <a:t>基本数据结构</a:t>
            </a:r>
            <a:endParaRPr kumimoji="1" lang="zh-CN" altLang="en-US" dirty="0"/>
          </a:p>
        </p:txBody>
      </p:sp>
      <p:sp>
        <p:nvSpPr>
          <p:cNvPr id="3" name="矩形 2"/>
          <p:cNvSpPr/>
          <p:nvPr/>
        </p:nvSpPr>
        <p:spPr>
          <a:xfrm flipV="1">
            <a:off x="6143626" y="1162285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655946" y="480481"/>
            <a:ext cx="2954653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字典元素的访问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92762" y="1401203"/>
            <a:ext cx="928101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000" dirty="0" smtClean="0">
                <a:latin typeface="+mn-ea"/>
              </a:rPr>
              <a:t>       字典是无序的，因此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不支持索引、切片等操作</a:t>
            </a:r>
            <a:r>
              <a:rPr lang="zh-CN" altLang="en-US" sz="2000" dirty="0" smtClean="0">
                <a:latin typeface="+mn-ea"/>
              </a:rPr>
              <a:t>。主要通过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字典对象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[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键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]</a:t>
            </a:r>
            <a:r>
              <a:rPr lang="zh-CN" altLang="en-US" sz="2000" dirty="0">
                <a:latin typeface="+mn-ea"/>
              </a:rPr>
              <a:t>获取对应的值</a:t>
            </a:r>
            <a:r>
              <a:rPr lang="zh-CN" altLang="en-US" sz="2000" dirty="0" smtClean="0">
                <a:latin typeface="+mn-ea"/>
              </a:rPr>
              <a:t>。此外，字典还提供了获取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所有键值对</a:t>
            </a:r>
            <a:r>
              <a:rPr lang="zh-CN" altLang="en-US" sz="2000" dirty="0" smtClean="0">
                <a:latin typeface="+mn-ea"/>
              </a:rPr>
              <a:t>、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所有键</a:t>
            </a:r>
            <a:r>
              <a:rPr lang="zh-CN" altLang="en-US" sz="2000" dirty="0" smtClean="0">
                <a:latin typeface="+mn-ea"/>
              </a:rPr>
              <a:t>、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所有值</a:t>
            </a:r>
            <a:r>
              <a:rPr lang="zh-CN" altLang="en-US" sz="2000" dirty="0" smtClean="0">
                <a:latin typeface="+mn-ea"/>
              </a:rPr>
              <a:t>等方法。</a:t>
            </a:r>
            <a:endParaRPr lang="en-US" altLang="zh-CN" sz="2000" dirty="0">
              <a:latin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052666" y="2605650"/>
            <a:ext cx="81612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latin typeface="Times New Roman" panose="02020603050405020304" pitchFamily="18" charset="0"/>
              </a:rPr>
              <a:t>例如： </a:t>
            </a:r>
            <a:r>
              <a:rPr lang="en-US" altLang="zh-CN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a_dict</a:t>
            </a:r>
            <a:r>
              <a:rPr lang="en-US" altLang="zh-CN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= {"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姓名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": "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张三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", "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年龄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": 20, "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体重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": 172, "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身高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": 172}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4019312" y="3479215"/>
            <a:ext cx="2938701" cy="1338828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(a_dict[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姓名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(a_dict[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体重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(a_dict[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籍贯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</a:t>
            </a:r>
            <a:endParaRPr kumimoji="0" lang="zh-CN" altLang="zh-CN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985839" y="3600536"/>
            <a:ext cx="166737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 smtClean="0">
                <a:solidFill>
                  <a:srgbClr val="0000CC"/>
                </a:solidFill>
              </a:rPr>
              <a:t>“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键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”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不存在时，报错。</a:t>
            </a:r>
            <a:endParaRPr lang="zh-CN" altLang="en-US" sz="2000" b="1" dirty="0">
              <a:solidFill>
                <a:srgbClr val="0000CC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575269" y="5208507"/>
            <a:ext cx="2070659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solidFill>
                  <a:srgbClr val="FF0000"/>
                </a:solidFill>
              </a:rPr>
              <a:t>输出所有键值对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b="1" dirty="0" smtClean="0">
                <a:solidFill>
                  <a:srgbClr val="FF0000"/>
                </a:solidFill>
              </a:rPr>
              <a:t>输出所有键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b="1" dirty="0" smtClean="0">
                <a:solidFill>
                  <a:srgbClr val="FF0000"/>
                </a:solidFill>
              </a:rPr>
              <a:t>输出所有值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59606" y="3548464"/>
            <a:ext cx="306631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>
                <a:latin typeface="+mn-ea"/>
              </a:rPr>
              <a:t>通过</a:t>
            </a:r>
            <a:r>
              <a:rPr lang="zh-CN" altLang="en-US" sz="2400" b="1" dirty="0">
                <a:solidFill>
                  <a:srgbClr val="0000CC"/>
                </a:solidFill>
                <a:latin typeface="+mn-ea"/>
              </a:rPr>
              <a:t>字典对象</a:t>
            </a:r>
            <a:r>
              <a:rPr lang="en-US" altLang="zh-CN" sz="2400" b="1" dirty="0">
                <a:solidFill>
                  <a:srgbClr val="0000CC"/>
                </a:solidFill>
                <a:latin typeface="+mn-ea"/>
              </a:rPr>
              <a:t>[</a:t>
            </a:r>
            <a:r>
              <a:rPr lang="zh-CN" altLang="en-US" sz="2400" b="1" dirty="0">
                <a:solidFill>
                  <a:srgbClr val="0000CC"/>
                </a:solidFill>
                <a:latin typeface="+mn-ea"/>
              </a:rPr>
              <a:t>键</a:t>
            </a:r>
            <a:r>
              <a:rPr lang="en-US" altLang="zh-CN" sz="2400" b="1" dirty="0">
                <a:solidFill>
                  <a:srgbClr val="0000CC"/>
                </a:solidFill>
                <a:latin typeface="+mn-ea"/>
              </a:rPr>
              <a:t>]</a:t>
            </a:r>
            <a:r>
              <a:rPr lang="zh-CN" altLang="en-US" sz="2400" dirty="0">
                <a:latin typeface="+mn-ea"/>
              </a:rPr>
              <a:t>获取对应的</a:t>
            </a:r>
            <a:r>
              <a:rPr lang="zh-CN" altLang="en-US" sz="2400" dirty="0" smtClean="0">
                <a:latin typeface="+mn-ea"/>
              </a:rPr>
              <a:t>值。</a:t>
            </a:r>
            <a:endParaRPr lang="zh-CN" altLang="en-US" sz="2400" dirty="0"/>
          </a:p>
        </p:txBody>
      </p:sp>
      <p:sp>
        <p:nvSpPr>
          <p:cNvPr id="12" name="矩形 11"/>
          <p:cNvSpPr/>
          <p:nvPr/>
        </p:nvSpPr>
        <p:spPr>
          <a:xfrm>
            <a:off x="944511" y="5280226"/>
            <a:ext cx="306631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 smtClean="0">
                <a:latin typeface="+mn-ea"/>
              </a:rPr>
              <a:t>通过</a:t>
            </a: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提供的方法</a:t>
            </a:r>
            <a:r>
              <a:rPr lang="zh-CN" altLang="en-US" sz="2400" dirty="0" smtClean="0">
                <a:latin typeface="+mn-ea"/>
              </a:rPr>
              <a:t>获取整体信息。</a:t>
            </a:r>
            <a:endParaRPr lang="zh-CN" altLang="en-US" sz="2400" dirty="0"/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4010822" y="5210976"/>
            <a:ext cx="2947191" cy="1338828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(a_dict.items())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(a_dict.keys())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(a_dict.values())</a:t>
            </a:r>
            <a:endParaRPr kumimoji="0" lang="zh-CN" altLang="zh-CN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436596" y="3479215"/>
            <a:ext cx="2070659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FF0000"/>
                </a:solidFill>
              </a:rPr>
              <a:t>张三</a:t>
            </a:r>
            <a:endParaRPr lang="zh-CN" altLang="en-US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b="1" dirty="0" smtClean="0">
                <a:solidFill>
                  <a:srgbClr val="FF0000"/>
                </a:solidFill>
              </a:rPr>
              <a:t>172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b="1" dirty="0" err="1">
                <a:solidFill>
                  <a:srgbClr val="FF0000"/>
                </a:solidFill>
              </a:rPr>
              <a:t>KeyError</a:t>
            </a:r>
            <a:r>
              <a:rPr lang="en-US" altLang="zh-CN" b="1" dirty="0">
                <a:solidFill>
                  <a:srgbClr val="FF0000"/>
                </a:solidFill>
              </a:rPr>
              <a:t>: '</a:t>
            </a:r>
            <a:r>
              <a:rPr lang="zh-CN" altLang="en-US" b="1" dirty="0">
                <a:solidFill>
                  <a:srgbClr val="FF0000"/>
                </a:solidFill>
              </a:rPr>
              <a:t>籍贯</a:t>
            </a:r>
            <a:r>
              <a:rPr lang="en-US" altLang="zh-CN" b="1" dirty="0">
                <a:solidFill>
                  <a:srgbClr val="FF0000"/>
                </a:solidFill>
              </a:rPr>
              <a:t>'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9878636" y="5319224"/>
            <a:ext cx="2104098" cy="961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00CC"/>
                </a:solidFill>
              </a:rPr>
              <a:t>可通过循环依次遍历每一个元素</a:t>
            </a:r>
            <a:endParaRPr lang="zh-CN" altLang="en-US" sz="2000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96459" y="212913"/>
            <a:ext cx="3498060" cy="721395"/>
          </a:xfrm>
        </p:spPr>
        <p:txBody>
          <a:bodyPr/>
          <a:lstStyle/>
          <a:p>
            <a:r>
              <a:rPr kumimoji="1" lang="en-US" altLang="zh-CN" dirty="0" smtClean="0"/>
              <a:t>Python</a:t>
            </a:r>
            <a:r>
              <a:rPr kumimoji="1" lang="zh-CN" altLang="en-US" dirty="0" smtClean="0"/>
              <a:t>基本数据结构</a:t>
            </a:r>
            <a:endParaRPr kumimoji="1" lang="zh-CN" altLang="en-US" dirty="0"/>
          </a:p>
        </p:txBody>
      </p:sp>
      <p:sp>
        <p:nvSpPr>
          <p:cNvPr id="3" name="矩形 2"/>
          <p:cNvSpPr/>
          <p:nvPr/>
        </p:nvSpPr>
        <p:spPr>
          <a:xfrm flipV="1">
            <a:off x="6375638" y="1586794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384583" y="934308"/>
            <a:ext cx="3610884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字典对象的常用方法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845489" y="1779687"/>
            <a:ext cx="997347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400" b="1" dirty="0" smtClean="0">
                <a:solidFill>
                  <a:srgbClr val="FF0000"/>
                </a:solidFill>
                <a:latin typeface="+mn-ea"/>
              </a:rPr>
              <a:t>get(</a:t>
            </a: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键</a:t>
            </a:r>
            <a:r>
              <a:rPr lang="zh-CN" altLang="en-US" sz="2400" b="1" dirty="0" smtClean="0">
                <a:solidFill>
                  <a:srgbClr val="FF0000"/>
                </a:solidFill>
                <a:latin typeface="+mn-ea"/>
              </a:rPr>
              <a:t>，</a:t>
            </a: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默认值</a:t>
            </a:r>
            <a:r>
              <a:rPr lang="en-US" altLang="zh-CN" sz="2400" b="1" dirty="0" smtClean="0">
                <a:solidFill>
                  <a:srgbClr val="FF0000"/>
                </a:solidFill>
                <a:latin typeface="+mn-ea"/>
              </a:rPr>
              <a:t>)</a:t>
            </a:r>
            <a:r>
              <a:rPr lang="zh-CN" altLang="en-US" sz="2400" b="1" dirty="0" smtClean="0">
                <a:solidFill>
                  <a:srgbClr val="FF0000"/>
                </a:solidFill>
                <a:latin typeface="+mn-ea"/>
              </a:rPr>
              <a:t>：</a:t>
            </a:r>
            <a:r>
              <a:rPr lang="zh-CN" altLang="en-US" sz="2400" dirty="0" smtClean="0">
                <a:latin typeface="+mn-ea"/>
              </a:rPr>
              <a:t>获取字典中指定键对应的值，如果不存在该键，则返回默认值；</a:t>
            </a:r>
            <a:endParaRPr lang="en-US" altLang="zh-CN" sz="2400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400" b="1" dirty="0" err="1">
                <a:solidFill>
                  <a:srgbClr val="FF0000"/>
                </a:solidFill>
                <a:latin typeface="+mn-ea"/>
              </a:rPr>
              <a:t>s</a:t>
            </a:r>
            <a:r>
              <a:rPr lang="en-US" altLang="zh-CN" sz="2400" b="1" dirty="0" err="1" smtClean="0">
                <a:solidFill>
                  <a:srgbClr val="FF0000"/>
                </a:solidFill>
                <a:latin typeface="+mn-ea"/>
              </a:rPr>
              <a:t>etdefault</a:t>
            </a:r>
            <a:r>
              <a:rPr lang="en-US" altLang="zh-CN" sz="2400" b="1" dirty="0" smtClean="0">
                <a:solidFill>
                  <a:srgbClr val="FF0000"/>
                </a:solidFill>
                <a:latin typeface="+mn-ea"/>
              </a:rPr>
              <a:t>(</a:t>
            </a:r>
            <a:r>
              <a:rPr lang="zh-CN" altLang="en-US" sz="2400" b="1" dirty="0">
                <a:solidFill>
                  <a:srgbClr val="0000CC"/>
                </a:solidFill>
                <a:latin typeface="+mn-ea"/>
              </a:rPr>
              <a:t>键</a:t>
            </a:r>
            <a:r>
              <a:rPr lang="zh-CN" altLang="en-US" sz="2400" dirty="0" smtClean="0">
                <a:latin typeface="+mn-ea"/>
              </a:rPr>
              <a:t>，</a:t>
            </a:r>
            <a:r>
              <a:rPr lang="zh-CN" altLang="en-US" sz="2400" b="1" dirty="0">
                <a:solidFill>
                  <a:srgbClr val="0000CC"/>
                </a:solidFill>
                <a:latin typeface="+mn-ea"/>
              </a:rPr>
              <a:t>默认值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</a:rPr>
              <a:t>)</a:t>
            </a:r>
            <a:r>
              <a:rPr lang="zh-CN" altLang="en-US" sz="2400" dirty="0" smtClean="0">
                <a:latin typeface="+mn-ea"/>
              </a:rPr>
              <a:t>：为指定的键设置默认值，</a:t>
            </a: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如果没有对该键赋值，则取值为默认值</a:t>
            </a:r>
            <a:r>
              <a:rPr lang="zh-CN" altLang="en-US" sz="2400" dirty="0" smtClean="0">
                <a:latin typeface="+mn-ea"/>
              </a:rPr>
              <a:t>；</a:t>
            </a:r>
            <a:endParaRPr lang="en-US" altLang="zh-CN" sz="2400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400" b="1" dirty="0" smtClean="0">
                <a:solidFill>
                  <a:srgbClr val="FF0000"/>
                </a:solidFill>
                <a:latin typeface="+mn-ea"/>
              </a:rPr>
              <a:t>update(</a:t>
            </a:r>
            <a:r>
              <a:rPr lang="zh-CN" altLang="en-US" sz="2400" b="1" dirty="0">
                <a:solidFill>
                  <a:srgbClr val="0000CC"/>
                </a:solidFill>
                <a:latin typeface="+mn-ea"/>
              </a:rPr>
              <a:t>字典</a:t>
            </a:r>
            <a:r>
              <a:rPr lang="en-US" altLang="zh-CN" sz="2400" b="1" dirty="0" smtClean="0">
                <a:solidFill>
                  <a:srgbClr val="FF0000"/>
                </a:solidFill>
                <a:latin typeface="+mn-ea"/>
              </a:rPr>
              <a:t>)</a:t>
            </a:r>
            <a:r>
              <a:rPr lang="zh-CN" altLang="en-US" sz="2400" dirty="0" smtClean="0">
                <a:latin typeface="+mn-ea"/>
              </a:rPr>
              <a:t>：将指定字典的元素一次性添加</a:t>
            </a:r>
            <a:r>
              <a:rPr lang="zh-CN" altLang="en-US" sz="2400" dirty="0">
                <a:latin typeface="+mn-ea"/>
              </a:rPr>
              <a:t>到当前字典对象中，如果两个</a:t>
            </a:r>
            <a:r>
              <a:rPr lang="zh-CN" altLang="en-US" sz="2400" dirty="0" smtClean="0">
                <a:latin typeface="+mn-ea"/>
              </a:rPr>
              <a:t>字典存在</a:t>
            </a:r>
            <a:r>
              <a:rPr lang="zh-CN" altLang="en-US" sz="2400" dirty="0">
                <a:latin typeface="+mn-ea"/>
              </a:rPr>
              <a:t>相同的“键”，则</a:t>
            </a:r>
            <a:r>
              <a:rPr lang="zh-CN" altLang="en-US" sz="2400" dirty="0" smtClean="0">
                <a:latin typeface="+mn-ea"/>
              </a:rPr>
              <a:t>只</a:t>
            </a: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保留最新的键</a:t>
            </a:r>
            <a:r>
              <a:rPr lang="zh-CN" altLang="en-US" sz="2400" b="1" dirty="0">
                <a:solidFill>
                  <a:srgbClr val="0000CC"/>
                </a:solidFill>
                <a:latin typeface="+mn-ea"/>
              </a:rPr>
              <a:t>值</a:t>
            </a: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对</a:t>
            </a:r>
            <a:r>
              <a:rPr lang="zh-CN" altLang="en-US" sz="2400" dirty="0" smtClean="0">
                <a:latin typeface="+mn-ea"/>
              </a:rPr>
              <a:t>；</a:t>
            </a:r>
            <a:endParaRPr lang="en-US" altLang="zh-CN" sz="2400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400" b="1" dirty="0" err="1">
                <a:solidFill>
                  <a:srgbClr val="FF0000"/>
                </a:solidFill>
                <a:latin typeface="+mn-ea"/>
              </a:rPr>
              <a:t>fromkeys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</a:rPr>
              <a:t>(</a:t>
            </a:r>
            <a:r>
              <a:rPr lang="zh-CN" altLang="en-US" sz="2400" b="1" dirty="0">
                <a:solidFill>
                  <a:srgbClr val="0000CC"/>
                </a:solidFill>
                <a:latin typeface="+mn-ea"/>
              </a:rPr>
              <a:t>序列</a:t>
            </a:r>
            <a:r>
              <a:rPr lang="zh-CN" altLang="en-US" sz="2400" dirty="0" smtClean="0"/>
              <a:t>，</a:t>
            </a:r>
            <a:r>
              <a:rPr lang="zh-CN" altLang="en-US" sz="2400" b="1" dirty="0">
                <a:solidFill>
                  <a:srgbClr val="0000CC"/>
                </a:solidFill>
                <a:latin typeface="+mn-ea"/>
              </a:rPr>
              <a:t>默认值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</a:rPr>
              <a:t>)</a:t>
            </a:r>
            <a:r>
              <a:rPr lang="zh-CN" altLang="en-US" sz="2400" dirty="0" smtClean="0"/>
              <a:t>：以序列中元素为键，创建一个新的字典；</a:t>
            </a:r>
            <a:endParaRPr lang="en-US" altLang="zh-CN" sz="2400" dirty="0" smtClean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400" b="1" dirty="0">
                <a:solidFill>
                  <a:srgbClr val="FF0000"/>
                </a:solidFill>
                <a:latin typeface="+mn-ea"/>
              </a:rPr>
              <a:t>pop(</a:t>
            </a:r>
            <a:r>
              <a:rPr lang="zh-CN" altLang="en-US" sz="2400" b="1" dirty="0">
                <a:solidFill>
                  <a:srgbClr val="0000CC"/>
                </a:solidFill>
                <a:latin typeface="+mn-ea"/>
              </a:rPr>
              <a:t>键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</a:rPr>
              <a:t>)</a:t>
            </a:r>
            <a:r>
              <a:rPr lang="zh-CN" altLang="en-US" sz="2400" dirty="0" smtClean="0"/>
              <a:t>：从字典中删除指定的键，返回该键对应的值；</a:t>
            </a:r>
            <a:endParaRPr lang="en-US" altLang="zh-CN" sz="2400" dirty="0" smtClean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400" b="1" dirty="0">
                <a:solidFill>
                  <a:srgbClr val="FF0000"/>
                </a:solidFill>
                <a:latin typeface="+mn-ea"/>
              </a:rPr>
              <a:t>copy()</a:t>
            </a:r>
            <a:r>
              <a:rPr lang="zh-CN" altLang="en-US" sz="2400" dirty="0" smtClean="0"/>
              <a:t>：将字典复制一份。</a:t>
            </a:r>
            <a:endParaRPr lang="zh-CN" alt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96459" y="212913"/>
            <a:ext cx="3498060" cy="721395"/>
          </a:xfrm>
        </p:spPr>
        <p:txBody>
          <a:bodyPr/>
          <a:lstStyle/>
          <a:p>
            <a:r>
              <a:rPr kumimoji="1" lang="en-US" altLang="zh-CN" dirty="0" smtClean="0"/>
              <a:t>Python</a:t>
            </a:r>
            <a:r>
              <a:rPr kumimoji="1" lang="zh-CN" altLang="en-US" dirty="0" smtClean="0"/>
              <a:t>基本数据结构</a:t>
            </a:r>
            <a:endParaRPr kumimoji="1" lang="zh-CN" altLang="en-US" dirty="0"/>
          </a:p>
        </p:txBody>
      </p:sp>
      <p:sp>
        <p:nvSpPr>
          <p:cNvPr id="3" name="矩形 2"/>
          <p:cNvSpPr/>
          <p:nvPr/>
        </p:nvSpPr>
        <p:spPr>
          <a:xfrm flipV="1">
            <a:off x="6481321" y="1226096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490266" y="573610"/>
            <a:ext cx="3610884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字典推导式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134783" y="1513754"/>
            <a:ext cx="98375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000" dirty="0" smtClean="0">
                <a:latin typeface="+mn-ea"/>
              </a:rPr>
              <a:t>       字典推导式的写法和集合推导式的写法类似，也是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放在一对大括号中</a:t>
            </a:r>
            <a:r>
              <a:rPr lang="zh-CN" altLang="en-US" sz="2000" dirty="0" smtClean="0">
                <a:latin typeface="+mn-ea"/>
              </a:rPr>
              <a:t>。表达式中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包含键和值两部分</a:t>
            </a:r>
            <a:r>
              <a:rPr lang="zh-CN" altLang="en-US" sz="2000" dirty="0" smtClean="0">
                <a:latin typeface="+mn-ea"/>
              </a:rPr>
              <a:t>，并分别指定这两部分的值。</a:t>
            </a:r>
            <a:endParaRPr lang="en-US" altLang="zh-CN" sz="2000" dirty="0">
              <a:latin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41525" y="2585408"/>
            <a:ext cx="9271664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buClr>
                <a:srgbClr val="CC0000"/>
              </a:buClr>
            </a:pPr>
            <a:r>
              <a:rPr lang="zh-CN" alt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语法形式：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{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键表达式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: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值表达式  </a:t>
            </a:r>
            <a:r>
              <a:rPr lang="en-US" altLang="zh-CN" sz="24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for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变量  </a:t>
            </a:r>
            <a:r>
              <a:rPr lang="en-US" altLang="zh-CN" sz="24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in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已有序列 </a:t>
            </a:r>
            <a:r>
              <a:rPr lang="en-US" altLang="zh-CN" sz="24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if 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过滤条件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}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463351" y="4072808"/>
            <a:ext cx="10232780" cy="2585323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a_list =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"aEBCdF"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b_list = 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7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a_dict = {key: value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for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key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value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in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zip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(a_list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b_list)}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b_dict = {key.lower(): value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for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key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value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in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zip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(a_list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b_list)}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c_dict = {key: value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for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key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value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in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zip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(a_list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b_list)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if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value %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==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}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d_dict = {key: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for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key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in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"DEF"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91819" y="3303652"/>
            <a:ext cx="31799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字典推导式举例：</a:t>
            </a:r>
            <a:endParaRPr lang="en-US" altLang="zh-CN" sz="2400" b="1" dirty="0">
              <a:solidFill>
                <a:srgbClr val="0000CC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96459" y="212913"/>
            <a:ext cx="3498060" cy="721395"/>
          </a:xfrm>
        </p:spPr>
        <p:txBody>
          <a:bodyPr/>
          <a:lstStyle/>
          <a:p>
            <a:r>
              <a:rPr kumimoji="1" lang="en-US" altLang="zh-CN" dirty="0" smtClean="0"/>
              <a:t>Python</a:t>
            </a:r>
            <a:r>
              <a:rPr kumimoji="1" lang="zh-CN" altLang="en-US" dirty="0" smtClean="0"/>
              <a:t>基本数据结构</a:t>
            </a:r>
            <a:endParaRPr kumimoji="1" lang="zh-CN" altLang="en-US" dirty="0"/>
          </a:p>
        </p:txBody>
      </p:sp>
      <p:sp>
        <p:nvSpPr>
          <p:cNvPr id="3" name="矩形 2"/>
          <p:cNvSpPr/>
          <p:nvPr/>
        </p:nvSpPr>
        <p:spPr>
          <a:xfrm flipV="1">
            <a:off x="6280103" y="1266553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784575" y="614067"/>
            <a:ext cx="2619829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字典排序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995786" y="1640279"/>
            <a:ext cx="98375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000" dirty="0" smtClean="0">
                <a:latin typeface="+mn-ea"/>
              </a:rPr>
              <a:t>       系统中提供的</a:t>
            </a:r>
            <a:r>
              <a:rPr lang="en-US" altLang="zh-CN" sz="2000" dirty="0" smtClean="0">
                <a:latin typeface="+mn-ea"/>
              </a:rPr>
              <a:t>sorted()</a:t>
            </a:r>
            <a:r>
              <a:rPr lang="zh-CN" altLang="en-US" sz="2000" dirty="0" smtClean="0">
                <a:latin typeface="+mn-ea"/>
              </a:rPr>
              <a:t>方法可以对字典进行排序。字典排序大致可以分为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按照键进行排序</a:t>
            </a:r>
            <a:r>
              <a:rPr lang="zh-CN" altLang="en-US" sz="2000" dirty="0" smtClean="0">
                <a:latin typeface="+mn-ea"/>
              </a:rPr>
              <a:t>和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按照值进行排序</a:t>
            </a:r>
            <a:r>
              <a:rPr lang="zh-CN" altLang="en-US" sz="2000" dirty="0" smtClean="0">
                <a:latin typeface="+mn-ea"/>
              </a:rPr>
              <a:t>两种。</a:t>
            </a:r>
            <a:endParaRPr lang="en-US" altLang="zh-CN" sz="2000" dirty="0">
              <a:latin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417414" y="2697229"/>
            <a:ext cx="87270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 smtClean="0"/>
              <a:t>已知某次考试成绩结果如下，其中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键表示学生姓名</a:t>
            </a:r>
            <a:r>
              <a:rPr lang="zh-CN" altLang="en-US" sz="2000" dirty="0" smtClean="0"/>
              <a:t>，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值为对应的成绩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pPr algn="ctr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00CC"/>
                </a:solidFill>
              </a:rPr>
              <a:t> </a:t>
            </a:r>
            <a:r>
              <a:rPr lang="pt-BR" altLang="zh-CN" sz="2000" b="1" dirty="0" smtClean="0">
                <a:solidFill>
                  <a:srgbClr val="0000CC"/>
                </a:solidFill>
              </a:rPr>
              <a:t>a_list </a:t>
            </a:r>
            <a:r>
              <a:rPr lang="pt-BR" altLang="zh-CN" sz="2000" b="1" dirty="0">
                <a:solidFill>
                  <a:srgbClr val="0000CC"/>
                </a:solidFill>
              </a:rPr>
              <a:t>= </a:t>
            </a:r>
            <a:r>
              <a:rPr lang="pt-BR" altLang="zh-CN" sz="2000" b="1" dirty="0">
                <a:solidFill>
                  <a:srgbClr val="FF0000"/>
                </a:solidFill>
              </a:rPr>
              <a:t>{"A": 70, "C": 85, "E": 90, "B": 66, "G": 82, "F": 77, "D": 54}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29884" y="4028609"/>
            <a:ext cx="48333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solidFill>
                  <a:srgbClr val="0000CC"/>
                </a:solidFill>
              </a:rPr>
              <a:t>按照</a:t>
            </a:r>
            <a:r>
              <a:rPr lang="zh-CN" altLang="en-US" sz="2000" b="1" dirty="0">
                <a:solidFill>
                  <a:srgbClr val="FF0000"/>
                </a:solidFill>
              </a:rPr>
              <a:t>学生姓名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进行排序，</a:t>
            </a:r>
            <a:r>
              <a:rPr lang="zh-CN" altLang="en-US" sz="2000" b="1" dirty="0">
                <a:solidFill>
                  <a:srgbClr val="FF0000"/>
                </a:solidFill>
              </a:rPr>
              <a:t>从小到大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排序</a:t>
            </a:r>
            <a:endParaRPr lang="zh-CN" altLang="en-US" sz="2000" dirty="0"/>
          </a:p>
        </p:txBody>
      </p:sp>
      <p:sp>
        <p:nvSpPr>
          <p:cNvPr id="9" name="矩形 8"/>
          <p:cNvSpPr/>
          <p:nvPr/>
        </p:nvSpPr>
        <p:spPr>
          <a:xfrm>
            <a:off x="1129884" y="5468096"/>
            <a:ext cx="48333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solidFill>
                  <a:srgbClr val="0000CC"/>
                </a:solidFill>
              </a:rPr>
              <a:t>按照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学生成绩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进行排序，</a:t>
            </a:r>
            <a:r>
              <a:rPr lang="zh-CN" altLang="en-US" sz="2000" b="1" dirty="0">
                <a:solidFill>
                  <a:srgbClr val="FF0000"/>
                </a:solidFill>
              </a:rPr>
              <a:t>从高到低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排序</a:t>
            </a:r>
            <a:endParaRPr lang="zh-CN" altLang="en-US" sz="2000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1718880" y="4692327"/>
            <a:ext cx="9577477" cy="507831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result_1 =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sorted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(a_list.items()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key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lambda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item: item[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</a:t>
            </a:r>
            <a:endParaRPr kumimoji="0" lang="zh-CN" altLang="zh-CN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1650926" y="6089079"/>
            <a:ext cx="9645431" cy="507831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result_2 =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sorted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(a_list.items()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key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lambda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item: item[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reverse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True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endParaRPr kumimoji="0" lang="zh-CN" altLang="zh-CN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4628819" y="258233"/>
            <a:ext cx="3232072" cy="721395"/>
          </a:xfrm>
        </p:spPr>
        <p:txBody>
          <a:bodyPr/>
          <a:lstStyle/>
          <a:p>
            <a:pPr algn="ctr"/>
            <a:r>
              <a:rPr lang="zh-CN" altLang="en-US" sz="3600" dirty="0" smtClean="0"/>
              <a:t>课后练习题</a:t>
            </a:r>
            <a:endParaRPr lang="zh-CN" altLang="en-US" sz="3600" dirty="0"/>
          </a:p>
        </p:txBody>
      </p:sp>
      <p:sp>
        <p:nvSpPr>
          <p:cNvPr id="4" name="矩形 3"/>
          <p:cNvSpPr/>
          <p:nvPr/>
        </p:nvSpPr>
        <p:spPr>
          <a:xfrm>
            <a:off x="1219606" y="2120182"/>
            <a:ext cx="1005049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/>
              <a:t>随机</a:t>
            </a:r>
            <a:r>
              <a:rPr lang="zh-CN" altLang="en-US" sz="2400" dirty="0" smtClean="0"/>
              <a:t>输入</a:t>
            </a:r>
            <a:r>
              <a:rPr lang="zh-CN" altLang="en-US" sz="2400" dirty="0"/>
              <a:t>一个字符串</a:t>
            </a:r>
            <a:r>
              <a:rPr lang="zh-CN" altLang="en-US" sz="2400" dirty="0" smtClean="0"/>
              <a:t>，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统计该字符串中各种字符出现的次数</a:t>
            </a:r>
            <a:r>
              <a:rPr lang="zh-CN" altLang="en-US" sz="2400" dirty="0" smtClean="0"/>
              <a:t>，并将统计结果按照字符出现次数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从高到低</a:t>
            </a:r>
            <a:r>
              <a:rPr lang="zh-CN" altLang="en-US" sz="2400" dirty="0" smtClean="0"/>
              <a:t>进行排序，最终打印排序后的信息。每行效果如下：</a:t>
            </a:r>
            <a:endParaRPr lang="en-US" altLang="zh-CN" sz="2400" dirty="0" smtClean="0"/>
          </a:p>
          <a:p>
            <a:pPr>
              <a:lnSpc>
                <a:spcPct val="150000"/>
              </a:lnSpc>
            </a:pPr>
            <a:r>
              <a:rPr lang="en-US" altLang="zh-CN" sz="2400" dirty="0"/>
              <a:t>	</a:t>
            </a:r>
            <a:r>
              <a:rPr lang="en-US" altLang="zh-CN" sz="2400" b="1" dirty="0" smtClean="0">
                <a:solidFill>
                  <a:srgbClr val="0000CC"/>
                </a:solidFill>
              </a:rPr>
              <a:t>xxx 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字符</a:t>
            </a:r>
            <a:r>
              <a:rPr lang="zh-CN" altLang="en-US" sz="2400" dirty="0" smtClean="0"/>
              <a:t>出现次数为： 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xxx</a:t>
            </a:r>
            <a:endParaRPr lang="en-US" altLang="zh-CN" sz="24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93948" y="1166695"/>
            <a:ext cx="11379603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3200" b="1" dirty="0" smtClean="0">
                <a:solidFill>
                  <a:srgbClr val="0000CC"/>
                </a:solidFill>
              </a:rPr>
              <a:t>列表</a:t>
            </a:r>
            <a:r>
              <a:rPr lang="zh-CN" altLang="en-US" sz="2400" b="1" dirty="0" smtClean="0"/>
              <a:t>：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有序可变</a:t>
            </a:r>
            <a:r>
              <a:rPr lang="zh-CN" altLang="en-US" sz="2400" b="1" dirty="0" smtClean="0"/>
              <a:t>可重复序列</a:t>
            </a:r>
            <a:r>
              <a:rPr lang="zh-CN" altLang="en-US" sz="2400" b="1" dirty="0"/>
              <a:t>，</a:t>
            </a:r>
            <a:r>
              <a:rPr lang="en-US" altLang="zh-CN" sz="2400" b="1" dirty="0" smtClean="0"/>
              <a:t>[]</a:t>
            </a:r>
            <a:r>
              <a:rPr lang="zh-CN" altLang="en-US" sz="2400" b="1" dirty="0" smtClean="0"/>
              <a:t>，支持切片、索引操作，支持列表推导式；</a:t>
            </a:r>
            <a:endParaRPr lang="en-US" altLang="zh-CN" sz="2400" b="1" dirty="0" smtClean="0"/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3200" b="1" dirty="0" smtClean="0">
                <a:solidFill>
                  <a:srgbClr val="0000CC"/>
                </a:solidFill>
              </a:rPr>
              <a:t>元组</a:t>
            </a:r>
            <a:r>
              <a:rPr lang="zh-CN" altLang="en-US" sz="2400" b="1" dirty="0" smtClean="0"/>
              <a:t>：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有序不可变</a:t>
            </a:r>
            <a:r>
              <a:rPr lang="zh-CN" altLang="en-US" sz="2400" b="1" dirty="0" smtClean="0"/>
              <a:t>可重复序列，</a:t>
            </a:r>
            <a:r>
              <a:rPr lang="en-US" altLang="zh-CN" sz="2400" b="1" dirty="0" smtClean="0"/>
              <a:t>()</a:t>
            </a:r>
            <a:r>
              <a:rPr lang="zh-CN" altLang="en-US" sz="2400" b="1" dirty="0" smtClean="0"/>
              <a:t>，支持切片、索引操作，没有元组推导式；</a:t>
            </a:r>
            <a:endParaRPr lang="en-US" altLang="zh-CN" sz="2400" b="1" dirty="0" smtClean="0"/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3200" b="1" dirty="0" smtClean="0">
                <a:solidFill>
                  <a:srgbClr val="0000CC"/>
                </a:solidFill>
              </a:rPr>
              <a:t>字符串</a:t>
            </a:r>
            <a:r>
              <a:rPr lang="zh-CN" altLang="en-US" sz="2400" b="1" dirty="0" smtClean="0"/>
              <a:t>：有序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不可变字符</a:t>
            </a:r>
            <a:r>
              <a:rPr lang="zh-CN" altLang="en-US" sz="2400" b="1" dirty="0" smtClean="0"/>
              <a:t>序列，引号，支持切片、索引操作，常见方法；</a:t>
            </a:r>
            <a:endParaRPr lang="en-US" altLang="zh-CN" sz="2400" b="1" dirty="0" smtClean="0"/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3200" b="1" dirty="0" smtClean="0">
                <a:solidFill>
                  <a:srgbClr val="0000CC"/>
                </a:solidFill>
              </a:rPr>
              <a:t>集合</a:t>
            </a:r>
            <a:r>
              <a:rPr lang="zh-CN" altLang="en-US" sz="2400" b="1" dirty="0" smtClean="0"/>
              <a:t>：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无序可变不重复</a:t>
            </a:r>
            <a:r>
              <a:rPr lang="zh-CN" altLang="en-US" sz="2400" b="1" dirty="0" smtClean="0"/>
              <a:t>，</a:t>
            </a:r>
            <a:r>
              <a:rPr lang="en-US" altLang="zh-CN" sz="2400" b="1" dirty="0" smtClean="0"/>
              <a:t>{}</a:t>
            </a:r>
            <a:r>
              <a:rPr lang="zh-CN" altLang="en-US" sz="2400" b="1" dirty="0" smtClean="0"/>
              <a:t>，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不支持切片、索引操作</a:t>
            </a:r>
            <a:r>
              <a:rPr lang="zh-CN" altLang="en-US" sz="2400" b="1" dirty="0" smtClean="0"/>
              <a:t>，集合运算（交、并、差、对称差、子集、父集）、集合推导式；</a:t>
            </a:r>
            <a:endParaRPr lang="en-US" altLang="zh-CN" sz="2400" b="1" dirty="0" smtClean="0"/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3200" b="1" dirty="0" smtClean="0">
                <a:solidFill>
                  <a:srgbClr val="0000CC"/>
                </a:solidFill>
              </a:rPr>
              <a:t>字典</a:t>
            </a:r>
            <a:r>
              <a:rPr lang="zh-CN" altLang="en-US" sz="2400" b="1" dirty="0" smtClean="0"/>
              <a:t>：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无序可变键值对</a:t>
            </a:r>
            <a:r>
              <a:rPr lang="zh-CN" altLang="en-US" sz="2400" b="1" dirty="0" smtClean="0"/>
              <a:t>，</a:t>
            </a:r>
            <a:r>
              <a:rPr lang="en-US" altLang="zh-CN" sz="2400" b="1" dirty="0" smtClean="0"/>
              <a:t>{}</a:t>
            </a:r>
            <a:r>
              <a:rPr lang="zh-CN" altLang="en-US" sz="2400" b="1" dirty="0" smtClean="0"/>
              <a:t>，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键不可重复、值可</a:t>
            </a:r>
            <a:r>
              <a:rPr lang="zh-CN" altLang="en-US" sz="2400" b="1" dirty="0">
                <a:solidFill>
                  <a:srgbClr val="FF0000"/>
                </a:solidFill>
              </a:rPr>
              <a:t>重复</a:t>
            </a:r>
            <a:r>
              <a:rPr lang="zh-CN" altLang="en-US" sz="2400" b="1" dirty="0"/>
              <a:t>，不支持切片、索引操作，字典</a:t>
            </a:r>
            <a:r>
              <a:rPr lang="zh-CN" altLang="en-US" sz="2400" b="1" dirty="0" smtClean="0"/>
              <a:t>推导式。</a:t>
            </a:r>
            <a:endParaRPr lang="en-US" altLang="zh-CN" sz="2400" b="1" dirty="0" smtClean="0"/>
          </a:p>
        </p:txBody>
      </p:sp>
      <p:sp>
        <p:nvSpPr>
          <p:cNvPr id="4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4108677" y="258233"/>
            <a:ext cx="3451221" cy="721395"/>
          </a:xfrm>
        </p:spPr>
        <p:txBody>
          <a:bodyPr/>
          <a:lstStyle/>
          <a:p>
            <a:pPr algn="ctr"/>
            <a:r>
              <a:rPr lang="zh-CN" altLang="en-US" sz="4400" dirty="0" smtClean="0"/>
              <a:t>本 章 小 结</a:t>
            </a:r>
            <a:endParaRPr lang="zh-CN" alt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4628819" y="258233"/>
            <a:ext cx="3232072" cy="721395"/>
          </a:xfrm>
        </p:spPr>
        <p:txBody>
          <a:bodyPr/>
          <a:lstStyle/>
          <a:p>
            <a:pPr algn="ctr"/>
            <a:r>
              <a:rPr lang="zh-CN" altLang="en-US" sz="3600" dirty="0" smtClean="0"/>
              <a:t>课后练习题</a:t>
            </a:r>
            <a:endParaRPr lang="zh-CN" altLang="en-US" sz="3600" dirty="0"/>
          </a:p>
        </p:txBody>
      </p:sp>
      <p:sp>
        <p:nvSpPr>
          <p:cNvPr id="4" name="矩形 3"/>
          <p:cNvSpPr/>
          <p:nvPr/>
        </p:nvSpPr>
        <p:spPr>
          <a:xfrm>
            <a:off x="1036099" y="1478737"/>
            <a:ext cx="1041751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/>
              <a:t>编写程序，将</a:t>
            </a:r>
            <a:r>
              <a:rPr lang="zh-CN" altLang="en-US" sz="2400" dirty="0" smtClean="0"/>
              <a:t>由</a:t>
            </a:r>
            <a:r>
              <a:rPr lang="en-US" altLang="zh-CN" sz="2400" dirty="0" smtClean="0"/>
              <a:t>4</a:t>
            </a:r>
            <a:r>
              <a:rPr lang="zh-CN" altLang="en-US" sz="2400" dirty="0" smtClean="0"/>
              <a:t>、</a:t>
            </a:r>
            <a:r>
              <a:rPr lang="en-US" altLang="zh-CN" sz="2400" dirty="0" smtClean="0"/>
              <a:t>6</a:t>
            </a:r>
            <a:r>
              <a:rPr lang="zh-CN" altLang="en-US" sz="2400" dirty="0" smtClean="0"/>
              <a:t>、</a:t>
            </a:r>
            <a:r>
              <a:rPr lang="en-US" altLang="zh-CN" sz="2400" dirty="0" smtClean="0"/>
              <a:t>8</a:t>
            </a:r>
            <a:r>
              <a:rPr lang="zh-CN" altLang="en-US" sz="2400" dirty="0" smtClean="0"/>
              <a:t>、</a:t>
            </a:r>
            <a:r>
              <a:rPr lang="en-US" altLang="zh-CN" sz="2400" dirty="0" smtClean="0"/>
              <a:t>9 </a:t>
            </a:r>
            <a:r>
              <a:rPr lang="zh-CN" altLang="en-US" sz="2400" dirty="0" smtClean="0"/>
              <a:t>这</a:t>
            </a:r>
            <a:r>
              <a:rPr lang="zh-CN" altLang="en-US" sz="2400" dirty="0"/>
              <a:t>四个数字组成的</a:t>
            </a:r>
            <a:r>
              <a:rPr lang="zh-CN" altLang="en-US" sz="2400" b="1" dirty="0">
                <a:solidFill>
                  <a:srgbClr val="FF0000"/>
                </a:solidFill>
              </a:rPr>
              <a:t>每位数都不相同</a:t>
            </a:r>
            <a:r>
              <a:rPr lang="zh-CN" altLang="en-US" sz="2400" dirty="0"/>
              <a:t>的</a:t>
            </a:r>
            <a:r>
              <a:rPr lang="zh-CN" altLang="en-US" sz="2400" b="1" dirty="0">
                <a:solidFill>
                  <a:srgbClr val="0000CC"/>
                </a:solidFill>
              </a:rPr>
              <a:t>所有三位数</a:t>
            </a:r>
            <a:r>
              <a:rPr lang="zh-CN" altLang="en-US" sz="2400" dirty="0"/>
              <a:t>存入一个列表中并输出该列表</a:t>
            </a:r>
            <a:r>
              <a:rPr lang="zh-CN" altLang="en-US" sz="2400" dirty="0" smtClean="0"/>
              <a:t>。</a:t>
            </a:r>
            <a:endParaRPr lang="en-US" altLang="zh-CN" sz="2400" dirty="0" smtClean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 smtClean="0"/>
              <a:t>已知某班学生成绩如下：</a:t>
            </a:r>
            <a:endParaRPr lang="en-US" altLang="zh-CN" sz="2400" dirty="0" smtClean="0"/>
          </a:p>
          <a:p>
            <a:pPr lvl="1">
              <a:lnSpc>
                <a:spcPct val="150000"/>
              </a:lnSpc>
            </a:pPr>
            <a:r>
              <a:rPr lang="zh-CN" altLang="en-US" sz="2400" dirty="0" smtClean="0"/>
              <a:t>姓名</a:t>
            </a:r>
            <a:r>
              <a:rPr lang="en-US" altLang="zh-CN" sz="2400" dirty="0" smtClean="0"/>
              <a:t>	</a:t>
            </a:r>
            <a:r>
              <a:rPr lang="zh-CN" altLang="en-US" sz="2400" dirty="0" smtClean="0"/>
              <a:t>成绩</a:t>
            </a:r>
            <a:r>
              <a:rPr lang="en-US" altLang="zh-CN" sz="2400" dirty="0" smtClean="0"/>
              <a:t>		</a:t>
            </a:r>
            <a:r>
              <a:rPr lang="zh-CN" altLang="en-US" sz="2400" dirty="0" smtClean="0"/>
              <a:t>姓名</a:t>
            </a:r>
            <a:r>
              <a:rPr lang="en-US" altLang="zh-CN" sz="2400" dirty="0" smtClean="0"/>
              <a:t>		</a:t>
            </a:r>
            <a:r>
              <a:rPr lang="zh-CN" altLang="en-US" sz="2400" dirty="0" smtClean="0"/>
              <a:t>成绩</a:t>
            </a:r>
            <a:r>
              <a:rPr lang="en-US" altLang="zh-CN" sz="2400" dirty="0" smtClean="0"/>
              <a:t>		</a:t>
            </a:r>
            <a:r>
              <a:rPr lang="zh-CN" altLang="en-US" sz="2400" dirty="0" smtClean="0"/>
              <a:t>姓名</a:t>
            </a:r>
            <a:r>
              <a:rPr lang="en-US" altLang="zh-CN" sz="2400" dirty="0" smtClean="0"/>
              <a:t>		</a:t>
            </a:r>
            <a:r>
              <a:rPr lang="zh-CN" altLang="en-US" sz="2400" dirty="0" smtClean="0"/>
              <a:t>成绩</a:t>
            </a:r>
            <a:endParaRPr lang="en-US" altLang="zh-CN" sz="2400" dirty="0" smtClean="0"/>
          </a:p>
          <a:p>
            <a:pPr lvl="1">
              <a:lnSpc>
                <a:spcPct val="150000"/>
              </a:lnSpc>
            </a:pPr>
            <a:r>
              <a:rPr lang="en-US" altLang="zh-CN" sz="2400" dirty="0" err="1" smtClean="0"/>
              <a:t>Aaa</a:t>
            </a:r>
            <a:r>
              <a:rPr lang="en-US" altLang="zh-CN" sz="2400" dirty="0" smtClean="0"/>
              <a:t>	80		</a:t>
            </a:r>
            <a:r>
              <a:rPr lang="en-US" altLang="zh-CN" sz="2400" dirty="0" err="1" smtClean="0"/>
              <a:t>Bbb</a:t>
            </a:r>
            <a:r>
              <a:rPr lang="en-US" altLang="zh-CN" sz="2400" dirty="0" smtClean="0"/>
              <a:t>		75		</a:t>
            </a:r>
            <a:r>
              <a:rPr lang="en-US" altLang="zh-CN" sz="2400" dirty="0" err="1" smtClean="0"/>
              <a:t>Ccc</a:t>
            </a:r>
            <a:r>
              <a:rPr lang="en-US" altLang="zh-CN" sz="2400" dirty="0" smtClean="0"/>
              <a:t>		88</a:t>
            </a:r>
            <a:endParaRPr lang="en-US" altLang="zh-CN" sz="2400" dirty="0" smtClean="0"/>
          </a:p>
          <a:p>
            <a:pPr lvl="1">
              <a:lnSpc>
                <a:spcPct val="150000"/>
              </a:lnSpc>
            </a:pPr>
            <a:r>
              <a:rPr lang="en-US" altLang="zh-CN" sz="2400" dirty="0" err="1" smtClean="0"/>
              <a:t>Ddd</a:t>
            </a:r>
            <a:r>
              <a:rPr lang="en-US" altLang="zh-CN" sz="2400" dirty="0" smtClean="0"/>
              <a:t>	65		</a:t>
            </a:r>
            <a:r>
              <a:rPr lang="en-US" altLang="zh-CN" sz="2400" dirty="0" err="1" smtClean="0"/>
              <a:t>Eee</a:t>
            </a:r>
            <a:r>
              <a:rPr lang="en-US" altLang="zh-CN" sz="2400" dirty="0" smtClean="0"/>
              <a:t>		90		</a:t>
            </a:r>
            <a:r>
              <a:rPr lang="en-US" altLang="zh-CN" sz="2400" dirty="0" err="1" smtClean="0"/>
              <a:t>Fff</a:t>
            </a:r>
            <a:r>
              <a:rPr lang="en-US" altLang="zh-CN" sz="2400" dirty="0" smtClean="0"/>
              <a:t>		95</a:t>
            </a:r>
            <a:endParaRPr lang="en-US" altLang="zh-CN" sz="2400" dirty="0" smtClean="0"/>
          </a:p>
          <a:p>
            <a:pPr lvl="1">
              <a:lnSpc>
                <a:spcPct val="150000"/>
              </a:lnSpc>
            </a:pPr>
            <a:r>
              <a:rPr lang="en-US" altLang="zh-CN" sz="2400" dirty="0" err="1" smtClean="0"/>
              <a:t>Mmm</a:t>
            </a:r>
            <a:r>
              <a:rPr lang="en-US" altLang="zh-CN" sz="2400" dirty="0" smtClean="0"/>
              <a:t>	58		Www		86		</a:t>
            </a:r>
            <a:r>
              <a:rPr lang="en-US" altLang="zh-CN" sz="2400" dirty="0" err="1" smtClean="0"/>
              <a:t>Yyy</a:t>
            </a:r>
            <a:r>
              <a:rPr lang="en-US" altLang="zh-CN" sz="2400" dirty="0" smtClean="0"/>
              <a:t>		78</a:t>
            </a:r>
            <a:endParaRPr lang="en-US" altLang="zh-CN" sz="2400" dirty="0" smtClean="0"/>
          </a:p>
          <a:p>
            <a:pPr lvl="1">
              <a:lnSpc>
                <a:spcPct val="150000"/>
              </a:lnSpc>
            </a:pPr>
            <a:r>
              <a:rPr lang="zh-CN" altLang="en-US" sz="2400" dirty="0" smtClean="0"/>
              <a:t>编程实现：将学生成绩按照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从高到低排序</a:t>
            </a:r>
            <a:r>
              <a:rPr lang="zh-CN" altLang="en-US" sz="2400" dirty="0" smtClean="0"/>
              <a:t>并输出，并打印出班级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平均分</a:t>
            </a:r>
            <a:r>
              <a:rPr lang="zh-CN" altLang="en-US" sz="2400" dirty="0" smtClean="0"/>
              <a:t>以及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优秀率</a:t>
            </a:r>
            <a:r>
              <a:rPr lang="zh-CN" altLang="en-US" sz="2400" dirty="0" smtClean="0"/>
              <a:t>（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成绩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&gt;= 90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为优秀</a:t>
            </a:r>
            <a:r>
              <a:rPr lang="zh-CN" altLang="en-US" sz="2400" dirty="0" smtClean="0"/>
              <a:t>，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小数点后保留两位</a:t>
            </a:r>
            <a:r>
              <a:rPr lang="zh-CN" altLang="en-US" sz="2400" dirty="0" smtClean="0"/>
              <a:t>。）。</a:t>
            </a:r>
            <a:endParaRPr lang="en-US" altLang="zh-CN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xfrm>
            <a:off x="3865123" y="2944819"/>
            <a:ext cx="5190100" cy="1041761"/>
          </a:xfrm>
        </p:spPr>
        <p:txBody>
          <a:bodyPr/>
          <a:lstStyle/>
          <a:p>
            <a:r>
              <a:rPr kumimoji="1" lang="en-US" altLang="zh-CN" dirty="0"/>
              <a:t>THANK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YOU!</a:t>
            </a:r>
            <a:endParaRPr kumimoji="1"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COMMONDATA" val="eyJoZGlkIjoiYjQxNjA5MmFlMzUwOTQ3ZDUxMWExYjg1MWE3NzMxZWU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模板页面">
  <a:themeElements>
    <a:clrScheme name="自定义 39">
      <a:dk1>
        <a:srgbClr val="000000"/>
      </a:dk1>
      <a:lt1>
        <a:srgbClr val="FFFFFF"/>
      </a:lt1>
      <a:dk2>
        <a:srgbClr val="000000"/>
      </a:dk2>
      <a:lt2>
        <a:srgbClr val="FFFDFD"/>
      </a:lt2>
      <a:accent1>
        <a:srgbClr val="39A9DE"/>
      </a:accent1>
      <a:accent2>
        <a:srgbClr val="838FD4"/>
      </a:accent2>
      <a:accent3>
        <a:srgbClr val="41C0B8"/>
      </a:accent3>
      <a:accent4>
        <a:srgbClr val="91CE6F"/>
      </a:accent4>
      <a:accent5>
        <a:srgbClr val="A0CD4E"/>
      </a:accent5>
      <a:accent6>
        <a:srgbClr val="515151"/>
      </a:accent6>
      <a:hlink>
        <a:srgbClr val="0563C1"/>
      </a:hlink>
      <a:folHlink>
        <a:srgbClr val="954F72"/>
      </a:folHlink>
    </a:clrScheme>
    <a:fontScheme name="自定义 46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10201</Words>
  <Application>WPS 演示</Application>
  <PresentationFormat>宽屏</PresentationFormat>
  <Paragraphs>709</Paragraphs>
  <Slides>38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38</vt:i4>
      </vt:variant>
    </vt:vector>
  </HeadingPairs>
  <TitlesOfParts>
    <vt:vector size="53" baseType="lpstr">
      <vt:lpstr>Arial</vt:lpstr>
      <vt:lpstr>宋体</vt:lpstr>
      <vt:lpstr>Wingdings</vt:lpstr>
      <vt:lpstr>微软雅黑</vt:lpstr>
      <vt:lpstr>雅痞-简</vt:lpstr>
      <vt:lpstr>Consolas</vt:lpstr>
      <vt:lpstr>Arial Unicode MS</vt:lpstr>
      <vt:lpstr>Calibri</vt:lpstr>
      <vt:lpstr>Times New Roman</vt:lpstr>
      <vt:lpstr>华文楷体</vt:lpstr>
      <vt:lpstr>等线</vt:lpstr>
      <vt:lpstr>Arial Unicode MS</vt:lpstr>
      <vt:lpstr>等线 Light</vt:lpstr>
      <vt:lpstr>Office 主题​​</vt:lpstr>
      <vt:lpstr>模板页面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Zlzprime</dc:creator>
  <cp:lastModifiedBy>小涛涛</cp:lastModifiedBy>
  <cp:revision>416</cp:revision>
  <dcterms:created xsi:type="dcterms:W3CDTF">2019-12-16T07:29:00Z</dcterms:created>
  <dcterms:modified xsi:type="dcterms:W3CDTF">2023-08-27T01:13:08Z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A08C1E4A6EC047F1BCFB4D53FB573BFD_12</vt:lpwstr>
  </property>
  <property fmtid="{D5CDD505-2E9C-101B-9397-08002B2CF9AE}" pid="3" name="KSOProductBuildVer">
    <vt:lpwstr>2052-12.1.0.15358</vt:lpwstr>
  </property>
</Properties>
</file>