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333" r:id="rId4"/>
    <p:sldId id="444" r:id="rId6"/>
    <p:sldId id="446" r:id="rId7"/>
    <p:sldId id="450" r:id="rId8"/>
    <p:sldId id="451" r:id="rId9"/>
    <p:sldId id="452" r:id="rId10"/>
    <p:sldId id="453" r:id="rId11"/>
    <p:sldId id="464" r:id="rId12"/>
    <p:sldId id="447" r:id="rId13"/>
    <p:sldId id="454" r:id="rId14"/>
    <p:sldId id="455" r:id="rId15"/>
    <p:sldId id="456" r:id="rId16"/>
    <p:sldId id="457" r:id="rId17"/>
    <p:sldId id="458" r:id="rId18"/>
    <p:sldId id="465" r:id="rId19"/>
    <p:sldId id="467" r:id="rId20"/>
    <p:sldId id="463" r:id="rId21"/>
    <p:sldId id="468" r:id="rId22"/>
    <p:sldId id="469" r:id="rId23"/>
    <p:sldId id="448" r:id="rId24"/>
    <p:sldId id="459" r:id="rId25"/>
    <p:sldId id="472" r:id="rId26"/>
    <p:sldId id="471" r:id="rId27"/>
    <p:sldId id="460" r:id="rId28"/>
    <p:sldId id="473" r:id="rId29"/>
    <p:sldId id="449" r:id="rId30"/>
    <p:sldId id="461" r:id="rId31"/>
    <p:sldId id="462" r:id="rId32"/>
    <p:sldId id="470" r:id="rId33"/>
    <p:sldId id="477" r:id="rId34"/>
    <p:sldId id="474" r:id="rId35"/>
    <p:sldId id="478" r:id="rId36"/>
    <p:sldId id="475" r:id="rId37"/>
    <p:sldId id="476" r:id="rId38"/>
    <p:sldId id="282" r:id="rId39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414" autoAdjust="0"/>
  </p:normalViewPr>
  <p:slideViewPr>
    <p:cSldViewPr snapToGrid="0" showGuides="1">
      <p:cViewPr varScale="1">
        <p:scale>
          <a:sx n="70" d="100"/>
          <a:sy n="70" d="100"/>
        </p:scale>
        <p:origin x="9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3" Type="http://schemas.openxmlformats.org/officeDocument/2006/relationships/tags" Target="tags/tag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2220C-1239-437E-BB85-E1A0C1C5AB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40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37A8F-1191-4571-972A-A5D4964CDA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0">
                <a:schemeClr val="accent3">
                  <a:lumMod val="75000"/>
                </a:schemeClr>
              </a:gs>
              <a:gs pos="72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915213" y="2128074"/>
            <a:ext cx="8084654" cy="104176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9" name="组 8"/>
          <p:cNvGrpSpPr/>
          <p:nvPr userDrawn="1"/>
        </p:nvGrpSpPr>
        <p:grpSpPr>
          <a:xfrm rot="18636342">
            <a:off x="-4842314" y="-4768554"/>
            <a:ext cx="9526783" cy="8018066"/>
            <a:chOff x="-1833690" y="-2141397"/>
            <a:chExt cx="9526783" cy="9526783"/>
          </a:xfrm>
        </p:grpSpPr>
        <p:sp>
          <p:nvSpPr>
            <p:cNvPr id="7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8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2915213" y="3169834"/>
            <a:ext cx="8084654" cy="58864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grpSp>
        <p:nvGrpSpPr>
          <p:cNvPr id="11" name="组 10"/>
          <p:cNvGrpSpPr/>
          <p:nvPr userDrawn="1"/>
        </p:nvGrpSpPr>
        <p:grpSpPr>
          <a:xfrm rot="18636342">
            <a:off x="7423535" y="5313870"/>
            <a:ext cx="9526783" cy="8018066"/>
            <a:chOff x="-1833690" y="-2141397"/>
            <a:chExt cx="9526783" cy="9526783"/>
          </a:xfrm>
        </p:grpSpPr>
        <p:sp>
          <p:nvSpPr>
            <p:cNvPr id="12" name="椭圆 1"/>
            <p:cNvSpPr/>
            <p:nvPr userDrawn="1"/>
          </p:nvSpPr>
          <p:spPr>
            <a:xfrm rot="19800000">
              <a:off x="-1833690" y="-185788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3" name="椭圆 1"/>
            <p:cNvSpPr/>
            <p:nvPr userDrawn="1"/>
          </p:nvSpPr>
          <p:spPr>
            <a:xfrm rot="16690395">
              <a:off x="-1479391" y="-1768634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4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2915213" y="4033466"/>
            <a:ext cx="8084654" cy="588643"/>
          </a:xfrm>
          <a:prstGeom prst="rect">
            <a:avLst/>
          </a:prstGeom>
        </p:spPr>
        <p:txBody>
          <a:bodyPr anchor="t"/>
          <a:lstStyle>
            <a:lvl1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082848" y="16937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015489" y="16937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2848" y="3093408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015489" y="3093408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086211" y="449301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018852" y="449301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53768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53768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58045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58045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3362" y="362322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4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46003" y="362322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3362" y="4665992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46003" y="4665992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2024818" y="-1006438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12031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12031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21121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21121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302105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302105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930013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930013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83896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83896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 userDrawn="1"/>
        </p:nvGrpSpPr>
        <p:grpSpPr>
          <a:xfrm>
            <a:off x="-1991568" y="-998227"/>
            <a:ext cx="8744932" cy="8460344"/>
            <a:chOff x="3447068" y="836877"/>
            <a:chExt cx="5039295" cy="4875300"/>
          </a:xfrm>
        </p:grpSpPr>
        <p:sp>
          <p:nvSpPr>
            <p:cNvPr id="2" name="椭圆 1"/>
            <p:cNvSpPr/>
            <p:nvPr userDrawn="1"/>
          </p:nvSpPr>
          <p:spPr>
            <a:xfrm>
              <a:off x="3447068" y="836877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8851590">
              <a:off x="3612779" y="1219979"/>
              <a:ext cx="4873584" cy="4492198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41000">
                  <a:schemeClr val="accent1">
                    <a:lumMod val="75000"/>
                    <a:alpha val="80000"/>
                  </a:schemeClr>
                </a:gs>
                <a:gs pos="0">
                  <a:schemeClr val="accent3">
                    <a:lumMod val="75000"/>
                    <a:alpha val="80000"/>
                  </a:schemeClr>
                </a:gs>
                <a:gs pos="72000">
                  <a:schemeClr val="accent2">
                    <a:lumMod val="75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4397" y="2011116"/>
            <a:ext cx="2776216" cy="152952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9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/>
              <a:t>标题</a:t>
            </a:r>
            <a:endParaRPr kumimoji="1" lang="zh-CN" alt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04397" y="3545510"/>
            <a:ext cx="2776216" cy="59055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7219023" y="779399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0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8151664" y="779399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7219023" y="168835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6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8151664" y="168835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7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7219023" y="259731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18" name="文本占位符 6"/>
          <p:cNvSpPr>
            <a:spLocks noGrp="1"/>
          </p:cNvSpPr>
          <p:nvPr>
            <p:ph type="body" sz="quarter" idx="20"/>
          </p:nvPr>
        </p:nvSpPr>
        <p:spPr>
          <a:xfrm>
            <a:off x="8151664" y="259731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7219023" y="3506267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2" name="文本占位符 6"/>
          <p:cNvSpPr>
            <a:spLocks noGrp="1"/>
          </p:cNvSpPr>
          <p:nvPr>
            <p:ph type="body" sz="quarter" idx="22"/>
          </p:nvPr>
        </p:nvSpPr>
        <p:spPr>
          <a:xfrm>
            <a:off x="8151664" y="3506267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7219023" y="4417945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0" name="文本占位符 6"/>
          <p:cNvSpPr>
            <a:spLocks noGrp="1"/>
          </p:cNvSpPr>
          <p:nvPr>
            <p:ph type="body" sz="quarter" idx="24"/>
          </p:nvPr>
        </p:nvSpPr>
        <p:spPr>
          <a:xfrm>
            <a:off x="8151664" y="4417945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7219023" y="5326901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4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26"/>
          </p:nvPr>
        </p:nvSpPr>
        <p:spPr>
          <a:xfrm>
            <a:off x="8151664" y="5326901"/>
            <a:ext cx="3253563" cy="63463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6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 6"/>
          <p:cNvGrpSpPr/>
          <p:nvPr userDrawn="1"/>
        </p:nvGrpSpPr>
        <p:grpSpPr>
          <a:xfrm>
            <a:off x="1955282" y="-1803666"/>
            <a:ext cx="7870890" cy="6691365"/>
            <a:chOff x="5067768" y="-852735"/>
            <a:chExt cx="9613786" cy="9526783"/>
          </a:xfrm>
        </p:grpSpPr>
        <p:sp>
          <p:nvSpPr>
            <p:cNvPr id="5" name="椭圆 1"/>
            <p:cNvSpPr/>
            <p:nvPr userDrawn="1"/>
          </p:nvSpPr>
          <p:spPr>
            <a:xfrm rot="19800000">
              <a:off x="5067768" y="-247745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 rot="17526771">
              <a:off x="5527534" y="-479972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4640704" y="660100"/>
            <a:ext cx="2910592" cy="23730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6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en-US" altLang="zh-CN"/>
              <a:t>00</a:t>
            </a:r>
            <a:endParaRPr kumimoji="1" lang="zh-CN" altLang="en-US" dirty="0"/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3724507" y="3033133"/>
            <a:ext cx="4742986" cy="82519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4000" b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 userDrawn="1"/>
        </p:nvGrpSpPr>
        <p:grpSpPr>
          <a:xfrm rot="17100000" flipH="1">
            <a:off x="802220" y="-1059687"/>
            <a:ext cx="12969854" cy="15178844"/>
            <a:chOff x="-3533241" y="-1493421"/>
            <a:chExt cx="10611835" cy="9526783"/>
          </a:xfrm>
        </p:grpSpPr>
        <p:sp>
          <p:nvSpPr>
            <p:cNvPr id="3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4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0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 userDrawn="1"/>
        </p:nvGrpSpPr>
        <p:grpSpPr>
          <a:xfrm rot="17100000" flipH="1">
            <a:off x="-2685302" y="-2350919"/>
            <a:ext cx="12746204" cy="15178844"/>
            <a:chOff x="-3533241" y="-1493421"/>
            <a:chExt cx="10611835" cy="9526783"/>
          </a:xfrm>
        </p:grpSpPr>
        <p:sp>
          <p:nvSpPr>
            <p:cNvPr id="10" name="椭圆 1"/>
            <p:cNvSpPr/>
            <p:nvPr userDrawn="1"/>
          </p:nvSpPr>
          <p:spPr>
            <a:xfrm rot="19800000">
              <a:off x="-3533241" y="-1061330"/>
              <a:ext cx="10611835" cy="8841402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11" name="椭圆 1"/>
            <p:cNvSpPr/>
            <p:nvPr userDrawn="1"/>
          </p:nvSpPr>
          <p:spPr>
            <a:xfrm rot="17526771">
              <a:off x="-3623933" y="-1120658"/>
              <a:ext cx="9526783" cy="8781257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1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41000">
                <a:schemeClr val="accent1">
                  <a:lumMod val="75000"/>
                  <a:alpha val="80000"/>
                </a:schemeClr>
              </a:gs>
              <a:gs pos="0">
                <a:schemeClr val="accent3">
                  <a:lumMod val="75000"/>
                  <a:alpha val="80000"/>
                </a:schemeClr>
              </a:gs>
              <a:gs pos="72000">
                <a:schemeClr val="accent2">
                  <a:lumMod val="75000"/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 3"/>
          <p:cNvGrpSpPr/>
          <p:nvPr userDrawn="1"/>
        </p:nvGrpSpPr>
        <p:grpSpPr>
          <a:xfrm rot="21247073">
            <a:off x="-1761892" y="-334537"/>
            <a:ext cx="19187532" cy="9077094"/>
            <a:chOff x="-2207941" y="334536"/>
            <a:chExt cx="19187532" cy="9077094"/>
          </a:xfrm>
        </p:grpSpPr>
        <p:sp>
          <p:nvSpPr>
            <p:cNvPr id="3" name="椭圆 1"/>
            <p:cNvSpPr/>
            <p:nvPr userDrawn="1"/>
          </p:nvSpPr>
          <p:spPr>
            <a:xfrm rot="354265">
              <a:off x="-2207941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  <p:sp>
          <p:nvSpPr>
            <p:cNvPr id="6" name="椭圆 1"/>
            <p:cNvSpPr/>
            <p:nvPr userDrawn="1"/>
          </p:nvSpPr>
          <p:spPr>
            <a:xfrm>
              <a:off x="-1709853" y="334536"/>
              <a:ext cx="18689444" cy="9077094"/>
            </a:xfrm>
            <a:custGeom>
              <a:avLst/>
              <a:gdLst>
                <a:gd name="connsiteX0" fmla="*/ 0 w 5312228"/>
                <a:gd name="connsiteY0" fmla="*/ 2656114 h 5312228"/>
                <a:gd name="connsiteX1" fmla="*/ 2656114 w 5312228"/>
                <a:gd name="connsiteY1" fmla="*/ 0 h 5312228"/>
                <a:gd name="connsiteX2" fmla="*/ 5312228 w 5312228"/>
                <a:gd name="connsiteY2" fmla="*/ 2656114 h 5312228"/>
                <a:gd name="connsiteX3" fmla="*/ 2656114 w 5312228"/>
                <a:gd name="connsiteY3" fmla="*/ 5312228 h 5312228"/>
                <a:gd name="connsiteX4" fmla="*/ 0 w 5312228"/>
                <a:gd name="connsiteY4" fmla="*/ 2656114 h 5312228"/>
                <a:gd name="connsiteX0-1" fmla="*/ 108839 w 5421067"/>
                <a:gd name="connsiteY0-2" fmla="*/ 2712298 h 5368412"/>
                <a:gd name="connsiteX1-3" fmla="*/ 732953 w 5421067"/>
                <a:gd name="connsiteY1-4" fmla="*/ 1043155 h 5368412"/>
                <a:gd name="connsiteX2-5" fmla="*/ 2764953 w 5421067"/>
                <a:gd name="connsiteY2-6" fmla="*/ 56184 h 5368412"/>
                <a:gd name="connsiteX3-7" fmla="*/ 5421067 w 5421067"/>
                <a:gd name="connsiteY3-8" fmla="*/ 2712298 h 5368412"/>
                <a:gd name="connsiteX4-9" fmla="*/ 2764953 w 5421067"/>
                <a:gd name="connsiteY4-10" fmla="*/ 5368412 h 5368412"/>
                <a:gd name="connsiteX5" fmla="*/ 108839 w 5421067"/>
                <a:gd name="connsiteY5" fmla="*/ 2712298 h 5368412"/>
                <a:gd name="connsiteX0-11" fmla="*/ 108839 w 5480256"/>
                <a:gd name="connsiteY0-12" fmla="*/ 2656720 h 5312834"/>
                <a:gd name="connsiteX1-13" fmla="*/ 732953 w 5480256"/>
                <a:gd name="connsiteY1-14" fmla="*/ 987577 h 5312834"/>
                <a:gd name="connsiteX2-15" fmla="*/ 2764953 w 5480256"/>
                <a:gd name="connsiteY2-16" fmla="*/ 606 h 5312834"/>
                <a:gd name="connsiteX3-17" fmla="*/ 4303469 w 5480256"/>
                <a:gd name="connsiteY3-18" fmla="*/ 871463 h 5312834"/>
                <a:gd name="connsiteX4-19" fmla="*/ 5421067 w 5480256"/>
                <a:gd name="connsiteY4-20" fmla="*/ 2656720 h 5312834"/>
                <a:gd name="connsiteX5-21" fmla="*/ 2764953 w 5480256"/>
                <a:gd name="connsiteY5-22" fmla="*/ 5312834 h 5312834"/>
                <a:gd name="connsiteX6" fmla="*/ 108839 w 5480256"/>
                <a:gd name="connsiteY6" fmla="*/ 2656720 h 5312834"/>
                <a:gd name="connsiteX0-23" fmla="*/ 108839 w 5544800"/>
                <a:gd name="connsiteY0-24" fmla="*/ 2666351 h 5322465"/>
                <a:gd name="connsiteX1-25" fmla="*/ 732953 w 5544800"/>
                <a:gd name="connsiteY1-26" fmla="*/ 997208 h 5322465"/>
                <a:gd name="connsiteX2-27" fmla="*/ 2764953 w 5544800"/>
                <a:gd name="connsiteY2-28" fmla="*/ 10237 h 5322465"/>
                <a:gd name="connsiteX3-29" fmla="*/ 4971126 w 5544800"/>
                <a:gd name="connsiteY3-30" fmla="*/ 619837 h 5322465"/>
                <a:gd name="connsiteX4-31" fmla="*/ 5421067 w 5544800"/>
                <a:gd name="connsiteY4-32" fmla="*/ 2666351 h 5322465"/>
                <a:gd name="connsiteX5-33" fmla="*/ 2764953 w 5544800"/>
                <a:gd name="connsiteY5-34" fmla="*/ 5322465 h 5322465"/>
                <a:gd name="connsiteX6-35" fmla="*/ 108839 w 5544800"/>
                <a:gd name="connsiteY6-36" fmla="*/ 2666351 h 5322465"/>
                <a:gd name="connsiteX0-37" fmla="*/ 108839 w 5237336"/>
                <a:gd name="connsiteY0-38" fmla="*/ 2666351 h 5322940"/>
                <a:gd name="connsiteX1-39" fmla="*/ 732953 w 5237336"/>
                <a:gd name="connsiteY1-40" fmla="*/ 997208 h 5322940"/>
                <a:gd name="connsiteX2-41" fmla="*/ 2764953 w 5237336"/>
                <a:gd name="connsiteY2-42" fmla="*/ 10237 h 5322940"/>
                <a:gd name="connsiteX3-43" fmla="*/ 4971126 w 5237336"/>
                <a:gd name="connsiteY3-44" fmla="*/ 619837 h 5322940"/>
                <a:gd name="connsiteX4-45" fmla="*/ 4927582 w 5237336"/>
                <a:gd name="connsiteY4-46" fmla="*/ 2869551 h 5322940"/>
                <a:gd name="connsiteX5-47" fmla="*/ 2764953 w 5237336"/>
                <a:gd name="connsiteY5-48" fmla="*/ 5322465 h 5322940"/>
                <a:gd name="connsiteX6-49" fmla="*/ 108839 w 5237336"/>
                <a:gd name="connsiteY6-50" fmla="*/ 2666351 h 5322940"/>
                <a:gd name="connsiteX0-51" fmla="*/ 108839 w 5705147"/>
                <a:gd name="connsiteY0-52" fmla="*/ 2666351 h 5325044"/>
                <a:gd name="connsiteX1-53" fmla="*/ 732953 w 5705147"/>
                <a:gd name="connsiteY1-54" fmla="*/ 997208 h 5325044"/>
                <a:gd name="connsiteX2-55" fmla="*/ 2764953 w 5705147"/>
                <a:gd name="connsiteY2-56" fmla="*/ 10237 h 5325044"/>
                <a:gd name="connsiteX3-57" fmla="*/ 4971126 w 5705147"/>
                <a:gd name="connsiteY3-58" fmla="*/ 619837 h 5325044"/>
                <a:gd name="connsiteX4-59" fmla="*/ 5609754 w 5705147"/>
                <a:gd name="connsiteY4-60" fmla="*/ 3116294 h 5325044"/>
                <a:gd name="connsiteX5-61" fmla="*/ 2764953 w 5705147"/>
                <a:gd name="connsiteY5-62" fmla="*/ 5322465 h 5325044"/>
                <a:gd name="connsiteX6-63" fmla="*/ 108839 w 5705147"/>
                <a:gd name="connsiteY6-64" fmla="*/ 2666351 h 5325044"/>
                <a:gd name="connsiteX0-65" fmla="*/ 49424 w 5645732"/>
                <a:gd name="connsiteY0-66" fmla="*/ 2666351 h 5343874"/>
                <a:gd name="connsiteX1-67" fmla="*/ 673538 w 5645732"/>
                <a:gd name="connsiteY1-68" fmla="*/ 997208 h 5343874"/>
                <a:gd name="connsiteX2-69" fmla="*/ 2705538 w 5645732"/>
                <a:gd name="connsiteY2-70" fmla="*/ 10237 h 5343874"/>
                <a:gd name="connsiteX3-71" fmla="*/ 4911711 w 5645732"/>
                <a:gd name="connsiteY3-72" fmla="*/ 619837 h 5343874"/>
                <a:gd name="connsiteX4-73" fmla="*/ 5550339 w 5645732"/>
                <a:gd name="connsiteY4-74" fmla="*/ 3116294 h 5343874"/>
                <a:gd name="connsiteX5-75" fmla="*/ 2705538 w 5645732"/>
                <a:gd name="connsiteY5-76" fmla="*/ 5322465 h 5343874"/>
                <a:gd name="connsiteX6-77" fmla="*/ 339710 w 5645732"/>
                <a:gd name="connsiteY6-78" fmla="*/ 4146808 h 5343874"/>
                <a:gd name="connsiteX7" fmla="*/ 49424 w 5645732"/>
                <a:gd name="connsiteY7" fmla="*/ 2666351 h 5343874"/>
                <a:gd name="connsiteX0-79" fmla="*/ 180841 w 5777149"/>
                <a:gd name="connsiteY0-80" fmla="*/ 2666351 h 5335133"/>
                <a:gd name="connsiteX1-81" fmla="*/ 804955 w 5777149"/>
                <a:gd name="connsiteY1-82" fmla="*/ 997208 h 5335133"/>
                <a:gd name="connsiteX2-83" fmla="*/ 2836955 w 5777149"/>
                <a:gd name="connsiteY2-84" fmla="*/ 10237 h 5335133"/>
                <a:gd name="connsiteX3-85" fmla="*/ 5043128 w 5777149"/>
                <a:gd name="connsiteY3-86" fmla="*/ 619837 h 5335133"/>
                <a:gd name="connsiteX4-87" fmla="*/ 5681756 w 5777149"/>
                <a:gd name="connsiteY4-88" fmla="*/ 3116294 h 5335133"/>
                <a:gd name="connsiteX5-89" fmla="*/ 2836955 w 5777149"/>
                <a:gd name="connsiteY5-90" fmla="*/ 5322465 h 5335133"/>
                <a:gd name="connsiteX6-91" fmla="*/ 238898 w 5777149"/>
                <a:gd name="connsiteY6-92" fmla="*/ 3958122 h 5335133"/>
                <a:gd name="connsiteX7-93" fmla="*/ 180841 w 5777149"/>
                <a:gd name="connsiteY7-94" fmla="*/ 2666351 h 5335133"/>
                <a:gd name="connsiteX0-95" fmla="*/ 162747 w 5788084"/>
                <a:gd name="connsiteY0-96" fmla="*/ 2274466 h 5335133"/>
                <a:gd name="connsiteX1-97" fmla="*/ 815890 w 5788084"/>
                <a:gd name="connsiteY1-98" fmla="*/ 997208 h 5335133"/>
                <a:gd name="connsiteX2-99" fmla="*/ 2847890 w 5788084"/>
                <a:gd name="connsiteY2-100" fmla="*/ 10237 h 5335133"/>
                <a:gd name="connsiteX3-101" fmla="*/ 5054063 w 5788084"/>
                <a:gd name="connsiteY3-102" fmla="*/ 619837 h 5335133"/>
                <a:gd name="connsiteX4-103" fmla="*/ 5692691 w 5788084"/>
                <a:gd name="connsiteY4-104" fmla="*/ 3116294 h 5335133"/>
                <a:gd name="connsiteX5-105" fmla="*/ 2847890 w 5788084"/>
                <a:gd name="connsiteY5-106" fmla="*/ 5322465 h 5335133"/>
                <a:gd name="connsiteX6-107" fmla="*/ 249833 w 5788084"/>
                <a:gd name="connsiteY6-108" fmla="*/ 3958122 h 5335133"/>
                <a:gd name="connsiteX7-109" fmla="*/ 162747 w 5788084"/>
                <a:gd name="connsiteY7-110" fmla="*/ 2274466 h 53351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93" y="connsiteY7-94"/>
                </a:cxn>
              </a:cxnLst>
              <a:rect l="l" t="t" r="r" b="b"/>
              <a:pathLst>
                <a:path w="5788084" h="5335133">
                  <a:moveTo>
                    <a:pt x="162747" y="2274466"/>
                  </a:moveTo>
                  <a:cubicBezTo>
                    <a:pt x="257090" y="1780980"/>
                    <a:pt x="373204" y="1439894"/>
                    <a:pt x="815890" y="997208"/>
                  </a:cubicBezTo>
                  <a:cubicBezTo>
                    <a:pt x="1258576" y="554522"/>
                    <a:pt x="2141528" y="73132"/>
                    <a:pt x="2847890" y="10237"/>
                  </a:cubicBezTo>
                  <a:cubicBezTo>
                    <a:pt x="3554252" y="-52658"/>
                    <a:pt x="4611377" y="177151"/>
                    <a:pt x="5054063" y="619837"/>
                  </a:cubicBezTo>
                  <a:cubicBezTo>
                    <a:pt x="5496749" y="1062523"/>
                    <a:pt x="6002329" y="2414770"/>
                    <a:pt x="5692691" y="3116294"/>
                  </a:cubicBezTo>
                  <a:cubicBezTo>
                    <a:pt x="5383053" y="3817818"/>
                    <a:pt x="3755033" y="5182160"/>
                    <a:pt x="2847890" y="5322465"/>
                  </a:cubicBezTo>
                  <a:cubicBezTo>
                    <a:pt x="1940747" y="5462770"/>
                    <a:pt x="692519" y="4400808"/>
                    <a:pt x="249833" y="3958122"/>
                  </a:cubicBezTo>
                  <a:cubicBezTo>
                    <a:pt x="-192853" y="3515436"/>
                    <a:pt x="68404" y="2767952"/>
                    <a:pt x="162747" y="2274466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1" lang="zh-CN" altLang="en-US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607140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1"/>
          <p:cNvSpPr/>
          <p:nvPr userDrawn="1"/>
        </p:nvSpPr>
        <p:spPr>
          <a:xfrm rot="19800000">
            <a:off x="5067768" y="-247745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5" name="椭圆 1"/>
          <p:cNvSpPr/>
          <p:nvPr userDrawn="1"/>
        </p:nvSpPr>
        <p:spPr>
          <a:xfrm rot="17526771">
            <a:off x="5527534" y="-479972"/>
            <a:ext cx="9526783" cy="8781257"/>
          </a:xfrm>
          <a:custGeom>
            <a:avLst/>
            <a:gdLst>
              <a:gd name="connsiteX0" fmla="*/ 0 w 5312228"/>
              <a:gd name="connsiteY0" fmla="*/ 2656114 h 5312228"/>
              <a:gd name="connsiteX1" fmla="*/ 2656114 w 5312228"/>
              <a:gd name="connsiteY1" fmla="*/ 0 h 5312228"/>
              <a:gd name="connsiteX2" fmla="*/ 5312228 w 5312228"/>
              <a:gd name="connsiteY2" fmla="*/ 2656114 h 5312228"/>
              <a:gd name="connsiteX3" fmla="*/ 2656114 w 5312228"/>
              <a:gd name="connsiteY3" fmla="*/ 5312228 h 5312228"/>
              <a:gd name="connsiteX4" fmla="*/ 0 w 5312228"/>
              <a:gd name="connsiteY4" fmla="*/ 2656114 h 5312228"/>
              <a:gd name="connsiteX0-1" fmla="*/ 108839 w 5421067"/>
              <a:gd name="connsiteY0-2" fmla="*/ 2712298 h 5368412"/>
              <a:gd name="connsiteX1-3" fmla="*/ 732953 w 5421067"/>
              <a:gd name="connsiteY1-4" fmla="*/ 1043155 h 5368412"/>
              <a:gd name="connsiteX2-5" fmla="*/ 2764953 w 5421067"/>
              <a:gd name="connsiteY2-6" fmla="*/ 56184 h 5368412"/>
              <a:gd name="connsiteX3-7" fmla="*/ 5421067 w 5421067"/>
              <a:gd name="connsiteY3-8" fmla="*/ 2712298 h 5368412"/>
              <a:gd name="connsiteX4-9" fmla="*/ 2764953 w 5421067"/>
              <a:gd name="connsiteY4-10" fmla="*/ 5368412 h 5368412"/>
              <a:gd name="connsiteX5" fmla="*/ 108839 w 5421067"/>
              <a:gd name="connsiteY5" fmla="*/ 2712298 h 5368412"/>
              <a:gd name="connsiteX0-11" fmla="*/ 108839 w 5480256"/>
              <a:gd name="connsiteY0-12" fmla="*/ 2656720 h 5312834"/>
              <a:gd name="connsiteX1-13" fmla="*/ 732953 w 5480256"/>
              <a:gd name="connsiteY1-14" fmla="*/ 987577 h 5312834"/>
              <a:gd name="connsiteX2-15" fmla="*/ 2764953 w 5480256"/>
              <a:gd name="connsiteY2-16" fmla="*/ 606 h 5312834"/>
              <a:gd name="connsiteX3-17" fmla="*/ 4303469 w 5480256"/>
              <a:gd name="connsiteY3-18" fmla="*/ 871463 h 5312834"/>
              <a:gd name="connsiteX4-19" fmla="*/ 5421067 w 5480256"/>
              <a:gd name="connsiteY4-20" fmla="*/ 2656720 h 5312834"/>
              <a:gd name="connsiteX5-21" fmla="*/ 2764953 w 5480256"/>
              <a:gd name="connsiteY5-22" fmla="*/ 5312834 h 5312834"/>
              <a:gd name="connsiteX6" fmla="*/ 108839 w 5480256"/>
              <a:gd name="connsiteY6" fmla="*/ 2656720 h 5312834"/>
              <a:gd name="connsiteX0-23" fmla="*/ 108839 w 5544800"/>
              <a:gd name="connsiteY0-24" fmla="*/ 2666351 h 5322465"/>
              <a:gd name="connsiteX1-25" fmla="*/ 732953 w 5544800"/>
              <a:gd name="connsiteY1-26" fmla="*/ 997208 h 5322465"/>
              <a:gd name="connsiteX2-27" fmla="*/ 2764953 w 5544800"/>
              <a:gd name="connsiteY2-28" fmla="*/ 10237 h 5322465"/>
              <a:gd name="connsiteX3-29" fmla="*/ 4971126 w 5544800"/>
              <a:gd name="connsiteY3-30" fmla="*/ 619837 h 5322465"/>
              <a:gd name="connsiteX4-31" fmla="*/ 5421067 w 5544800"/>
              <a:gd name="connsiteY4-32" fmla="*/ 2666351 h 5322465"/>
              <a:gd name="connsiteX5-33" fmla="*/ 2764953 w 5544800"/>
              <a:gd name="connsiteY5-34" fmla="*/ 5322465 h 5322465"/>
              <a:gd name="connsiteX6-35" fmla="*/ 108839 w 5544800"/>
              <a:gd name="connsiteY6-36" fmla="*/ 2666351 h 5322465"/>
              <a:gd name="connsiteX0-37" fmla="*/ 108839 w 5237336"/>
              <a:gd name="connsiteY0-38" fmla="*/ 2666351 h 5322940"/>
              <a:gd name="connsiteX1-39" fmla="*/ 732953 w 5237336"/>
              <a:gd name="connsiteY1-40" fmla="*/ 997208 h 5322940"/>
              <a:gd name="connsiteX2-41" fmla="*/ 2764953 w 5237336"/>
              <a:gd name="connsiteY2-42" fmla="*/ 10237 h 5322940"/>
              <a:gd name="connsiteX3-43" fmla="*/ 4971126 w 5237336"/>
              <a:gd name="connsiteY3-44" fmla="*/ 619837 h 5322940"/>
              <a:gd name="connsiteX4-45" fmla="*/ 4927582 w 5237336"/>
              <a:gd name="connsiteY4-46" fmla="*/ 2869551 h 5322940"/>
              <a:gd name="connsiteX5-47" fmla="*/ 2764953 w 5237336"/>
              <a:gd name="connsiteY5-48" fmla="*/ 5322465 h 5322940"/>
              <a:gd name="connsiteX6-49" fmla="*/ 108839 w 5237336"/>
              <a:gd name="connsiteY6-50" fmla="*/ 2666351 h 5322940"/>
              <a:gd name="connsiteX0-51" fmla="*/ 108839 w 5705147"/>
              <a:gd name="connsiteY0-52" fmla="*/ 2666351 h 5325044"/>
              <a:gd name="connsiteX1-53" fmla="*/ 732953 w 5705147"/>
              <a:gd name="connsiteY1-54" fmla="*/ 997208 h 5325044"/>
              <a:gd name="connsiteX2-55" fmla="*/ 2764953 w 5705147"/>
              <a:gd name="connsiteY2-56" fmla="*/ 10237 h 5325044"/>
              <a:gd name="connsiteX3-57" fmla="*/ 4971126 w 5705147"/>
              <a:gd name="connsiteY3-58" fmla="*/ 619837 h 5325044"/>
              <a:gd name="connsiteX4-59" fmla="*/ 5609754 w 5705147"/>
              <a:gd name="connsiteY4-60" fmla="*/ 3116294 h 5325044"/>
              <a:gd name="connsiteX5-61" fmla="*/ 2764953 w 5705147"/>
              <a:gd name="connsiteY5-62" fmla="*/ 5322465 h 5325044"/>
              <a:gd name="connsiteX6-63" fmla="*/ 108839 w 5705147"/>
              <a:gd name="connsiteY6-64" fmla="*/ 2666351 h 5325044"/>
              <a:gd name="connsiteX0-65" fmla="*/ 49424 w 5645732"/>
              <a:gd name="connsiteY0-66" fmla="*/ 2666351 h 5343874"/>
              <a:gd name="connsiteX1-67" fmla="*/ 673538 w 5645732"/>
              <a:gd name="connsiteY1-68" fmla="*/ 997208 h 5343874"/>
              <a:gd name="connsiteX2-69" fmla="*/ 2705538 w 5645732"/>
              <a:gd name="connsiteY2-70" fmla="*/ 10237 h 5343874"/>
              <a:gd name="connsiteX3-71" fmla="*/ 4911711 w 5645732"/>
              <a:gd name="connsiteY3-72" fmla="*/ 619837 h 5343874"/>
              <a:gd name="connsiteX4-73" fmla="*/ 5550339 w 5645732"/>
              <a:gd name="connsiteY4-74" fmla="*/ 3116294 h 5343874"/>
              <a:gd name="connsiteX5-75" fmla="*/ 2705538 w 5645732"/>
              <a:gd name="connsiteY5-76" fmla="*/ 5322465 h 5343874"/>
              <a:gd name="connsiteX6-77" fmla="*/ 339710 w 5645732"/>
              <a:gd name="connsiteY6-78" fmla="*/ 4146808 h 5343874"/>
              <a:gd name="connsiteX7" fmla="*/ 49424 w 5645732"/>
              <a:gd name="connsiteY7" fmla="*/ 2666351 h 5343874"/>
              <a:gd name="connsiteX0-79" fmla="*/ 180841 w 5777149"/>
              <a:gd name="connsiteY0-80" fmla="*/ 2666351 h 5335133"/>
              <a:gd name="connsiteX1-81" fmla="*/ 804955 w 5777149"/>
              <a:gd name="connsiteY1-82" fmla="*/ 997208 h 5335133"/>
              <a:gd name="connsiteX2-83" fmla="*/ 2836955 w 5777149"/>
              <a:gd name="connsiteY2-84" fmla="*/ 10237 h 5335133"/>
              <a:gd name="connsiteX3-85" fmla="*/ 5043128 w 5777149"/>
              <a:gd name="connsiteY3-86" fmla="*/ 619837 h 5335133"/>
              <a:gd name="connsiteX4-87" fmla="*/ 5681756 w 5777149"/>
              <a:gd name="connsiteY4-88" fmla="*/ 3116294 h 5335133"/>
              <a:gd name="connsiteX5-89" fmla="*/ 2836955 w 5777149"/>
              <a:gd name="connsiteY5-90" fmla="*/ 5322465 h 5335133"/>
              <a:gd name="connsiteX6-91" fmla="*/ 238898 w 5777149"/>
              <a:gd name="connsiteY6-92" fmla="*/ 3958122 h 5335133"/>
              <a:gd name="connsiteX7-93" fmla="*/ 180841 w 5777149"/>
              <a:gd name="connsiteY7-94" fmla="*/ 2666351 h 5335133"/>
              <a:gd name="connsiteX0-95" fmla="*/ 162747 w 5788084"/>
              <a:gd name="connsiteY0-96" fmla="*/ 2274466 h 5335133"/>
              <a:gd name="connsiteX1-97" fmla="*/ 815890 w 5788084"/>
              <a:gd name="connsiteY1-98" fmla="*/ 997208 h 5335133"/>
              <a:gd name="connsiteX2-99" fmla="*/ 2847890 w 5788084"/>
              <a:gd name="connsiteY2-100" fmla="*/ 10237 h 5335133"/>
              <a:gd name="connsiteX3-101" fmla="*/ 5054063 w 5788084"/>
              <a:gd name="connsiteY3-102" fmla="*/ 619837 h 5335133"/>
              <a:gd name="connsiteX4-103" fmla="*/ 5692691 w 5788084"/>
              <a:gd name="connsiteY4-104" fmla="*/ 3116294 h 5335133"/>
              <a:gd name="connsiteX5-105" fmla="*/ 2847890 w 5788084"/>
              <a:gd name="connsiteY5-106" fmla="*/ 5322465 h 5335133"/>
              <a:gd name="connsiteX6-107" fmla="*/ 249833 w 5788084"/>
              <a:gd name="connsiteY6-108" fmla="*/ 3958122 h 5335133"/>
              <a:gd name="connsiteX7-109" fmla="*/ 162747 w 5788084"/>
              <a:gd name="connsiteY7-110" fmla="*/ 2274466 h 5335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</a:cxnLst>
            <a:rect l="l" t="t" r="r" b="b"/>
            <a:pathLst>
              <a:path w="5788084" h="5335133">
                <a:moveTo>
                  <a:pt x="162747" y="2274466"/>
                </a:moveTo>
                <a:cubicBezTo>
                  <a:pt x="257090" y="1780980"/>
                  <a:pt x="373204" y="1439894"/>
                  <a:pt x="815890" y="997208"/>
                </a:cubicBezTo>
                <a:cubicBezTo>
                  <a:pt x="1258576" y="554522"/>
                  <a:pt x="2141528" y="73132"/>
                  <a:pt x="2847890" y="10237"/>
                </a:cubicBezTo>
                <a:cubicBezTo>
                  <a:pt x="3554252" y="-52658"/>
                  <a:pt x="4611377" y="177151"/>
                  <a:pt x="5054063" y="619837"/>
                </a:cubicBezTo>
                <a:cubicBezTo>
                  <a:pt x="5496749" y="1062523"/>
                  <a:pt x="6002329" y="2414770"/>
                  <a:pt x="5692691" y="3116294"/>
                </a:cubicBezTo>
                <a:cubicBezTo>
                  <a:pt x="5383053" y="3817818"/>
                  <a:pt x="3755033" y="5182160"/>
                  <a:pt x="2847890" y="5322465"/>
                </a:cubicBezTo>
                <a:cubicBezTo>
                  <a:pt x="1940747" y="5462770"/>
                  <a:pt x="692519" y="4400808"/>
                  <a:pt x="249833" y="3958122"/>
                </a:cubicBezTo>
                <a:cubicBezTo>
                  <a:pt x="-192853" y="3515436"/>
                  <a:pt x="68404" y="2767952"/>
                  <a:pt x="162747" y="227446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1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22289" y="258233"/>
            <a:ext cx="5302783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0" y="1182028"/>
            <a:ext cx="12192000" cy="5675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63"/>
            <a:ext cx="12207983" cy="6849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BC6EB-97B2-4288-BD64-A01056BF92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B114D-799B-44E3-9B46-AAF0DC60E1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4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9450436" y="2636246"/>
            <a:ext cx="0" cy="14382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-26670"/>
            <a:ext cx="12192000" cy="1664694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050514"/>
            <a:ext cx="12192000" cy="1834157"/>
          </a:xfrm>
          <a:prstGeom prst="rect">
            <a:avLst/>
          </a:prstGeom>
          <a:solidFill>
            <a:srgbClr val="00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6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638024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830542"/>
            <a:ext cx="12192000" cy="215266"/>
          </a:xfrm>
          <a:prstGeom prst="rect">
            <a:avLst/>
          </a:prstGeom>
          <a:solidFill>
            <a:srgbClr val="CFCFD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6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8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396" y="5268357"/>
            <a:ext cx="1973095" cy="14786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0" name="文本框 1"/>
          <p:cNvSpPr txBox="1"/>
          <p:nvPr/>
        </p:nvSpPr>
        <p:spPr>
          <a:xfrm>
            <a:off x="1787806" y="1834176"/>
            <a:ext cx="5581650" cy="27149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altLang="en-US" sz="60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第 </a:t>
            </a:r>
            <a:r>
              <a:rPr lang="en-US" altLang="zh-CN" sz="60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5 </a:t>
            </a:r>
            <a:r>
              <a:rPr lang="zh-CN" altLang="en-US" sz="60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章</a:t>
            </a:r>
            <a:endParaRPr lang="en-US" altLang="zh-CN" sz="6000" b="1" dirty="0" smtClean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  <a:p>
            <a:pPr indent="0" algn="ctr">
              <a:lnSpc>
                <a:spcPct val="150000"/>
              </a:lnSpc>
            </a:pPr>
            <a:r>
              <a:rPr lang="en-US" altLang="zh-CN" sz="60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Python</a:t>
            </a:r>
            <a:r>
              <a:rPr lang="zh-CN" altLang="en-US" sz="6000" b="1" dirty="0" smtClean="0">
                <a:solidFill>
                  <a:srgbClr val="E87800"/>
                </a:solidFill>
                <a:latin typeface="雅痞-简" panose="020F0603040207020204" charset="-122"/>
                <a:ea typeface="雅痞-简" panose="020F0603040207020204" charset="-122"/>
              </a:rPr>
              <a:t>中的函数</a:t>
            </a:r>
            <a:endParaRPr lang="zh-CN" altLang="en-US" sz="6000" b="1" dirty="0">
              <a:solidFill>
                <a:srgbClr val="E878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435" y="2342789"/>
            <a:ext cx="1806215" cy="1799347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045" y="201930"/>
            <a:ext cx="4686300" cy="1138555"/>
          </a:xfrm>
          <a:prstGeom prst="rect">
            <a:avLst/>
          </a:prstGeom>
        </p:spPr>
      </p:pic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6729730" y="5971540"/>
            <a:ext cx="52393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altLang="zh-CN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Python </a:t>
            </a:r>
            <a:r>
              <a:rPr lang="zh-CN" altLang="en-US" sz="2800" b="1" i="1" dirty="0" smtClean="0">
                <a:solidFill>
                  <a:srgbClr val="FFC000"/>
                </a:solidFill>
                <a:latin typeface="雅痞-简" panose="020F0603040207020204" charset="-122"/>
                <a:ea typeface="雅痞-简" panose="020F0603040207020204" charset="-122"/>
              </a:rPr>
              <a:t>数据处理（基础篇）</a:t>
            </a:r>
            <a:endParaRPr lang="zh-CN" altLang="en-US" sz="2800" b="1" i="1" dirty="0">
              <a:solidFill>
                <a:srgbClr val="FFC000"/>
              </a:solidFill>
              <a:latin typeface="雅痞-简" panose="020F0603040207020204" charset="-122"/>
              <a:ea typeface="雅痞-简" panose="020F0603040207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5"/>
          </p:nvPr>
        </p:nvSpPr>
        <p:spPr>
          <a:xfrm>
            <a:off x="6427528" y="825119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7360169" y="825119"/>
            <a:ext cx="3253563" cy="634634"/>
          </a:xfrm>
        </p:spPr>
        <p:txBody>
          <a:bodyPr/>
          <a:lstStyle/>
          <a:p>
            <a:r>
              <a:rPr lang="zh-CN" altLang="en-US" sz="2800" b="1" dirty="0" smtClean="0"/>
              <a:t>函数的定义与调用</a:t>
            </a:r>
            <a:endParaRPr lang="zh-CN" altLang="en-US" sz="2800" b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7"/>
          </p:nvPr>
        </p:nvSpPr>
        <p:spPr>
          <a:xfrm>
            <a:off x="6930448" y="2270136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8"/>
          </p:nvPr>
        </p:nvSpPr>
        <p:spPr>
          <a:xfrm>
            <a:off x="7863089" y="2270136"/>
            <a:ext cx="3505951" cy="634634"/>
          </a:xfrm>
        </p:spPr>
        <p:txBody>
          <a:bodyPr/>
          <a:lstStyle/>
          <a:p>
            <a:r>
              <a:rPr lang="zh-CN" altLang="en-US" sz="2800" b="1" dirty="0" smtClean="0"/>
              <a:t>参数类型与参数传递</a:t>
            </a:r>
            <a:endParaRPr lang="zh-CN" altLang="en-US" sz="2800" b="1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9"/>
          </p:nvPr>
        </p:nvSpPr>
        <p:spPr>
          <a:xfrm>
            <a:off x="6930448" y="3715153"/>
            <a:ext cx="932642" cy="634634"/>
          </a:xfrm>
        </p:spPr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0"/>
          </p:nvPr>
        </p:nvSpPr>
        <p:spPr>
          <a:xfrm>
            <a:off x="7863089" y="3715153"/>
            <a:ext cx="3253563" cy="634634"/>
          </a:xfrm>
        </p:spPr>
        <p:txBody>
          <a:bodyPr/>
          <a:lstStyle/>
          <a:p>
            <a:r>
              <a:rPr lang="zh-CN" altLang="en-US" sz="2800" b="1" dirty="0" smtClean="0"/>
              <a:t>变量作用域与递归</a:t>
            </a:r>
            <a:endParaRPr lang="zh-CN" altLang="en-US" sz="2800" b="1" dirty="0"/>
          </a:p>
        </p:txBody>
      </p:sp>
      <p:sp>
        <p:nvSpPr>
          <p:cNvPr id="12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1257243" y="2011116"/>
            <a:ext cx="3470523" cy="1082292"/>
          </a:xfrm>
        </p:spPr>
        <p:txBody>
          <a:bodyPr/>
          <a:lstStyle/>
          <a:p>
            <a:r>
              <a:rPr lang="zh-CN" altLang="en-US" sz="5400" dirty="0" smtClean="0"/>
              <a:t>主要内容</a:t>
            </a:r>
            <a:endParaRPr lang="zh-CN" altLang="en-US" sz="5400" dirty="0"/>
          </a:p>
        </p:txBody>
      </p:sp>
      <p:sp>
        <p:nvSpPr>
          <p:cNvPr id="13" name="文本占位符 4"/>
          <p:cNvSpPr>
            <a:spLocks noGrp="1"/>
          </p:cNvSpPr>
          <p:nvPr>
            <p:ph type="body" sz="quarter" idx="14"/>
          </p:nvPr>
        </p:nvSpPr>
        <p:spPr>
          <a:xfrm>
            <a:off x="1257243" y="3410725"/>
            <a:ext cx="3897243" cy="767410"/>
          </a:xfrm>
        </p:spPr>
        <p:txBody>
          <a:bodyPr/>
          <a:lstStyle/>
          <a:p>
            <a:r>
              <a:rPr lang="en-US" altLang="zh-CN" sz="4400" dirty="0" smtClean="0"/>
              <a:t>CONTENTS</a:t>
            </a:r>
            <a:endParaRPr lang="zh-CN" altLang="en-US" sz="4400" dirty="0"/>
          </a:p>
        </p:txBody>
      </p:sp>
      <p:sp>
        <p:nvSpPr>
          <p:cNvPr id="14" name="文本占位符 9"/>
          <p:cNvSpPr txBox="1"/>
          <p:nvPr/>
        </p:nvSpPr>
        <p:spPr>
          <a:xfrm>
            <a:off x="6427528" y="5160170"/>
            <a:ext cx="932642" cy="63463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15" name="文本占位符 10"/>
          <p:cNvSpPr txBox="1"/>
          <p:nvPr/>
        </p:nvSpPr>
        <p:spPr>
          <a:xfrm>
            <a:off x="7360169" y="5160170"/>
            <a:ext cx="4572751" cy="63463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/>
              <a:t>特殊函数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sz="13800" dirty="0" smtClean="0"/>
              <a:t>01</a:t>
            </a:r>
            <a:endParaRPr lang="zh-CN" altLang="en-US" sz="13800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3724507" y="3307453"/>
            <a:ext cx="4742986" cy="825190"/>
          </a:xfrm>
        </p:spPr>
        <p:txBody>
          <a:bodyPr/>
          <a:lstStyle/>
          <a:p>
            <a:r>
              <a:rPr lang="zh-CN" altLang="en-US" b="1" dirty="0" smtClean="0"/>
              <a:t>函数的定义与调用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177726" y="582523"/>
            <a:ext cx="162877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函数概念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41442" y="3451296"/>
            <a:ext cx="10072566" cy="55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76250">
              <a:lnSpc>
                <a:spcPct val="150000"/>
              </a:lnSpc>
              <a:tabLst>
                <a:tab pos="342900" algn="l"/>
              </a:tabLst>
              <a:defRPr sz="2200"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pPr>
            <a:r>
              <a:rPr lang="zh-CN" altLang="en-US" sz="2400" dirty="0" smtClean="0"/>
              <a:t>       </a:t>
            </a:r>
            <a:endParaRPr lang="zh-CN" altLang="en-US" sz="2400" b="1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537832" y="3548825"/>
            <a:ext cx="3474057" cy="186243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49141" y="1508645"/>
            <a:ext cx="9110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函数，是指</a:t>
            </a:r>
            <a:r>
              <a:rPr lang="zh-CN" altLang="en-US" sz="2400" b="1" dirty="0">
                <a:solidFill>
                  <a:srgbClr val="0000CC"/>
                </a:solidFill>
              </a:rPr>
              <a:t>具有一定功能的代码块</a:t>
            </a:r>
            <a:r>
              <a:rPr lang="zh-CN" altLang="en-US" sz="2400" dirty="0"/>
              <a:t>，主要是</a:t>
            </a:r>
            <a:r>
              <a:rPr lang="zh-CN" altLang="en-US" sz="2400" dirty="0" smtClean="0"/>
              <a:t>为了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代码</a:t>
            </a:r>
            <a:r>
              <a:rPr lang="zh-CN" altLang="en-US" sz="2400" b="1" dirty="0">
                <a:solidFill>
                  <a:srgbClr val="FF0000"/>
                </a:solidFill>
              </a:rPr>
              <a:t>的重复使用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1314855" y="2348496"/>
            <a:ext cx="9725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CC"/>
                </a:solidFill>
              </a:rPr>
              <a:t> 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      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从</a:t>
            </a:r>
            <a:r>
              <a:rPr lang="zh-CN" altLang="en-US" sz="2400" b="1" dirty="0">
                <a:solidFill>
                  <a:srgbClr val="0000CC"/>
                </a:solidFill>
              </a:rPr>
              <a:t>使用者角度看</a:t>
            </a:r>
            <a:r>
              <a:rPr lang="zh-CN" altLang="en-US" sz="2400" dirty="0"/>
              <a:t>，函数就像一个“</a:t>
            </a:r>
            <a:r>
              <a:rPr lang="zh-CN" altLang="en-US" sz="2400" b="1" dirty="0">
                <a:solidFill>
                  <a:srgbClr val="FF0000"/>
                </a:solidFill>
              </a:rPr>
              <a:t>黑盒子</a:t>
            </a:r>
            <a:r>
              <a:rPr lang="zh-CN" altLang="en-US" sz="2400" dirty="0"/>
              <a:t>”，用户</a:t>
            </a:r>
            <a:r>
              <a:rPr lang="zh-CN" altLang="en-US" sz="2400" b="1" dirty="0">
                <a:solidFill>
                  <a:srgbClr val="0000CC"/>
                </a:solidFill>
              </a:rPr>
              <a:t>传入零个或多个参数</a:t>
            </a:r>
            <a:r>
              <a:rPr lang="zh-CN" altLang="en-US" sz="2400" dirty="0"/>
              <a:t>，该“黑盒子”经过一定操作即可</a:t>
            </a:r>
            <a:r>
              <a:rPr lang="zh-CN" altLang="en-US" sz="2400" b="1" dirty="0">
                <a:solidFill>
                  <a:srgbClr val="D60093"/>
                </a:solidFill>
              </a:rPr>
              <a:t>返回零个或多个值</a:t>
            </a:r>
            <a:r>
              <a:rPr lang="zh-CN" altLang="en-US" sz="2400" dirty="0"/>
              <a:t>。	</a:t>
            </a:r>
            <a:endParaRPr lang="zh-CN" altLang="en-US" sz="2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607904" y="4205161"/>
            <a:ext cx="81499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CC"/>
                </a:solidFill>
              </a:rPr>
              <a:t>从设计者（实现函数的人）角度看</a:t>
            </a:r>
            <a:r>
              <a:rPr lang="zh-CN" altLang="en-US" sz="2400" dirty="0"/>
              <a:t>，需考虑以下 方面：</a:t>
            </a:r>
            <a:endParaRPr lang="zh-CN" altLang="en-US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/>
              <a:t>函数中哪些部分是</a:t>
            </a:r>
            <a:r>
              <a:rPr lang="zh-CN" altLang="en-US" sz="2400" b="1" dirty="0">
                <a:solidFill>
                  <a:srgbClr val="0000CC"/>
                </a:solidFill>
              </a:rPr>
              <a:t>动态变化</a:t>
            </a:r>
            <a:r>
              <a:rPr lang="zh-CN" altLang="en-US" sz="2400" dirty="0"/>
              <a:t>的，</a:t>
            </a:r>
            <a:r>
              <a:rPr lang="zh-CN" altLang="en-US" sz="2400" dirty="0" smtClean="0"/>
              <a:t>这些定义</a:t>
            </a:r>
            <a:r>
              <a:rPr lang="zh-CN" altLang="en-US" sz="2400" dirty="0"/>
              <a:t>为</a:t>
            </a:r>
            <a:r>
              <a:rPr lang="zh-CN" altLang="en-US" sz="2400" b="1" dirty="0">
                <a:solidFill>
                  <a:srgbClr val="FF0000"/>
                </a:solidFill>
              </a:rPr>
              <a:t>参数</a:t>
            </a:r>
            <a:r>
              <a:rPr lang="zh-CN" altLang="en-US" sz="2400" dirty="0"/>
              <a:t>；</a:t>
            </a:r>
            <a:endParaRPr lang="zh-CN" altLang="en-US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/>
              <a:t>函数要实现什么功能</a:t>
            </a:r>
            <a:r>
              <a:rPr lang="zh-CN" altLang="en-US" sz="2400" dirty="0" smtClean="0"/>
              <a:t>，函数</a:t>
            </a:r>
            <a:r>
              <a:rPr lang="zh-CN" altLang="en-US" sz="2400" dirty="0"/>
              <a:t>最终给使用者</a:t>
            </a:r>
            <a:r>
              <a:rPr lang="zh-CN" altLang="en-US" sz="2400" b="1" dirty="0">
                <a:solidFill>
                  <a:srgbClr val="FF0000"/>
                </a:solidFill>
              </a:rPr>
              <a:t>返回什么</a:t>
            </a:r>
            <a:r>
              <a:rPr lang="zh-CN" altLang="en-US" sz="2400" dirty="0"/>
              <a:t>；</a:t>
            </a:r>
            <a:endParaRPr lang="zh-CN" altLang="en-US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/>
              <a:t>函数</a:t>
            </a:r>
            <a:r>
              <a:rPr lang="zh-CN" altLang="en-US" sz="2400" b="1" dirty="0">
                <a:solidFill>
                  <a:srgbClr val="0000CC"/>
                </a:solidFill>
              </a:rPr>
              <a:t>如何实现这些功能</a:t>
            </a:r>
            <a:r>
              <a:rPr lang="zh-CN" altLang="en-US" sz="2400" dirty="0"/>
              <a:t>，即</a:t>
            </a:r>
            <a:r>
              <a:rPr lang="zh-CN" altLang="en-US" sz="2400" b="1" dirty="0">
                <a:solidFill>
                  <a:srgbClr val="FF0000"/>
                </a:solidFill>
              </a:rPr>
              <a:t>函数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体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958555" y="614234"/>
            <a:ext cx="206711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函数的定义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36771" y="4241696"/>
            <a:ext cx="631068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76250">
              <a:lnSpc>
                <a:spcPct val="150000"/>
              </a:lnSpc>
              <a:tabLst>
                <a:tab pos="342900" algn="l"/>
              </a:tabLst>
              <a:defRPr sz="2200"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pP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97166" y="2097142"/>
            <a:ext cx="34596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err="1">
                <a:solidFill>
                  <a:srgbClr val="0000CC"/>
                </a:solidFill>
                <a:latin typeface="+mn-ea"/>
              </a:rPr>
              <a:t>def</a:t>
            </a:r>
            <a:r>
              <a:rPr lang="en-US" altLang="zh-CN" sz="2400" dirty="0">
                <a:latin typeface="+mn-ea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函数名</a:t>
            </a:r>
            <a:r>
              <a:rPr lang="en-US" altLang="zh-CN" sz="2400" dirty="0" smtClean="0">
                <a:latin typeface="+mn-ea"/>
              </a:rPr>
              <a:t>(</a:t>
            </a:r>
            <a:r>
              <a:rPr lang="en-US" altLang="zh-CN" sz="2400" b="1" dirty="0">
                <a:solidFill>
                  <a:srgbClr val="D60093"/>
                </a:solidFill>
                <a:latin typeface="+mn-ea"/>
              </a:rPr>
              <a:t>[</a:t>
            </a:r>
            <a:r>
              <a:rPr lang="zh-CN" altLang="en-US" sz="2400" b="1" dirty="0" smtClean="0">
                <a:solidFill>
                  <a:srgbClr val="D60093"/>
                </a:solidFill>
                <a:latin typeface="+mn-ea"/>
              </a:rPr>
              <a:t>形参列表</a:t>
            </a:r>
            <a:r>
              <a:rPr lang="en-US" altLang="zh-CN" sz="2400" b="1" dirty="0" smtClean="0">
                <a:solidFill>
                  <a:srgbClr val="D60093"/>
                </a:solidFill>
                <a:latin typeface="+mn-ea"/>
              </a:rPr>
              <a:t>]</a:t>
            </a:r>
            <a:r>
              <a:rPr lang="en-US" altLang="zh-CN" sz="2400" dirty="0" smtClean="0">
                <a:latin typeface="+mn-ea"/>
              </a:rPr>
              <a:t>):</a:t>
            </a:r>
            <a:endParaRPr lang="en-US" altLang="zh-CN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+mn-ea"/>
              </a:rPr>
              <a:t>    </a:t>
            </a:r>
            <a:r>
              <a:rPr lang="zh-CN" altLang="en-US" sz="2400" b="1" dirty="0" smtClean="0">
                <a:solidFill>
                  <a:srgbClr val="00B050"/>
                </a:solidFill>
                <a:latin typeface="+mn-ea"/>
              </a:rPr>
              <a:t>函数体</a:t>
            </a:r>
            <a:endParaRPr lang="en-US" altLang="zh-CN" sz="2400" b="1" dirty="0" smtClean="0">
              <a:solidFill>
                <a:srgbClr val="00B05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 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[return [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返回值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]]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87052" y="1439784"/>
            <a:ext cx="4611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Python</a:t>
            </a:r>
            <a:r>
              <a:rPr lang="zh-CN" altLang="en-US" sz="2400" dirty="0" smtClean="0"/>
              <a:t>中定义函数的语法如下：</a:t>
            </a:r>
            <a:endParaRPr lang="zh-CN" altLang="en-US" sz="2400" dirty="0"/>
          </a:p>
        </p:txBody>
      </p:sp>
      <p:sp>
        <p:nvSpPr>
          <p:cNvPr id="14" name="文本框 13"/>
          <p:cNvSpPr txBox="1"/>
          <p:nvPr/>
        </p:nvSpPr>
        <p:spPr>
          <a:xfrm>
            <a:off x="943462" y="3981544"/>
            <a:ext cx="4813305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solidFill>
                  <a:srgbClr val="0000CC"/>
                </a:solidFill>
                <a:latin typeface="+mn-ea"/>
              </a:rPr>
              <a:t>def</a:t>
            </a:r>
            <a:r>
              <a:rPr lang="zh-CN" altLang="en-US" sz="2000" b="1" dirty="0">
                <a:solidFill>
                  <a:srgbClr val="0000CC"/>
                </a:solidFill>
                <a:latin typeface="+mn-ea"/>
              </a:rPr>
              <a:t>：</a:t>
            </a:r>
            <a:r>
              <a:rPr lang="en-US" altLang="zh-CN" sz="2000" dirty="0" smtClean="0"/>
              <a:t>Python</a:t>
            </a:r>
            <a:r>
              <a:rPr lang="zh-CN" altLang="en-US" sz="2000" dirty="0" smtClean="0"/>
              <a:t>中用来定义函数的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关键词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sp>
        <p:nvSpPr>
          <p:cNvPr id="3" name="矩形 2"/>
          <p:cNvSpPr/>
          <p:nvPr/>
        </p:nvSpPr>
        <p:spPr>
          <a:xfrm>
            <a:off x="900044" y="4627875"/>
            <a:ext cx="52776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函数名：</a:t>
            </a:r>
            <a:r>
              <a:rPr kumimoji="1" lang="zh-CN" altLang="en-US" sz="2000" b="1" dirty="0" smtClean="0">
                <a:solidFill>
                  <a:srgbClr val="0000CC"/>
                </a:solidFill>
              </a:rPr>
              <a:t>从</a:t>
            </a:r>
            <a:r>
              <a:rPr kumimoji="1" lang="zh-CN" altLang="en-US" sz="2000" b="1" dirty="0">
                <a:solidFill>
                  <a:srgbClr val="0000CC"/>
                </a:solidFill>
              </a:rPr>
              <a:t>语法角度来看</a:t>
            </a:r>
            <a:r>
              <a:rPr kumimoji="1" lang="zh-CN" altLang="en-US" sz="2000" dirty="0" smtClean="0"/>
              <a:t>，只要</a:t>
            </a:r>
            <a:r>
              <a:rPr kumimoji="1" lang="zh-CN" altLang="en-US" sz="2000" dirty="0"/>
              <a:t>是一个合法的标识符即可；</a:t>
            </a:r>
            <a:r>
              <a:rPr kumimoji="1" lang="zh-CN" altLang="en-US" sz="2000" b="1" dirty="0">
                <a:solidFill>
                  <a:srgbClr val="0000CC"/>
                </a:solidFill>
              </a:rPr>
              <a:t>从可读性角度来看</a:t>
            </a:r>
            <a:r>
              <a:rPr kumimoji="1" lang="zh-CN" altLang="en-US" sz="2000" dirty="0"/>
              <a:t>，函数名应</a:t>
            </a:r>
            <a:r>
              <a:rPr kumimoji="1" lang="zh-CN" altLang="en-US" sz="2000" b="1" dirty="0">
                <a:solidFill>
                  <a:schemeClr val="bg2">
                    <a:lumMod val="50000"/>
                  </a:schemeClr>
                </a:solidFill>
              </a:rPr>
              <a:t>见名知意</a:t>
            </a:r>
            <a:r>
              <a:rPr kumimoji="1" lang="zh-CN" altLang="en-US" sz="2000" dirty="0" smtClean="0"/>
              <a:t>，由小写字母组成，</a:t>
            </a:r>
            <a:r>
              <a:rPr kumimoji="1" lang="zh-CN" altLang="en-US" sz="2000" dirty="0"/>
              <a:t>多个单词间用</a:t>
            </a:r>
            <a:r>
              <a:rPr kumimoji="1" lang="zh-CN" altLang="en-US" sz="2000" dirty="0" smtClean="0"/>
              <a:t>下划线隔开。</a:t>
            </a:r>
            <a:endParaRPr kumimoji="1" lang="zh-CN" altLang="en-US" sz="2000" dirty="0"/>
          </a:p>
        </p:txBody>
      </p:sp>
      <p:sp>
        <p:nvSpPr>
          <p:cNvPr id="5" name="矩形 4"/>
          <p:cNvSpPr/>
          <p:nvPr/>
        </p:nvSpPr>
        <p:spPr>
          <a:xfrm>
            <a:off x="7098507" y="2015862"/>
            <a:ext cx="489108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函数名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中间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有一</a:t>
            </a:r>
            <a:r>
              <a: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空格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0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可以没有参数，但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圆括号不能少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体注意缩进，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缩进控制层次关系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zh-CN" altLang="en-US" sz="2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6748569" y="3742504"/>
            <a:ext cx="50471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D60093"/>
                </a:solidFill>
                <a:latin typeface="+mn-ea"/>
              </a:rPr>
              <a:t>形参列表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函数可包含</a:t>
            </a:r>
            <a:r>
              <a:rPr lang="en-US" altLang="zh-CN" sz="2000" b="1" dirty="0" smtClean="0">
                <a:solidFill>
                  <a:srgbClr val="0000CC"/>
                </a:solidFill>
                <a:latin typeface="+mn-ea"/>
              </a:rPr>
              <a:t>0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个或多个</a:t>
            </a:r>
            <a:r>
              <a:rPr lang="zh-CN" altLang="en-US" sz="2000" dirty="0" smtClean="0">
                <a:latin typeface="+mn-ea"/>
              </a:rPr>
              <a:t>参数，</a:t>
            </a:r>
            <a:r>
              <a:rPr lang="en-US" altLang="zh-CN" sz="2000" dirty="0" smtClean="0">
                <a:latin typeface="+mn-ea"/>
              </a:rPr>
              <a:t>Python</a:t>
            </a:r>
            <a:r>
              <a:rPr lang="zh-CN" altLang="en-US" sz="2000" dirty="0" smtClean="0">
                <a:latin typeface="+mn-ea"/>
              </a:rPr>
              <a:t>中形参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不用指定类型</a:t>
            </a:r>
            <a:r>
              <a:rPr lang="zh-CN" altLang="en-US" sz="2000" dirty="0" smtClean="0">
                <a:latin typeface="+mn-ea"/>
              </a:rPr>
              <a:t>，多个参数用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逗号隔开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调用时对其赋值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 smtClean="0"/>
          </a:p>
        </p:txBody>
      </p:sp>
      <p:sp>
        <p:nvSpPr>
          <p:cNvPr id="24" name="文本框 23"/>
          <p:cNvSpPr txBox="1"/>
          <p:nvPr/>
        </p:nvSpPr>
        <p:spPr>
          <a:xfrm>
            <a:off x="6748568" y="5162144"/>
            <a:ext cx="504718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50"/>
                </a:solidFill>
                <a:latin typeface="+mn-ea"/>
              </a:rPr>
              <a:t>函数体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由一条或多条语句组成的代码块。</a:t>
            </a:r>
            <a:endParaRPr lang="en-US" altLang="zh-CN" sz="2000" dirty="0" smtClean="0"/>
          </a:p>
        </p:txBody>
      </p:sp>
      <p:sp>
        <p:nvSpPr>
          <p:cNvPr id="25" name="文本框 24"/>
          <p:cNvSpPr txBox="1"/>
          <p:nvPr/>
        </p:nvSpPr>
        <p:spPr>
          <a:xfrm>
            <a:off x="6748568" y="5696608"/>
            <a:ext cx="5047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+mn-ea"/>
              </a:rPr>
              <a:t>return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：</a:t>
            </a:r>
            <a:r>
              <a:rPr lang="zh-CN" altLang="en-US" sz="2000" dirty="0" smtClean="0">
                <a:latin typeface="+mn-ea"/>
              </a:rPr>
              <a:t>返回函数结果，</a:t>
            </a:r>
            <a:r>
              <a:rPr lang="zh-CN" altLang="en-US" sz="2000" b="1" dirty="0" smtClean="0">
                <a:solidFill>
                  <a:srgbClr val="0000CC"/>
                </a:solidFill>
                <a:latin typeface="+mn-ea"/>
              </a:rPr>
              <a:t>可选</a:t>
            </a:r>
            <a:r>
              <a:rPr lang="zh-CN" altLang="en-US" sz="2000" dirty="0" smtClean="0">
                <a:latin typeface="+mn-ea"/>
              </a:rPr>
              <a:t>。</a:t>
            </a:r>
            <a:r>
              <a:rPr lang="zh-CN" altLang="en-US" sz="2000" b="1" dirty="0" smtClean="0">
                <a:solidFill>
                  <a:srgbClr val="FF0000"/>
                </a:solidFill>
                <a:latin typeface="+mn-ea"/>
              </a:rPr>
              <a:t>可以同时返回多个值，多个值以元组形式存放</a:t>
            </a:r>
            <a:r>
              <a:rPr lang="zh-CN" altLang="en-US" sz="2000" dirty="0" smtClean="0">
                <a:latin typeface="+mn-ea"/>
              </a:rPr>
              <a:t>。</a:t>
            </a:r>
            <a:endParaRPr lang="en-US" altLang="zh-CN" sz="20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5644325" y="837671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425155" y="112324"/>
            <a:ext cx="20671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函数举例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990658" y="1200317"/>
            <a:ext cx="8546021" cy="300082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center_print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(content):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字符串居中打印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前后有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个空格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width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(content) +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计算中间部分长度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"="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(width +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打印第一行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"|"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 "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width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"|"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sep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打印第二行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"|"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content.center(width)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"|"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sep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打印中间内容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"|"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 "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width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"|"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sep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打印第四行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"="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(width +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打印最后一行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798" y="1433605"/>
            <a:ext cx="2377574" cy="5810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</a:rPr>
              <a:t>无返回值函数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0797" y="4495919"/>
            <a:ext cx="237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</a:rPr>
              <a:t>有返回值函数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990659" y="4495919"/>
            <a:ext cx="8546020" cy="216982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is_leap_year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(year):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判断一个年份是否为闰年</a:t>
            </a:r>
            <a:b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(year %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and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year %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100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!=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or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year %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400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True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    else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False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3334" y="2408872"/>
            <a:ext cx="24843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将指定内容居中打印。一共</a:t>
            </a:r>
            <a:r>
              <a:rPr lang="en-US" altLang="zh-CN" sz="2000" dirty="0" smtClean="0"/>
              <a:t>5</a:t>
            </a:r>
            <a:r>
              <a:rPr lang="zh-CN" altLang="en-US" sz="2000" dirty="0" smtClean="0"/>
              <a:t>行显示。内容左右都有</a:t>
            </a:r>
            <a:r>
              <a:rPr lang="en-US" altLang="zh-CN" sz="2000" dirty="0" smtClean="0"/>
              <a:t>5</a:t>
            </a:r>
            <a:r>
              <a:rPr lang="zh-CN" altLang="en-US" sz="2000" dirty="0" smtClean="0"/>
              <a:t>个空格。</a:t>
            </a:r>
            <a:endParaRPr lang="zh-CN" altLang="en-US" sz="2000" dirty="0"/>
          </a:p>
        </p:txBody>
      </p:sp>
      <p:sp>
        <p:nvSpPr>
          <p:cNvPr id="10" name="矩形 9"/>
          <p:cNvSpPr/>
          <p:nvPr/>
        </p:nvSpPr>
        <p:spPr>
          <a:xfrm>
            <a:off x="443403" y="5188416"/>
            <a:ext cx="21123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判断是否为闰年，是返回</a:t>
            </a:r>
            <a:r>
              <a:rPr lang="en-US" altLang="zh-CN" sz="2000" dirty="0" smtClean="0"/>
              <a:t>True</a:t>
            </a:r>
            <a:r>
              <a:rPr lang="zh-CN" altLang="en-US" sz="2000" dirty="0" smtClean="0"/>
              <a:t>，否返回</a:t>
            </a:r>
            <a:r>
              <a:rPr lang="en-US" altLang="zh-CN" sz="2000" dirty="0" smtClean="0"/>
              <a:t>False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11086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958555" y="492314"/>
            <a:ext cx="206711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函数调用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97670" y="1427930"/>
            <a:ext cx="100943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函数调用的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方式是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名</a:t>
            </a:r>
            <a:r>
              <a:rPr lang="en-US" altLang="zh-CN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实参列表</a:t>
            </a:r>
            <a:r>
              <a:rPr lang="en-US" altLang="zh-CN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实参列表中的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参数个数要与形参个数相同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参数类型也要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一致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，否则会抛出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TypeError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错误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函数的调用一定要放在函数定义之后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，否则找不到函数，将会抛出</a:t>
            </a:r>
            <a:r>
              <a:rPr lang="en-US" altLang="zh-CN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NameError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错误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。当存在多个同名函数时，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调用的是最后定义的函数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771799" y="3819248"/>
            <a:ext cx="10373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根据函数</a:t>
            </a:r>
            <a:r>
              <a:rPr lang="zh-CN" altLang="en-US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是否有返回值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，调用函数有两种方式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带有返回值的函数调用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。通常将函数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调用结果作为一个值处理；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没有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返回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值的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函数调用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。通常将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调用作为一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条语句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来处理。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313994" y="5887400"/>
            <a:ext cx="5426331" cy="55399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center_print(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"This is a function!"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59671" y="5656568"/>
            <a:ext cx="5186756" cy="1015663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 = is_leap_year(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2020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赋值</a:t>
            </a:r>
            <a:b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(result)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sz="20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打印结果</a:t>
            </a:r>
            <a:endParaRPr kumimoji="0" 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5" name="文本框 4"/>
          <p:cNvSpPr txBox="1"/>
          <p:nvPr/>
        </p:nvSpPr>
        <p:spPr>
          <a:xfrm>
            <a:off x="472354" y="1670486"/>
            <a:ext cx="65685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自定义一个函数，实现打印菱形功能。函数包含一个参数，用于控制菱形的行数。（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菱形的打印可参考第三章内容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582740" y="4581326"/>
            <a:ext cx="105696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自定义一个函数，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对任意两个整数之间所有整数（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包含这两个整数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）进行求和</a:t>
            </a:r>
            <a:r>
              <a:rPr lang="zh-CN" altLang="en-US" sz="2400" dirty="0" smtClean="0"/>
              <a:t>。函数包含两个参数，用于指定起始整数和结束整数。其</a:t>
            </a:r>
            <a:r>
              <a:rPr lang="zh-CN" altLang="en-US" sz="2400" dirty="0"/>
              <a:t>中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小的作为起始整数</a:t>
            </a:r>
            <a:r>
              <a:rPr lang="zh-CN" altLang="en-US" sz="2400" dirty="0" smtClean="0"/>
              <a:t>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大的作为结束整数</a:t>
            </a:r>
            <a:r>
              <a:rPr lang="zh-CN" altLang="en-US" sz="2400" dirty="0" smtClean="0"/>
              <a:t>，将求和结果作为返回值返回。</a:t>
            </a:r>
            <a:endParaRPr lang="zh-CN" altLang="en-US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907" y="1394840"/>
            <a:ext cx="1938430" cy="21999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6565" y="1394840"/>
            <a:ext cx="1622035" cy="22022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860891" y="3730397"/>
            <a:ext cx="1693092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/>
              <a:t>5 </a:t>
            </a:r>
            <a:r>
              <a:rPr lang="zh-CN" altLang="en-US" sz="2000" b="1" dirty="0" smtClean="0"/>
              <a:t>行菱形效果</a:t>
            </a:r>
            <a:endParaRPr lang="zh-CN" altLang="en-US" sz="20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9964011" y="3722131"/>
            <a:ext cx="17027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/>
              <a:t>6 </a:t>
            </a:r>
            <a:r>
              <a:rPr lang="zh-CN" altLang="en-US" sz="2000" b="1" dirty="0" smtClean="0"/>
              <a:t>行菱形效果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sz="13800" dirty="0" smtClean="0"/>
              <a:t>02</a:t>
            </a:r>
            <a:endParaRPr lang="zh-CN" altLang="en-US" sz="13800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3332913" y="3368413"/>
            <a:ext cx="5526173" cy="825190"/>
          </a:xfrm>
        </p:spPr>
        <p:txBody>
          <a:bodyPr/>
          <a:lstStyle/>
          <a:p>
            <a:r>
              <a:rPr lang="zh-CN" altLang="en-US" b="1" dirty="0" smtClean="0"/>
              <a:t>参数类型与参数传递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711809" y="634727"/>
            <a:ext cx="2560605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函数参数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6292" y="5016470"/>
            <a:ext cx="11245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defRPr/>
            </a:pP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根据函数参数赋值特点、形式划分，可大致将函数参数分为：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位置参数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关键字参数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默认值参数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可变长度参数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序列解包参数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等。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14933" y="1601065"/>
            <a:ext cx="103891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defRPr/>
            </a:pP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形参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：函数定义时，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写在圆括号里面的变量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，不代表任何具体的值，作为一种占位符参与函数体的业务逻辑；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defRPr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实参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：函数调用时，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实际传递的值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defRPr/>
            </a:pP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在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中，定义函数时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不需要指定参数的类型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，形参的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类型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由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调用者传递的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实参的类型决定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。实参与形参通常</a:t>
            </a:r>
            <a:r>
              <a:rPr lang="zh-CN" altLang="en-US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个数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相同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958555" y="614234"/>
            <a:ext cx="206711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函数类型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1409" y="1650892"/>
            <a:ext cx="917476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位置参数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是指函数调用时，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根据函数定义时形参的位置顺序依次将实参的值赋值给形参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。要求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实参和形参的个数必须一致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，而且实参和形参必须一一对应。（</a:t>
            </a:r>
            <a:r>
              <a:rPr lang="zh-CN" altLang="en-US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最简单、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最常见、最通用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33569" y="3975888"/>
            <a:ext cx="1048831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关键字参数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是指函数调用时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，以“键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值”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形式指定实参，此时将会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根据关键字匹配相应的形参变量名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，并对该变量其进行赋值，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实参顺序和形参顺序可以不一致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。要求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传递的关键字一定要在形参列表中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，否则将报错。（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灵活、方便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调用者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不用</a:t>
            </a:r>
            <a:r>
              <a:rPr lang="zh-CN" altLang="en-US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关注参数顺序和位置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958555" y="614234"/>
            <a:ext cx="206711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参数类型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02922" y="4788031"/>
            <a:ext cx="1077265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zh-CN" sz="2800" b="1" kern="0" dirty="0">
                <a:solidFill>
                  <a:srgbClr val="FF0000"/>
                </a:solidFill>
              </a:rPr>
              <a:t>注意</a:t>
            </a:r>
            <a:r>
              <a:rPr lang="zh-CN" altLang="zh-CN" sz="2400" kern="0" dirty="0" smtClean="0"/>
              <a:t>：定义</a:t>
            </a:r>
            <a:r>
              <a:rPr lang="zh-CN" altLang="zh-CN" sz="2400" kern="0" dirty="0"/>
              <a:t>带有默认值参数的函数时，</a:t>
            </a:r>
            <a:r>
              <a:rPr lang="zh-CN" altLang="zh-CN" sz="2400" b="1" kern="0" dirty="0">
                <a:solidFill>
                  <a:srgbClr val="0000CC"/>
                </a:solidFill>
              </a:rPr>
              <a:t>默认值参数必须出现在函数形参列表的最右</a:t>
            </a:r>
            <a:r>
              <a:rPr lang="zh-CN" altLang="zh-CN" sz="2400" b="1" kern="0" dirty="0" smtClean="0">
                <a:solidFill>
                  <a:srgbClr val="0000CC"/>
                </a:solidFill>
              </a:rPr>
              <a:t>端</a:t>
            </a:r>
            <a:r>
              <a:rPr lang="zh-CN" altLang="en-US" sz="2400" b="1" kern="0" dirty="0" smtClean="0">
                <a:solidFill>
                  <a:srgbClr val="0000CC"/>
                </a:solidFill>
              </a:rPr>
              <a:t>，</a:t>
            </a:r>
            <a:r>
              <a:rPr lang="zh-CN" altLang="zh-CN" sz="2400" kern="0" dirty="0" smtClean="0"/>
              <a:t>任何</a:t>
            </a:r>
            <a:r>
              <a:rPr lang="zh-CN" altLang="zh-CN" sz="2400" kern="0" dirty="0"/>
              <a:t>一个</a:t>
            </a:r>
            <a:r>
              <a:rPr lang="zh-CN" altLang="zh-CN" sz="2400" b="1" kern="0" dirty="0">
                <a:solidFill>
                  <a:srgbClr val="00B050"/>
                </a:solidFill>
              </a:rPr>
              <a:t>默认值参数右边都不能再出现非默认值参数</a:t>
            </a:r>
            <a:r>
              <a:rPr lang="zh-CN" altLang="zh-CN" sz="2400" kern="0" dirty="0" smtClean="0"/>
              <a:t>。</a:t>
            </a:r>
            <a:r>
              <a:rPr lang="zh-CN" altLang="en-US" sz="2400" b="1" kern="0" dirty="0">
                <a:solidFill>
                  <a:srgbClr val="0000CC"/>
                </a:solidFill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2400" b="1" kern="0" dirty="0">
                <a:solidFill>
                  <a:srgbClr val="D60093"/>
                </a:solidFill>
              </a:rPr>
              <a:t>默认值参数可不传值，写在其他参数前面将会影响按位置赋值规则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80929" y="1561445"/>
            <a:ext cx="929959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默认值参数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是指函数定义时，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在形参列表中直接为参数赋值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来指定该参数的默认值。函数调用时，对于有默认值的参数，可传值也可不传值。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未传值时，将采用默认值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；传值时，将用新的值替换默认值。（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方便函数调用，可减少参数传递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80331" y="4125254"/>
            <a:ext cx="6197274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1" dirty="0" smtClean="0"/>
              <a:t>例如：</a:t>
            </a:r>
            <a:r>
              <a:rPr lang="en-US" altLang="zh-CN" sz="2000" b="1" i="1" dirty="0" smtClean="0"/>
              <a:t>print</a:t>
            </a:r>
            <a:r>
              <a:rPr lang="zh-CN" altLang="en-US" sz="2000" b="1" i="1" dirty="0" smtClean="0"/>
              <a:t>函数中的 </a:t>
            </a:r>
            <a:r>
              <a:rPr lang="en-US" altLang="zh-CN" sz="2000" b="1" i="1" dirty="0" err="1" smtClean="0"/>
              <a:t>sep</a:t>
            </a:r>
            <a:r>
              <a:rPr lang="zh-CN" altLang="en-US" sz="2000" b="1" i="1" dirty="0" smtClean="0"/>
              <a:t>、</a:t>
            </a:r>
            <a:r>
              <a:rPr lang="en-US" altLang="zh-CN" sz="2000" b="1" i="1" dirty="0" smtClean="0"/>
              <a:t>range </a:t>
            </a:r>
            <a:r>
              <a:rPr lang="zh-CN" altLang="en-US" sz="2000" b="1" i="1" dirty="0" smtClean="0"/>
              <a:t>函数中的 </a:t>
            </a:r>
            <a:r>
              <a:rPr lang="en-US" altLang="zh-CN" sz="2000" b="1" i="1" dirty="0" smtClean="0"/>
              <a:t>step </a:t>
            </a:r>
            <a:r>
              <a:rPr lang="zh-CN" altLang="en-US" sz="2000" b="1" i="1" dirty="0" smtClean="0"/>
              <a:t>等</a:t>
            </a:r>
            <a:endParaRPr lang="zh-CN" altLang="en-US" sz="2000" b="1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958555" y="614234"/>
            <a:ext cx="2067114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参数类型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36576" y="1592587"/>
            <a:ext cx="971107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可变长度参数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是指函数定义时，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无法确定参数的个数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。例如系统中的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 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函数，不知道用户需要打印多少个对象，此时将需要打印的内容定义为可变长度参数，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根据调用者传递的实际参数来确定参数的长度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中可变长度参数有两种形式：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*参数名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参数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名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49183" y="4285178"/>
            <a:ext cx="10498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*参数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名：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表示该参数是一个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元组类型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，可接受多个实参，并将传递的实参依次存放到元组中，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主要针对以位置传值的实参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参数</a:t>
            </a: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名：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表示该参数是一个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字典类型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，可接受多个实参，并将传递的键值对放到集合中，</a:t>
            </a:r>
            <a:r>
              <a:rPr lang="zh-CN" altLang="en-US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主要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针对以关键字传值的实参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294559" y="1547855"/>
            <a:ext cx="9395106" cy="161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序列解包参数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：</a:t>
            </a:r>
            <a:r>
              <a:rPr lang="zh-CN" altLang="en-US" sz="2400" dirty="0" smtClean="0"/>
              <a:t>实参为序列对象，传值时将序列中的元素依次取出，然后按照一定规则赋值给相应变量。主要有两种形式：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*序列对象</a:t>
            </a:r>
            <a:r>
              <a:rPr lang="zh-CN" altLang="en-US" sz="2400" dirty="0" smtClean="0"/>
              <a:t>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**字典对象</a:t>
            </a:r>
            <a:r>
              <a:rPr lang="zh-CN" altLang="en-US" sz="2400" dirty="0"/>
              <a:t>。</a:t>
            </a:r>
            <a:endParaRPr lang="en-US" altLang="zh-CN" sz="2400" dirty="0"/>
          </a:p>
        </p:txBody>
      </p:sp>
      <p:sp>
        <p:nvSpPr>
          <p:cNvPr id="6" name="矩形 5"/>
          <p:cNvSpPr/>
          <p:nvPr/>
        </p:nvSpPr>
        <p:spPr>
          <a:xfrm>
            <a:off x="5511068" y="588178"/>
            <a:ext cx="2865405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参数类型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72973" y="3318286"/>
            <a:ext cx="1074470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当</a:t>
            </a:r>
            <a:r>
              <a:rPr lang="zh-CN" altLang="en-US" sz="2400" dirty="0"/>
              <a:t>传递</a:t>
            </a:r>
            <a:r>
              <a:rPr lang="zh-CN" altLang="en-US" sz="2400" dirty="0" smtClean="0"/>
              <a:t>的</a:t>
            </a:r>
            <a:r>
              <a:rPr lang="zh-CN" altLang="en-US" sz="2400" dirty="0"/>
              <a:t>实参</a:t>
            </a:r>
            <a:r>
              <a:rPr lang="zh-CN" altLang="en-US" sz="2400" dirty="0" smtClean="0"/>
              <a:t>为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*序列对象</a:t>
            </a:r>
            <a:r>
              <a:rPr lang="zh-CN" altLang="en-US" sz="2400" dirty="0" smtClean="0"/>
              <a:t>时，将会取出序列中的每个元素，然后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按照位置顺序依次赋值</a:t>
            </a:r>
            <a:r>
              <a:rPr lang="zh-CN" altLang="en-US" sz="2400" dirty="0" smtClean="0"/>
              <a:t>给每一个形参。当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实参为序列对象</a:t>
            </a:r>
            <a:r>
              <a:rPr lang="zh-CN" altLang="en-US" sz="2400" dirty="0" smtClean="0"/>
              <a:t>时，会将其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看做一个整体赋值给某个形参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当传递的实参为</a:t>
            </a:r>
            <a:r>
              <a:rPr lang="zh-CN" altLang="en-US" sz="2400" b="1" dirty="0">
                <a:solidFill>
                  <a:srgbClr val="FF0000"/>
                </a:solidFill>
              </a:rPr>
              <a:t>**字典对象</a:t>
            </a:r>
            <a:r>
              <a:rPr lang="zh-CN" altLang="en-US" sz="2400" dirty="0" smtClean="0"/>
              <a:t>时，将会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根据关键字来匹配相应的形参</a:t>
            </a:r>
            <a:r>
              <a:rPr lang="zh-CN" altLang="en-US" sz="2400" dirty="0" smtClean="0"/>
              <a:t>，如果没有匹配到则报错，如果匹配到，则将相应的值赋值给该形参。当</a:t>
            </a:r>
            <a:r>
              <a:rPr lang="zh-CN" altLang="en-US" sz="2400" b="1" dirty="0">
                <a:solidFill>
                  <a:srgbClr val="D60093"/>
                </a:solidFill>
              </a:rPr>
              <a:t>实参为字典对象</a:t>
            </a:r>
            <a:r>
              <a:rPr lang="zh-CN" altLang="en-US" sz="2400" dirty="0" smtClean="0"/>
              <a:t>时，会将其</a:t>
            </a:r>
            <a:r>
              <a:rPr lang="zh-CN" altLang="en-US" sz="2400" b="1" dirty="0">
                <a:solidFill>
                  <a:srgbClr val="D60093"/>
                </a:solidFill>
              </a:rPr>
              <a:t>看做一个整体赋值给某个形参</a:t>
            </a:r>
            <a:r>
              <a:rPr lang="zh-CN" altLang="en-US" sz="2400" dirty="0" smtClean="0"/>
              <a:t>。</a:t>
            </a:r>
            <a:endParaRPr lang="en-US" altLang="zh-CN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253925" y="1479666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93904" y="788387"/>
            <a:ext cx="469973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多种类型参数混用注意事项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66837" y="1681860"/>
            <a:ext cx="10002950" cy="4920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实参传值时，既可通过位置传值，也可通过关键字传值，但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可变参数后面的参数只能通过关键字传值</a:t>
            </a:r>
            <a:r>
              <a:rPr lang="zh-CN" altLang="en-US" sz="2400" dirty="0" smtClean="0"/>
              <a:t>，一般建议可变参数放在形参的最后；</a:t>
            </a:r>
            <a:endParaRPr lang="en-US" altLang="zh-CN" sz="2400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函数定义时，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不能同时包含多个相同类型的可变参数</a:t>
            </a:r>
            <a:r>
              <a:rPr lang="zh-CN" altLang="en-US" sz="2400" dirty="0" smtClean="0"/>
              <a:t>，即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多个*参数</a:t>
            </a:r>
            <a:r>
              <a:rPr lang="zh-CN" altLang="en-US" sz="2400" dirty="0" smtClean="0"/>
              <a:t>或</a:t>
            </a:r>
            <a:r>
              <a:rPr lang="zh-CN" altLang="en-US" sz="2400" b="1" dirty="0">
                <a:solidFill>
                  <a:srgbClr val="D60093"/>
                </a:solidFill>
              </a:rPr>
              <a:t>多个**参数</a:t>
            </a:r>
            <a:r>
              <a:rPr lang="zh-CN" altLang="en-US" sz="2400" dirty="0" smtClean="0"/>
              <a:t>，但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可同时包含</a:t>
            </a:r>
            <a:r>
              <a:rPr lang="zh-CN" altLang="en-US" sz="2400" b="1" dirty="0">
                <a:solidFill>
                  <a:srgbClr val="0000CC"/>
                </a:solidFill>
              </a:rPr>
              <a:t>*参数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、</a:t>
            </a:r>
            <a:r>
              <a:rPr lang="zh-CN" altLang="en-US" sz="2400" b="1" dirty="0">
                <a:solidFill>
                  <a:srgbClr val="0000CC"/>
                </a:solidFill>
              </a:rPr>
              <a:t>**参数</a:t>
            </a:r>
            <a:r>
              <a:rPr lang="zh-CN" altLang="en-US" sz="2400" dirty="0" smtClean="0"/>
              <a:t>，且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*参数</a:t>
            </a:r>
            <a:r>
              <a:rPr lang="zh-CN" altLang="en-US" sz="2400" b="1" dirty="0" smtClean="0">
                <a:solidFill>
                  <a:schemeClr val="bg2">
                    <a:lumMod val="50000"/>
                  </a:schemeClr>
                </a:solidFill>
              </a:rPr>
              <a:t>要放在</a:t>
            </a:r>
            <a:r>
              <a:rPr lang="zh-CN" altLang="en-US" sz="2400" b="1" dirty="0">
                <a:solidFill>
                  <a:srgbClr val="0000CC"/>
                </a:solidFill>
              </a:rPr>
              <a:t>**参数</a:t>
            </a:r>
            <a:r>
              <a:rPr lang="zh-CN" altLang="en-US" sz="2400" b="1" dirty="0" smtClean="0">
                <a:solidFill>
                  <a:schemeClr val="bg2">
                    <a:lumMod val="50000"/>
                  </a:schemeClr>
                </a:solidFill>
              </a:rPr>
              <a:t>前面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当既有可变参数又有普通参数时，会先给普通参数赋值，最后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将多余的值存放在可变参数中</a:t>
            </a:r>
            <a:r>
              <a:rPr lang="zh-CN" altLang="en-US" sz="2400" dirty="0" smtClean="0"/>
              <a:t>，可变参数可以不赋值，此时可变参数为空。</a:t>
            </a:r>
            <a:endParaRPr lang="en-US" altLang="zh-CN" sz="2400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FF0000"/>
                </a:solidFill>
              </a:rPr>
              <a:t>带有默认值的参数后面不能包含没有默认值的参数</a:t>
            </a:r>
            <a:r>
              <a:rPr lang="zh-CN" altLang="en-US" sz="2400" dirty="0" smtClean="0"/>
              <a:t>，但可以包含可变参数，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可以理解为可变参数的默认值为空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V="1">
            <a:off x="533570" y="722603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5891" y="6317"/>
            <a:ext cx="20671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函数举例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1997" y="1010492"/>
            <a:ext cx="2721962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</a:rPr>
              <a:t>调整参数位置观察打印结果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7284" y="4542507"/>
            <a:ext cx="2691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00CC"/>
                </a:solidFill>
              </a:rPr>
              <a:t>采用不同方式传递参数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7122" y="2234183"/>
            <a:ext cx="24843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D60093"/>
                </a:solidFill>
              </a:rPr>
              <a:t>调换</a:t>
            </a:r>
            <a:r>
              <a:rPr lang="en-US" altLang="zh-CN" sz="2000" b="1" dirty="0" smtClean="0">
                <a:solidFill>
                  <a:srgbClr val="D60093"/>
                </a:solidFill>
              </a:rPr>
              <a:t>gender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与</a:t>
            </a:r>
            <a:r>
              <a:rPr lang="en-US" altLang="zh-CN" sz="2000" b="1" dirty="0" smtClean="0">
                <a:solidFill>
                  <a:srgbClr val="D60093"/>
                </a:solidFill>
              </a:rPr>
              <a:t>contacts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位置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FF0000"/>
                </a:solidFill>
              </a:rPr>
              <a:t>调换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age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与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contacts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位置；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B050"/>
                </a:solidFill>
              </a:rPr>
              <a:t>调换</a:t>
            </a:r>
            <a:r>
              <a:rPr lang="en-US" altLang="zh-CN" sz="2000" b="1" dirty="0" smtClean="0">
                <a:solidFill>
                  <a:srgbClr val="00B050"/>
                </a:solidFill>
              </a:rPr>
              <a:t>gender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与</a:t>
            </a:r>
            <a:r>
              <a:rPr lang="en-US" altLang="zh-CN" sz="2000" b="1" dirty="0" smtClean="0">
                <a:solidFill>
                  <a:srgbClr val="00B050"/>
                </a:solidFill>
              </a:rPr>
              <a:t>others</a:t>
            </a:r>
            <a:r>
              <a:rPr lang="zh-CN" altLang="en-US" sz="2000" b="1" dirty="0" smtClean="0">
                <a:solidFill>
                  <a:srgbClr val="00B050"/>
                </a:solidFill>
              </a:rPr>
              <a:t>位置。</a:t>
            </a:r>
            <a:endParaRPr lang="zh-CN" altLang="en-US" sz="2000" b="1" dirty="0">
              <a:solidFill>
                <a:srgbClr val="00B050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72840" y="123772"/>
            <a:ext cx="8290560" cy="549381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student_info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(name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*contacts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gender=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男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**others):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"="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学生基本信息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"="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标题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姓名：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name)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年龄：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age)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性别：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gender)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联系方式：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end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(contacts)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判断联系方式是否为空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contact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contacts: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将所有联系方式放在一行打印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    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(contact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end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\t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value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others.items():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(key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":"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value)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"="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34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结束分割线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81000" y="5804484"/>
            <a:ext cx="11582400" cy="87742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student_info(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张三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手机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-13823458765"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"QQ-876534567"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身高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175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籍贯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江西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student_info(*[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张静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19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"QQ-875534597"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gender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女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**{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职务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班长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学号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"006"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})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4" y="1328367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352215" y="652908"/>
            <a:ext cx="3279791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函数参数传递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内容占位符 2"/>
          <p:cNvSpPr txBox="1"/>
          <p:nvPr/>
        </p:nvSpPr>
        <p:spPr bwMode="auto">
          <a:xfrm>
            <a:off x="1773885" y="1845216"/>
            <a:ext cx="9869475" cy="470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8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l"/>
              <a:defRPr sz="2400" b="1">
                <a:solidFill>
                  <a:schemeClr val="tx1"/>
                </a:solidFill>
                <a:latin typeface="+mn-ea"/>
                <a:ea typeface="+mn-ea"/>
              </a:defRPr>
            </a:lvl2pPr>
            <a:lvl3pPr marL="1304925" indent="-39560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94180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94230" indent="-39878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514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0086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658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9230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CC0000"/>
              </a:buClr>
              <a:buNone/>
              <a:defRPr/>
            </a:pPr>
            <a:r>
              <a:rPr lang="en-US" altLang="zh-CN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       Python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中一切皆为对象，根据实参对象是否可变，可将实参分为</a:t>
            </a:r>
            <a:r>
              <a:rPr lang="zh-CN" altLang="en-US" sz="24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可变类型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和</a:t>
            </a:r>
            <a:r>
              <a:rPr lang="zh-CN" altLang="en-US" sz="24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不可变类型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2400" b="0" dirty="0" smtClean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CC0000"/>
              </a:buClr>
              <a:buNone/>
              <a:defRPr/>
            </a:pP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       对于</a:t>
            </a:r>
            <a:r>
              <a:rPr lang="zh-CN" altLang="en-US" sz="24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不可变类型实参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，例如整型、字符串、元组、浮点型等，函数调用时传递的只是实参的值，相当于是将实参的值复制一份给形参，</a:t>
            </a:r>
            <a:r>
              <a:rPr lang="zh-CN" altLang="en-US" sz="24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函数内部对形参的修改，不会影响到实参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400" b="0" dirty="0" smtClean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CC0000"/>
              </a:buClr>
              <a:buNone/>
              <a:defRPr/>
            </a:pPr>
            <a:r>
              <a:rPr lang="en-US" altLang="zh-CN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       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对于</a:t>
            </a:r>
            <a:r>
              <a:rPr lang="zh-CN" altLang="en-US" sz="24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可变类型实参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，例如列表、字典、集合等，函数调用时，传递的是</a:t>
            </a:r>
            <a:r>
              <a:rPr lang="zh-CN" altLang="en-US" sz="2400" dirty="0">
                <a:solidFill>
                  <a:srgbClr val="D60093"/>
                </a:solidFill>
                <a:latin typeface="+mn-ea"/>
                <a:cs typeface="Times New Roman" panose="02020603050405020304" pitchFamily="18" charset="0"/>
              </a:rPr>
              <a:t>实参所指对象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，此时形参和实参指向同一对象，</a:t>
            </a:r>
            <a:r>
              <a:rPr lang="zh-CN" altLang="en-US" sz="24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函数内部对形参的修改，</a:t>
            </a:r>
            <a:r>
              <a:rPr lang="zh-CN" altLang="en-US" sz="24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可能会</a:t>
            </a:r>
            <a:r>
              <a:rPr lang="zh-CN" altLang="en-US" sz="2400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影响到实参</a:t>
            </a:r>
            <a:r>
              <a:rPr lang="zh-CN" altLang="en-US" sz="2400" b="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。</a:t>
            </a:r>
            <a:endParaRPr lang="zh-CN" altLang="en-US" sz="2400" b="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V="1">
            <a:off x="2147582" y="822990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899903" y="106704"/>
            <a:ext cx="20671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函数举例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60081" y="3781545"/>
            <a:ext cx="272196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B050"/>
                </a:solidFill>
              </a:rPr>
              <a:t>可变类型实参</a:t>
            </a:r>
            <a:endParaRPr lang="zh-CN" altLang="en-US" sz="2400" b="1" dirty="0">
              <a:solidFill>
                <a:srgbClr val="00B05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5702" y="3730888"/>
            <a:ext cx="2691388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 smtClean="0">
                <a:solidFill>
                  <a:srgbClr val="00B050"/>
                </a:solidFill>
              </a:rPr>
              <a:t>不可变类型实参</a:t>
            </a:r>
            <a:endParaRPr lang="zh-CN" altLang="en-US" sz="2400" b="1" dirty="0">
              <a:solidFill>
                <a:srgbClr val="00B05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8959" y="1050822"/>
            <a:ext cx="53033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函数功能非常简单，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将传入的值乘以 </a:t>
            </a:r>
            <a:r>
              <a:rPr lang="en-US" altLang="zh-CN" sz="2400" b="1" dirty="0" smtClean="0">
                <a:solidFill>
                  <a:srgbClr val="D60093"/>
                </a:solidFill>
              </a:rPr>
              <a:t>2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，并在函数内部打印结果。</a:t>
            </a:r>
            <a:endParaRPr lang="en-US" altLang="zh-CN" sz="2400" b="1" dirty="0" smtClean="0">
              <a:solidFill>
                <a:srgbClr val="D60093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/>
              <a:t>将传递的参数存放在</a:t>
            </a:r>
            <a:r>
              <a:rPr lang="zh-CN" altLang="en-US" sz="2400" dirty="0" smtClean="0"/>
              <a:t>变量 </a:t>
            </a:r>
            <a:r>
              <a:rPr lang="en-US" altLang="zh-CN" sz="2400" dirty="0" smtClean="0"/>
              <a:t>a </a:t>
            </a:r>
            <a:r>
              <a:rPr lang="zh-CN" altLang="en-US" sz="2400" dirty="0" smtClean="0"/>
              <a:t>中</a:t>
            </a:r>
            <a:r>
              <a:rPr lang="zh-CN" altLang="en-US" sz="2400" dirty="0"/>
              <a:t>，并</a:t>
            </a:r>
            <a:r>
              <a:rPr lang="zh-CN" altLang="en-US" sz="2400" b="1" dirty="0">
                <a:solidFill>
                  <a:srgbClr val="D60093"/>
                </a:solidFill>
              </a:rPr>
              <a:t>打印调用前后的值，进行对比</a:t>
            </a:r>
            <a:r>
              <a:rPr lang="zh-CN" altLang="en-US" sz="2400" dirty="0"/>
              <a:t>。</a:t>
            </a:r>
            <a:endParaRPr lang="zh-CN" altLang="en-US" sz="2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822" y="5416031"/>
            <a:ext cx="3205956" cy="106865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54923" y="4305049"/>
            <a:ext cx="1930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当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 = 50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时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double_1(a)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62622" y="4387153"/>
            <a:ext cx="2539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当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 = [1, 2, 3]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时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double_1(a)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242500" y="197055"/>
            <a:ext cx="4461819" cy="129291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double_1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(x):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x = x *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函数内部的值：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242500" y="1742028"/>
            <a:ext cx="4461819" cy="17543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double_2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(x):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(x)):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    x[i] = x[i] *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函数内部的值：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9599" y="5418056"/>
            <a:ext cx="3996919" cy="1066627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578553" y="4400368"/>
            <a:ext cx="2539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当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a = [1, 2, 3]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时</a:t>
            </a:r>
            <a:endParaRPr lang="en-US" altLang="zh-CN" sz="2000" b="1" dirty="0" smtClean="0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00CC"/>
                </a:solidFill>
              </a:rPr>
              <a:t>double_2(a)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596" y="5402816"/>
            <a:ext cx="3963168" cy="10818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3" name="文本框 2"/>
          <p:cNvSpPr txBox="1"/>
          <p:nvPr/>
        </p:nvSpPr>
        <p:spPr>
          <a:xfrm>
            <a:off x="1202225" y="2097206"/>
            <a:ext cx="100852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/>
              <a:t>自定义一个函数，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用于计算矩形的面积和周长</a:t>
            </a:r>
            <a:r>
              <a:rPr lang="zh-CN" altLang="en-US" sz="2400" dirty="0" smtClean="0"/>
              <a:t>，函数包含两个参数：长和宽，由于正方形是特殊的矩形，因此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也支持传递一个参数的情况</a:t>
            </a:r>
            <a:r>
              <a:rPr lang="zh-CN" altLang="en-US" sz="2400" dirty="0" smtClean="0"/>
              <a:t>。当传递一个参数时，表示长和宽相等，最后将计算结果进行返回。（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同时支持一个参数和两个参数</a:t>
            </a:r>
            <a:r>
              <a:rPr lang="zh-CN" altLang="en-US" sz="2400" dirty="0" smtClean="0"/>
              <a:t>，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同时返回多个值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sz="13800" dirty="0" smtClean="0"/>
              <a:t>03</a:t>
            </a:r>
            <a:endParaRPr lang="zh-CN" altLang="en-US" sz="13800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3332913" y="3261733"/>
            <a:ext cx="5526173" cy="825190"/>
          </a:xfrm>
        </p:spPr>
        <p:txBody>
          <a:bodyPr/>
          <a:lstStyle/>
          <a:p>
            <a:r>
              <a:rPr lang="zh-CN" altLang="en-US" b="1" dirty="0" smtClean="0"/>
              <a:t>变量作用域与递归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559409" y="588178"/>
            <a:ext cx="2865405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变量作用域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14933" y="4995017"/>
            <a:ext cx="9936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注意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：当局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部变量和全局变量同名时，在函数内部使用变量时，通常都是指局部变量，如果确实需要对全局变量进行修改，需要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使用</a:t>
            </a:r>
            <a:r>
              <a:rPr lang="en-US" altLang="zh-CN" sz="24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global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关键字对变量进行声明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，此时操作的就是全局变量了。</a:t>
            </a:r>
            <a:endParaRPr lang="en-US" altLang="zh-CN" sz="24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68373" y="1347342"/>
            <a:ext cx="946454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根据变量定义的位置，可将变量分为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全局变量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和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局部变量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CC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8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全局变量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：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定义在函数外面的变量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，可以在多个函数中进行访问，但不能执行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赋值操作。如果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有赋值语句，相当于</a:t>
            </a:r>
            <a:r>
              <a:rPr lang="zh-CN" altLang="en-US" sz="2400" b="1" dirty="0">
                <a:solidFill>
                  <a:srgbClr val="D60093"/>
                </a:solidFill>
                <a:latin typeface="+mn-ea"/>
                <a:cs typeface="Times New Roman" panose="02020603050405020304" pitchFamily="18" charset="0"/>
              </a:rPr>
              <a:t>创建了一个同名的局部变量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4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CC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800" b="1" dirty="0" smtClean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局部变量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：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定义在函数内部的变量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en-US" sz="240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只能</a:t>
            </a:r>
            <a:r>
              <a:rPr lang="zh-CN" altLang="en-US" sz="240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在</a:t>
            </a:r>
            <a:r>
              <a:rPr lang="zh-CN" altLang="en-US" sz="240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它被</a:t>
            </a:r>
            <a:r>
              <a:rPr lang="zh-CN" altLang="en-US" sz="240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定义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的函数中使用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。在函数外面无法直接访问。</a:t>
            </a:r>
            <a:endParaRPr lang="en-US" altLang="zh-CN" sz="24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V="1">
            <a:off x="2147582" y="822990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899903" y="106704"/>
            <a:ext cx="2067114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</a:rPr>
              <a:t>函数举例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31511" y="3145084"/>
            <a:ext cx="2258529" cy="193899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test_a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test_a()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378216" y="2021699"/>
            <a:ext cx="2258529" cy="224676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test_a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test_a()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8144" y="5198107"/>
            <a:ext cx="2385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D60093"/>
                </a:solidFill>
              </a:rPr>
              <a:t>函数内部访问全局变量</a:t>
            </a:r>
            <a:r>
              <a:rPr lang="zh-CN" altLang="en-US" sz="2000" dirty="0" smtClean="0"/>
              <a:t>，两处打印结果相同，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都为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10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22" name="文本框 21"/>
          <p:cNvSpPr txBox="1"/>
          <p:nvPr/>
        </p:nvSpPr>
        <p:spPr>
          <a:xfrm>
            <a:off x="3223857" y="4524631"/>
            <a:ext cx="25672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D60093"/>
                </a:solidFill>
              </a:rPr>
              <a:t>函数内部定义同名的局部变量</a:t>
            </a:r>
            <a:r>
              <a:rPr lang="zh-CN" altLang="en-US" sz="2000" dirty="0" smtClean="0"/>
              <a:t>，两处打印结果不同。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内部为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8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，外部为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10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261555" y="212266"/>
            <a:ext cx="2345900" cy="255454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test_a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global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test_a()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61555" y="3145084"/>
            <a:ext cx="25672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D60093"/>
                </a:solidFill>
              </a:rPr>
              <a:t>函数内部对全局变量操作</a:t>
            </a:r>
            <a:r>
              <a:rPr lang="zh-CN" altLang="en-US" sz="2000" dirty="0" smtClean="0"/>
              <a:t>，两处打印结果相同，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都为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8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126316" y="4074722"/>
            <a:ext cx="2731135" cy="2246769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test_a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():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a.append(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[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test_a()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(a)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077904" y="590538"/>
            <a:ext cx="28828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当全局变量为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可变类型</a:t>
            </a:r>
            <a:r>
              <a:rPr lang="zh-CN" altLang="en-US" sz="2000" dirty="0" smtClean="0"/>
              <a:t>时，例如列表、字典等，可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直接在函数内部对全局变量操作</a:t>
            </a:r>
            <a:r>
              <a:rPr lang="zh-CN" altLang="en-US" sz="2000" dirty="0" smtClean="0"/>
              <a:t>，但不能执行赋值操作。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一旦赋值就是创建一个局部变量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559409" y="588178"/>
            <a:ext cx="2865405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函数的递归调用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65388" y="1542323"/>
            <a:ext cx="97887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函数的递归调用是指</a:t>
            </a:r>
            <a:r>
              <a:rPr lang="zh-CN" altLang="en-US" sz="2400" b="1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在调用一个函数的过程中，又直接或间接调用该函数本身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，递归常用来</a:t>
            </a:r>
            <a:r>
              <a:rPr lang="zh-CN" altLang="en-US" sz="2400" b="1" dirty="0" smtClean="0">
                <a:solidFill>
                  <a:srgbClr val="D60093"/>
                </a:solidFill>
                <a:latin typeface="+mn-ea"/>
                <a:cs typeface="Times New Roman" panose="02020603050405020304" pitchFamily="18" charset="0"/>
              </a:rPr>
              <a:t>解决结构相似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的问题。</a:t>
            </a:r>
            <a:endParaRPr lang="en-US" altLang="zh-CN" sz="2400" dirty="0" smtClean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所谓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结构相似，是指构成原问题的子问题与原问题在结构上相似，</a:t>
            </a:r>
            <a:r>
              <a:rPr lang="zh-CN" altLang="en-US" sz="24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可以用类似的方法求解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。整个问题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的求解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可分为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两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部分：第一部分是</a:t>
            </a:r>
            <a:r>
              <a:rPr lang="zh-CN" altLang="en-US" sz="2400" b="1" dirty="0" smtClean="0">
                <a:solidFill>
                  <a:srgbClr val="D60093"/>
                </a:solidFill>
                <a:latin typeface="+mn-ea"/>
                <a:cs typeface="Times New Roman" panose="02020603050405020304" pitchFamily="18" charset="0"/>
              </a:rPr>
              <a:t>一些特殊情况，有直接的解法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；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第二部分</a:t>
            </a:r>
            <a:r>
              <a:rPr lang="zh-CN" altLang="en-US" sz="2400" b="1" dirty="0">
                <a:solidFill>
                  <a:srgbClr val="D60093"/>
                </a:solidFill>
                <a:latin typeface="+mn-ea"/>
                <a:cs typeface="Times New Roman" panose="02020603050405020304" pitchFamily="18" charset="0"/>
              </a:rPr>
              <a:t>与原问题相似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，但比原问题的规模小，并且依赖第一部分的结果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22845" y="4958643"/>
            <a:ext cx="92299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递归的两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个基本要素：</a:t>
            </a:r>
            <a:endParaRPr lang="en-US" altLang="zh-CN" sz="24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边界条件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：递归出口，即</a:t>
            </a:r>
            <a:r>
              <a:rPr lang="zh-CN" altLang="en-US" sz="2400" b="1" dirty="0" smtClean="0">
                <a:solidFill>
                  <a:srgbClr val="D60093"/>
                </a:solidFill>
                <a:latin typeface="+mn-ea"/>
                <a:cs typeface="Times New Roman" panose="02020603050405020304" pitchFamily="18" charset="0"/>
              </a:rPr>
              <a:t>什么时候结束递归</a:t>
            </a:r>
            <a:r>
              <a:rPr lang="zh-CN" altLang="en-US" sz="2400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24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CC0000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+mn-ea"/>
                <a:cs typeface="Times New Roman" panose="02020603050405020304" pitchFamily="18" charset="0"/>
              </a:rPr>
              <a:t>递归模式</a:t>
            </a:r>
            <a:r>
              <a:rPr lang="zh-CN" altLang="en-US" sz="240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：大问题是如何分解为小问题的，也称为递归体。</a:t>
            </a:r>
            <a:endParaRPr lang="zh-CN" altLang="en-US" sz="240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559409" y="588178"/>
            <a:ext cx="2865405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递归函数举例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77440" y="1553646"/>
            <a:ext cx="9814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CC"/>
                </a:solidFill>
              </a:rPr>
              <a:t>斐波那契数列：</a:t>
            </a:r>
            <a:r>
              <a:rPr lang="zh-CN" altLang="en-US" sz="2000" dirty="0">
                <a:latin typeface="+mn-ea"/>
              </a:rPr>
              <a:t>指的是这样一个数列：</a:t>
            </a:r>
            <a:r>
              <a:rPr lang="en-US" altLang="zh-CN" sz="2000" dirty="0">
                <a:latin typeface="+mn-ea"/>
              </a:rPr>
              <a:t>1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1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2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3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5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8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13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21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34</a:t>
            </a:r>
            <a:r>
              <a:rPr lang="zh-CN" altLang="en-US" sz="2000" dirty="0">
                <a:latin typeface="+mn-ea"/>
              </a:rPr>
              <a:t>、</a:t>
            </a:r>
            <a:r>
              <a:rPr lang="en-US" altLang="zh-CN" sz="2000" dirty="0">
                <a:latin typeface="+mn-ea"/>
              </a:rPr>
              <a:t>……</a:t>
            </a:r>
            <a:r>
              <a:rPr lang="zh-CN" altLang="en-US" sz="2000" dirty="0">
                <a:latin typeface="+mn-ea"/>
              </a:rPr>
              <a:t>在数学上，斐波那契数列以</a:t>
            </a:r>
            <a:r>
              <a:rPr lang="zh-CN" altLang="en-US" sz="2000" dirty="0" smtClean="0">
                <a:latin typeface="+mn-ea"/>
              </a:rPr>
              <a:t>如下方法</a:t>
            </a:r>
            <a:r>
              <a:rPr lang="zh-CN" altLang="en-US" sz="2000" dirty="0">
                <a:latin typeface="+mn-ea"/>
              </a:rPr>
              <a:t>定义：</a:t>
            </a:r>
            <a:r>
              <a:rPr lang="en-US" altLang="zh-CN" sz="2000" b="1" i="1" dirty="0">
                <a:solidFill>
                  <a:srgbClr val="0000CC"/>
                </a:solidFill>
                <a:latin typeface="+mn-ea"/>
              </a:rPr>
              <a:t>F(1)=1</a:t>
            </a:r>
            <a:r>
              <a:rPr lang="zh-CN" altLang="en-US" sz="2000" b="1" i="1" dirty="0">
                <a:solidFill>
                  <a:srgbClr val="0000CC"/>
                </a:solidFill>
                <a:latin typeface="+mn-ea"/>
              </a:rPr>
              <a:t>，</a:t>
            </a:r>
            <a:r>
              <a:rPr lang="en-US" altLang="zh-CN" sz="2000" b="1" i="1" dirty="0">
                <a:solidFill>
                  <a:srgbClr val="0000CC"/>
                </a:solidFill>
                <a:latin typeface="+mn-ea"/>
              </a:rPr>
              <a:t>F(2)=1, F(n)=F(n - 1)+F(n - 2</a:t>
            </a:r>
            <a:r>
              <a:rPr lang="en-US" altLang="zh-CN" sz="2000" b="1" i="1" dirty="0" smtClean="0">
                <a:solidFill>
                  <a:srgbClr val="0000CC"/>
                </a:solidFill>
                <a:latin typeface="+mn-ea"/>
              </a:rPr>
              <a:t>)</a:t>
            </a:r>
            <a:r>
              <a:rPr lang="zh-CN" altLang="en-US" sz="2000" dirty="0" smtClean="0">
                <a:latin typeface="+mn-ea"/>
              </a:rPr>
              <a:t>，</a:t>
            </a:r>
            <a:r>
              <a:rPr lang="en-US" altLang="zh-CN" sz="2000" b="1" dirty="0" smtClean="0">
                <a:solidFill>
                  <a:srgbClr val="D60093"/>
                </a:solidFill>
                <a:latin typeface="+mn-ea"/>
              </a:rPr>
              <a:t>n</a:t>
            </a:r>
            <a:r>
              <a:rPr lang="zh-CN" altLang="en-US" sz="2000" b="1" dirty="0" smtClean="0">
                <a:solidFill>
                  <a:srgbClr val="D60093"/>
                </a:solidFill>
                <a:latin typeface="+mn-ea"/>
              </a:rPr>
              <a:t>为正整数，并且大于等于</a:t>
            </a:r>
            <a:r>
              <a:rPr lang="en-US" altLang="zh-CN" sz="2000" b="1" dirty="0" smtClean="0">
                <a:solidFill>
                  <a:srgbClr val="D60093"/>
                </a:solidFill>
                <a:latin typeface="+mn-ea"/>
              </a:rPr>
              <a:t>3</a:t>
            </a:r>
            <a:r>
              <a:rPr lang="zh-CN" altLang="en-US" sz="2000" dirty="0" smtClean="0">
                <a:latin typeface="+mn-ea"/>
              </a:rPr>
              <a:t>。</a:t>
            </a:r>
            <a:endParaRPr lang="zh-CN" altLang="en-US" sz="2000" dirty="0">
              <a:latin typeface="+mn-ea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3978" y="4262733"/>
            <a:ext cx="5663291" cy="216982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fib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(n):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斐波那契数列，获取第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n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项的值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 ==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如果是第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项或第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项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直接返回结果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1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b="0" i="0" u="none" strike="noStrike" cap="none" normalizeH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否则，返回前两项之和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fib(n -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 + fib(n -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31849" y="4262734"/>
            <a:ext cx="5931551" cy="216982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fib_2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(n):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斐波那契数列，获取第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n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项的值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 = [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初始值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i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n +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):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循环递推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a.append(a[i -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 + a[i -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])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保存结果</a:t>
            </a:r>
            <a:b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a[n]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zh-CN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返回需要的值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2467" y="3518040"/>
            <a:ext cx="460631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递归方式求解斐波那契数列第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n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个数</a:t>
            </a:r>
            <a:endParaRPr lang="zh-CN" altLang="en-US" sz="2000" dirty="0">
              <a:solidFill>
                <a:srgbClr val="0000CC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2111" y="3490853"/>
            <a:ext cx="4606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CC"/>
                </a:solidFill>
              </a:rPr>
              <a:t>循环方式求解斐波那契数列第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n 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个数</a:t>
            </a:r>
            <a:endParaRPr lang="zh-CN" altLang="en-US" sz="20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2" name="文本框 1"/>
          <p:cNvSpPr txBox="1"/>
          <p:nvPr/>
        </p:nvSpPr>
        <p:spPr>
          <a:xfrm>
            <a:off x="840502" y="1798837"/>
            <a:ext cx="108087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0000CC"/>
                </a:solidFill>
              </a:rPr>
              <a:t>角谷定理</a:t>
            </a:r>
            <a:r>
              <a:rPr lang="zh-CN" altLang="en-US" sz="2400" dirty="0" smtClean="0"/>
              <a:t>。随机输入</a:t>
            </a:r>
            <a:r>
              <a:rPr lang="zh-CN" altLang="en-US" sz="2400" dirty="0"/>
              <a:t>一个自然数，</a:t>
            </a:r>
            <a:r>
              <a:rPr lang="zh-CN" altLang="en-US" sz="2400" b="1" dirty="0">
                <a:solidFill>
                  <a:srgbClr val="FF0000"/>
                </a:solidFill>
              </a:rPr>
              <a:t>若为偶数，则把它除以</a:t>
            </a:r>
            <a:r>
              <a:rPr lang="en-US" altLang="zh-CN" sz="2400" b="1" dirty="0">
                <a:solidFill>
                  <a:srgbClr val="FF0000"/>
                </a:solidFill>
              </a:rPr>
              <a:t>2</a:t>
            </a:r>
            <a:r>
              <a:rPr lang="zh-CN" altLang="en-US" sz="2400" dirty="0"/>
              <a:t>，</a:t>
            </a:r>
            <a:r>
              <a:rPr lang="zh-CN" altLang="en-US" sz="2400" b="1" dirty="0">
                <a:solidFill>
                  <a:srgbClr val="D60093"/>
                </a:solidFill>
              </a:rPr>
              <a:t>若为奇数，则把它乘以</a:t>
            </a:r>
            <a:r>
              <a:rPr lang="en-US" altLang="zh-CN" sz="2400" b="1" dirty="0">
                <a:solidFill>
                  <a:srgbClr val="D60093"/>
                </a:solidFill>
              </a:rPr>
              <a:t>3</a:t>
            </a:r>
            <a:r>
              <a:rPr lang="zh-CN" altLang="en-US" sz="2400" b="1" dirty="0">
                <a:solidFill>
                  <a:srgbClr val="D60093"/>
                </a:solidFill>
              </a:rPr>
              <a:t>加</a:t>
            </a:r>
            <a:r>
              <a:rPr lang="en-US" altLang="zh-CN" sz="2400" b="1" dirty="0">
                <a:solidFill>
                  <a:srgbClr val="D60093"/>
                </a:solidFill>
              </a:rPr>
              <a:t>1</a:t>
            </a:r>
            <a:r>
              <a:rPr lang="zh-CN" altLang="en-US" sz="2400" dirty="0"/>
              <a:t>。经过如此有限次运算后，总可以得到自然数值</a:t>
            </a:r>
            <a:r>
              <a:rPr lang="en-US" altLang="zh-CN" sz="2400" dirty="0"/>
              <a:t>1</a:t>
            </a:r>
            <a:r>
              <a:rPr lang="zh-CN" altLang="en-US" sz="2400" dirty="0" smtClean="0"/>
              <a:t>。编写程序，捕获用户输入的数字，然后输出从该数字到最终结果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的过程，</a:t>
            </a:r>
            <a:r>
              <a:rPr lang="zh-CN" altLang="en-US" sz="2400" b="1" dirty="0">
                <a:solidFill>
                  <a:srgbClr val="0000CC"/>
                </a:solidFill>
              </a:rPr>
              <a:t>统计需要经过多少步计算可得到自然数</a:t>
            </a:r>
            <a:r>
              <a:rPr lang="en-US" altLang="zh-CN" sz="2400" b="1" dirty="0">
                <a:solidFill>
                  <a:srgbClr val="0000CC"/>
                </a:solidFill>
              </a:rPr>
              <a:t>1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    </a:t>
            </a:r>
            <a:r>
              <a:rPr lang="zh-CN" altLang="en-US" sz="2400" dirty="0" smtClean="0"/>
              <a:t>如</a:t>
            </a:r>
            <a:r>
              <a:rPr lang="zh-CN" altLang="en-US" sz="2400" dirty="0"/>
              <a:t>：输入</a:t>
            </a:r>
            <a:r>
              <a:rPr lang="en-US" altLang="zh-CN" sz="2400" dirty="0"/>
              <a:t>22</a:t>
            </a:r>
            <a:r>
              <a:rPr lang="zh-CN" altLang="en-US" sz="2400" dirty="0" smtClean="0"/>
              <a:t>，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</a:t>
            </a:r>
            <a:r>
              <a:rPr lang="zh-CN" altLang="en-US" sz="2400" dirty="0" smtClean="0"/>
              <a:t>输出 </a:t>
            </a:r>
            <a:r>
              <a:rPr lang="en-US" altLang="zh-CN" sz="2400" b="1" dirty="0">
                <a:solidFill>
                  <a:srgbClr val="0000CC"/>
                </a:solidFill>
              </a:rPr>
              <a:t>22 11 34 17 52 26 13 40 20 10 5 16 8 4 2 1 </a:t>
            </a:r>
            <a:endParaRPr lang="en-US" altLang="zh-CN" sz="2400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</a:t>
            </a:r>
            <a:r>
              <a:rPr lang="zh-CN" altLang="en-US" sz="2400" dirty="0"/>
              <a:t>步</a:t>
            </a:r>
            <a:r>
              <a:rPr lang="zh-CN" altLang="en-US" sz="2400" dirty="0" smtClean="0"/>
              <a:t>数为：</a:t>
            </a:r>
            <a:r>
              <a:rPr lang="en-US" altLang="zh-CN" sz="2400" b="1" dirty="0" smtClean="0">
                <a:solidFill>
                  <a:srgbClr val="D60093"/>
                </a:solidFill>
              </a:rPr>
              <a:t>15</a:t>
            </a:r>
            <a:endParaRPr lang="en-US" altLang="zh-CN" sz="2400" b="1" dirty="0">
              <a:solidFill>
                <a:srgbClr val="D6009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sz="13800" dirty="0" smtClean="0"/>
              <a:t>04</a:t>
            </a:r>
            <a:endParaRPr lang="zh-CN" altLang="en-US" sz="13800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6"/>
          </p:nvPr>
        </p:nvSpPr>
        <p:spPr>
          <a:xfrm>
            <a:off x="4371556" y="3429373"/>
            <a:ext cx="3448887" cy="825190"/>
          </a:xfrm>
        </p:spPr>
        <p:txBody>
          <a:bodyPr/>
          <a:lstStyle/>
          <a:p>
            <a:r>
              <a:rPr lang="zh-CN" altLang="en-US" b="1" dirty="0" smtClean="0"/>
              <a:t>特殊函数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6326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704516" y="641262"/>
            <a:ext cx="4575191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匿名函数：</a:t>
            </a:r>
            <a:r>
              <a:rPr lang="en-US" altLang="zh-CN" sz="2800" b="1" dirty="0" smtClean="0">
                <a:solidFill>
                  <a:schemeClr val="accent1"/>
                </a:solidFill>
              </a:rPr>
              <a:t>lambda</a:t>
            </a:r>
            <a:r>
              <a:rPr lang="zh-CN" altLang="en-US" sz="2800" b="1" dirty="0">
                <a:solidFill>
                  <a:schemeClr val="accent1"/>
                </a:solidFill>
              </a:rPr>
              <a:t>表达式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6" name="内容占位符 2"/>
          <p:cNvSpPr txBox="1"/>
          <p:nvPr/>
        </p:nvSpPr>
        <p:spPr bwMode="auto">
          <a:xfrm>
            <a:off x="2204709" y="1346589"/>
            <a:ext cx="9574804" cy="141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8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l"/>
              <a:defRPr sz="2400" b="1">
                <a:solidFill>
                  <a:schemeClr val="tx1"/>
                </a:solidFill>
                <a:latin typeface="+mn-ea"/>
                <a:ea typeface="+mn-ea"/>
              </a:defRPr>
            </a:lvl2pPr>
            <a:lvl3pPr marL="1304925" indent="-39560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94180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94230" indent="-39878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514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0086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658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9230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buNone/>
              <a:defRPr/>
            </a:pPr>
            <a:r>
              <a:rPr lang="en-US" altLang="zh-CN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Python</a:t>
            </a:r>
            <a:r>
              <a:rPr lang="zh-CN" alt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lambda </a:t>
            </a:r>
            <a:r>
              <a:rPr lang="zh-CN" alt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</a:t>
            </a:r>
            <a:r>
              <a:rPr lang="zh-CN" altLang="en-US" sz="24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创建</a:t>
            </a:r>
            <a:r>
              <a:rPr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匿名函数</a:t>
            </a:r>
            <a:r>
              <a:rPr lang="zh-CN" alt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，即没有函数名字的临时使用</a:t>
            </a:r>
            <a:r>
              <a:rPr lang="zh-CN" alt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的函数，可以</a:t>
            </a:r>
            <a:r>
              <a:rPr lang="zh-CN" altLang="en-US" sz="24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en-US" altLang="zh-CN" sz="24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lambda</a:t>
            </a:r>
            <a:r>
              <a:rPr lang="zh-CN" altLang="en-US" sz="24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表达式看成是函数的简写形式</a:t>
            </a:r>
            <a:r>
              <a:rPr lang="zh-CN" altLang="en-US" sz="2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buNone/>
              <a:defRPr/>
            </a:pPr>
            <a:endParaRPr lang="en-US" altLang="zh-CN" sz="24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CC0000"/>
              </a:buClr>
              <a:buNone/>
              <a:defRPr/>
            </a:pPr>
            <a:endParaRPr lang="en-US" altLang="zh-CN" sz="2400" b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03993" y="2758656"/>
            <a:ext cx="4371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lambda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表达式的语法：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buClr>
                <a:srgbClr val="CC0000"/>
              </a:buClr>
              <a:defRPr/>
            </a:pP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lambda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参数列表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</a:t>
            </a:r>
            <a:endParaRPr lang="zh-CN" altLang="en-US" sz="2400" b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1960" y="4289684"/>
            <a:ext cx="11475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lambda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表达式的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主体是一个表达式，而不是一个代码块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，在表达式中可以调用其它函数，并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支持默认值参数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关键字参数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，表达式的结果相当于函数的返回值；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可以</a:t>
            </a:r>
            <a:r>
              <a:rPr lang="zh-CN" altLang="en-US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直接把</a:t>
            </a:r>
            <a:r>
              <a:rPr lang="en-US" altLang="zh-CN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lambda</a:t>
            </a:r>
            <a:r>
              <a:rPr lang="zh-CN" altLang="en-US" sz="24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定义的函数赋值给一个变量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，用变量名来表示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lambda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表达式所创建的匿名</a:t>
            </a:r>
            <a:r>
              <a:rPr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函数，这样就可以多次使用该函数。</a:t>
            </a:r>
            <a:endParaRPr lang="zh-CN" altLang="en-US" sz="2400" dirty="0"/>
          </a:p>
        </p:txBody>
      </p:sp>
      <p:sp>
        <p:nvSpPr>
          <p:cNvPr id="8" name="矩形 7"/>
          <p:cNvSpPr/>
          <p:nvPr/>
        </p:nvSpPr>
        <p:spPr>
          <a:xfrm>
            <a:off x="6034033" y="2629443"/>
            <a:ext cx="5745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000" b="1" dirty="0" smtClean="0"/>
              <a:t>与函数区别：</a:t>
            </a:r>
            <a:r>
              <a:rPr lang="zh-CN" altLang="en-US" sz="2000" b="1" dirty="0" smtClean="0">
                <a:solidFill>
                  <a:srgbClr val="0000CC"/>
                </a:solidFill>
              </a:rPr>
              <a:t>关键字不同：</a:t>
            </a:r>
            <a:r>
              <a:rPr lang="en-US" altLang="zh-CN" sz="2000" b="1" dirty="0" err="1" smtClean="0">
                <a:solidFill>
                  <a:srgbClr val="0000CC"/>
                </a:solidFill>
              </a:rPr>
              <a:t>def</a:t>
            </a:r>
            <a:r>
              <a:rPr lang="zh-CN" altLang="en-US" sz="2000" b="1" dirty="0">
                <a:solidFill>
                  <a:srgbClr val="0000CC"/>
                </a:solidFill>
              </a:rPr>
              <a:t>、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lambda</a:t>
            </a:r>
            <a:r>
              <a:rPr lang="zh-CN" altLang="en-US" sz="2000" b="1" dirty="0" smtClean="0"/>
              <a:t>；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没有名称</a:t>
            </a:r>
            <a:r>
              <a:rPr lang="zh-CN" altLang="en-US" sz="2000" b="1" dirty="0" smtClean="0"/>
              <a:t>；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参数列表不需要一对圆括号</a:t>
            </a:r>
            <a:r>
              <a:rPr lang="zh-CN" altLang="en-US" sz="2000" b="1" dirty="0" smtClean="0"/>
              <a:t>，</a:t>
            </a:r>
            <a:r>
              <a:rPr lang="zh-CN" altLang="en-US" sz="2000" b="1" dirty="0" smtClean="0">
                <a:solidFill>
                  <a:srgbClr val="D60093"/>
                </a:solidFill>
              </a:rPr>
              <a:t>只包含一个表达式</a:t>
            </a:r>
            <a:r>
              <a:rPr lang="zh-CN" altLang="en-US" sz="2000" b="1" dirty="0" smtClean="0"/>
              <a:t>，不能包含多条语句。</a:t>
            </a:r>
            <a:endParaRPr lang="zh-CN" altLang="en-US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115996" y="588178"/>
            <a:ext cx="3752231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1"/>
                </a:solidFill>
              </a:rPr>
              <a:t>lambda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表达式举例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5668" y="1897586"/>
            <a:ext cx="3769805" cy="142628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double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x: x *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(double(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(double(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"5"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628131" y="1756522"/>
            <a:ext cx="2727960" cy="170841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double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*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(double(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(double(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"5"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87818" y="3464938"/>
            <a:ext cx="202815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函数形式</a:t>
            </a:r>
            <a:endParaRPr lang="zh-CN" altLang="en-US" sz="2000" b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06002" y="3447658"/>
            <a:ext cx="2913315" cy="499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lambda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表达式形式</a:t>
            </a:r>
            <a:endParaRPr lang="zh-CN" altLang="en-US" sz="2000" b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35281" y="1897586"/>
            <a:ext cx="36567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所有通过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lambda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表达式实现的效果，都可以通过相应的函数形式实现，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反之则不一定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57854" y="4676392"/>
            <a:ext cx="5956305" cy="13388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test =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z=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x +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y + z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(test(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(test(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504247" y="4363566"/>
            <a:ext cx="4184834" cy="175432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test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z=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):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x +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* y + z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(test(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(test(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A4926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33299" y="6156284"/>
            <a:ext cx="29133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包含多个参数情况</a:t>
            </a:r>
            <a:endParaRPr lang="zh-CN" altLang="en-US" sz="2000" b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704516" y="580302"/>
            <a:ext cx="4575191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map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函数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15311" y="1597075"/>
            <a:ext cx="940612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 smtClean="0"/>
              <a:t>       map</a:t>
            </a:r>
            <a:r>
              <a:rPr lang="zh-CN" altLang="en-US" sz="2400" dirty="0" smtClean="0"/>
              <a:t>函数是</a:t>
            </a:r>
            <a:r>
              <a:rPr lang="en-US" altLang="zh-CN" sz="2400" dirty="0" smtClean="0"/>
              <a:t>Python</a:t>
            </a:r>
            <a:r>
              <a:rPr lang="zh-CN" altLang="en-US" sz="2400" dirty="0" smtClean="0"/>
              <a:t>的内置函数，用于多次调用某一函数，并将可迭代对象中的元素作为实参传入，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最终返回结果为函数运行结果的迭代器</a:t>
            </a:r>
            <a:r>
              <a:rPr lang="zh-CN" altLang="en-US" sz="2400" dirty="0" smtClean="0"/>
              <a:t>。方法声明为：</a:t>
            </a:r>
            <a:endParaRPr lang="en-US" altLang="zh-CN" sz="2400" dirty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 smtClean="0">
                <a:solidFill>
                  <a:srgbClr val="D60093"/>
                </a:solidFill>
              </a:rPr>
              <a:t>	</a:t>
            </a:r>
            <a:r>
              <a:rPr lang="en-US" altLang="zh-CN" sz="2400" b="1" dirty="0">
                <a:solidFill>
                  <a:srgbClr val="FF0000"/>
                </a:solidFill>
              </a:rPr>
              <a:t>map</a:t>
            </a:r>
            <a:r>
              <a:rPr lang="en-US" altLang="zh-CN" sz="2400" b="1" dirty="0" smtClean="0"/>
              <a:t>(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func</a:t>
            </a:r>
            <a:r>
              <a:rPr lang="en-US" altLang="zh-CN" sz="2400" b="1" dirty="0"/>
              <a:t>, </a:t>
            </a:r>
            <a:r>
              <a:rPr lang="en-US" altLang="zh-CN" sz="2400" b="1" dirty="0">
                <a:solidFill>
                  <a:srgbClr val="0000CC"/>
                </a:solidFill>
              </a:rPr>
              <a:t>*</a:t>
            </a:r>
            <a:r>
              <a:rPr lang="en-US" altLang="zh-CN" sz="2400" b="1" dirty="0" err="1">
                <a:solidFill>
                  <a:srgbClr val="0000CC"/>
                </a:solidFill>
              </a:rPr>
              <a:t>iterables</a:t>
            </a:r>
            <a:r>
              <a:rPr lang="en-US" altLang="zh-CN" sz="2400" b="1" dirty="0" smtClean="0"/>
              <a:t>)</a:t>
            </a:r>
            <a:endParaRPr lang="en-US" altLang="zh-CN" sz="2400" b="1" dirty="0" smtClean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400" b="1" dirty="0" err="1">
                <a:solidFill>
                  <a:srgbClr val="0000CC"/>
                </a:solidFill>
              </a:rPr>
              <a:t>func</a:t>
            </a:r>
            <a:r>
              <a:rPr lang="zh-CN" altLang="en-US" sz="2400" dirty="0"/>
              <a:t>参数</a:t>
            </a:r>
            <a:r>
              <a:rPr lang="zh-CN" altLang="en-US" sz="2400" dirty="0" smtClean="0"/>
              <a:t>表示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需调用</a:t>
            </a:r>
            <a:r>
              <a:rPr lang="zh-CN" altLang="en-US" sz="2400" b="1" dirty="0">
                <a:solidFill>
                  <a:srgbClr val="0000CC"/>
                </a:solidFill>
              </a:rPr>
              <a:t>的函数</a:t>
            </a:r>
            <a:r>
              <a:rPr lang="zh-CN" altLang="en-US" sz="2400" dirty="0"/>
              <a:t>，</a:t>
            </a:r>
            <a:r>
              <a:rPr lang="zh-CN" altLang="en-US" sz="2400" dirty="0" smtClean="0"/>
              <a:t>可以是已定义好的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函数名</a:t>
            </a:r>
            <a:r>
              <a:rPr lang="zh-CN" altLang="en-US" sz="2400" dirty="0" smtClean="0"/>
              <a:t>，也可以是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lambda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表达式</a:t>
            </a:r>
            <a:r>
              <a:rPr lang="zh-CN" altLang="en-US" sz="2400" dirty="0" smtClean="0"/>
              <a:t>；</a:t>
            </a:r>
            <a:endParaRPr lang="en-US" altLang="zh-CN" sz="2400" dirty="0" smtClean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0000CC"/>
                </a:solidFill>
              </a:rPr>
              <a:t>*</a:t>
            </a:r>
            <a:r>
              <a:rPr lang="en-US" altLang="zh-CN" sz="2400" b="1" dirty="0" err="1">
                <a:solidFill>
                  <a:srgbClr val="0000CC"/>
                </a:solidFill>
              </a:rPr>
              <a:t>iterables</a:t>
            </a:r>
            <a:r>
              <a:rPr lang="zh-CN" altLang="en-US" sz="2400" dirty="0" smtClean="0"/>
              <a:t>参数表示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可迭代对象，即每次调用时传递的实参</a:t>
            </a:r>
            <a:r>
              <a:rPr lang="zh-CN" altLang="en-US" sz="2400" dirty="0" smtClean="0"/>
              <a:t>，如果函数需要传递多个参数时，此时需要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多个可迭代对象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23278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177725" y="588178"/>
            <a:ext cx="163825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71118" y="1666673"/>
            <a:ext cx="5089542" cy="170841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double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(x):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*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(double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12.7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tuple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(result))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964364" y="1945263"/>
            <a:ext cx="6014275" cy="87742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 =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x: x *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"A"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12.7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))</a:t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tuple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(result))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71118" y="3717205"/>
            <a:ext cx="5089542" cy="289310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def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FFC66D"/>
                </a:solidFill>
                <a:effectLst/>
                <a:latin typeface="Consolas" panose="020B0609020204030204" pitchFamily="49" charset="0"/>
              </a:rPr>
              <a:t>get_area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(width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height):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return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width * height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widths = 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heights = 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(get_area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widths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heights)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(result))</a:t>
            </a:r>
            <a:endParaRPr kumimoji="0" lang="zh-CN" altLang="zh-C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964363" y="4209648"/>
            <a:ext cx="6014275" cy="240065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widths = 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8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heights = 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h: w * h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widths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heights)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(result))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43140" y="3467293"/>
            <a:ext cx="3656719" cy="58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包含多个参数的函数</a:t>
            </a:r>
            <a:endParaRPr lang="zh-CN" altLang="en-US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223443" y="1381661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750236" y="763182"/>
            <a:ext cx="4575191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accent1"/>
                </a:solidFill>
              </a:rPr>
              <a:t>filter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函数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43326" y="1810435"/>
            <a:ext cx="940612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 smtClean="0"/>
              <a:t>       filter</a:t>
            </a:r>
            <a:r>
              <a:rPr lang="zh-CN" altLang="en-US" sz="2400" dirty="0" smtClean="0"/>
              <a:t>函数是</a:t>
            </a:r>
            <a:r>
              <a:rPr lang="en-US" altLang="zh-CN" sz="2400" dirty="0" smtClean="0"/>
              <a:t>Python</a:t>
            </a:r>
            <a:r>
              <a:rPr lang="zh-CN" altLang="en-US" sz="2400" dirty="0" smtClean="0"/>
              <a:t>的内置函数，用于过滤可迭代对象中的元素，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保留使得函数调用结果为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True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或结果可转化为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True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的元素</a:t>
            </a:r>
            <a:r>
              <a:rPr lang="zh-CN" altLang="en-US" sz="2400" dirty="0" smtClean="0"/>
              <a:t>，最终结果为符合要求的元素组成的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迭代器</a:t>
            </a:r>
            <a:r>
              <a:rPr lang="zh-CN" altLang="en-US" sz="2400" dirty="0" smtClean="0"/>
              <a:t>。方法声明为：</a:t>
            </a:r>
            <a:endParaRPr lang="en-US" altLang="zh-CN" sz="2400" dirty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 smtClean="0">
                <a:solidFill>
                  <a:srgbClr val="D60093"/>
                </a:solidFill>
              </a:rPr>
              <a:t>	</a:t>
            </a:r>
            <a:r>
              <a:rPr lang="en-US" altLang="zh-CN" sz="2400" b="1" dirty="0">
                <a:solidFill>
                  <a:srgbClr val="FF0000"/>
                </a:solidFill>
              </a:rPr>
              <a:t>filter</a:t>
            </a:r>
            <a:r>
              <a:rPr lang="en-US" altLang="zh-CN" sz="2400" b="1" dirty="0" smtClean="0"/>
              <a:t>(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func</a:t>
            </a:r>
            <a:r>
              <a:rPr lang="en-US" altLang="zh-CN" sz="2400" b="1" dirty="0"/>
              <a:t>, 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iterable</a:t>
            </a:r>
            <a:r>
              <a:rPr lang="en-US" altLang="zh-CN" sz="2400" b="1" dirty="0" smtClean="0"/>
              <a:t>)</a:t>
            </a:r>
            <a:endParaRPr lang="en-US" altLang="zh-CN" sz="2400" b="1" dirty="0" smtClean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400" b="1" dirty="0" err="1">
                <a:solidFill>
                  <a:srgbClr val="0000CC"/>
                </a:solidFill>
              </a:rPr>
              <a:t>func</a:t>
            </a:r>
            <a:r>
              <a:rPr lang="zh-CN" altLang="en-US" sz="2400" dirty="0"/>
              <a:t>参数</a:t>
            </a:r>
            <a:r>
              <a:rPr lang="zh-CN" altLang="en-US" sz="2400" dirty="0" smtClean="0"/>
              <a:t>表示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需调用</a:t>
            </a:r>
            <a:r>
              <a:rPr lang="zh-CN" altLang="en-US" sz="2400" b="1" dirty="0">
                <a:solidFill>
                  <a:srgbClr val="0000CC"/>
                </a:solidFill>
              </a:rPr>
              <a:t>的函数</a:t>
            </a:r>
            <a:r>
              <a:rPr lang="zh-CN" altLang="en-US" sz="2400" dirty="0"/>
              <a:t>，</a:t>
            </a:r>
            <a:r>
              <a:rPr lang="zh-CN" altLang="en-US" sz="2400" dirty="0" smtClean="0"/>
              <a:t>可以是已定义好的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函数名</a:t>
            </a:r>
            <a:r>
              <a:rPr lang="zh-CN" altLang="en-US" sz="2400" dirty="0" smtClean="0"/>
              <a:t>，也可以是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lambda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表达式，函数返回值通常为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True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或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False</a:t>
            </a:r>
            <a:r>
              <a:rPr lang="zh-CN" altLang="en-US" sz="2400" dirty="0" smtClean="0"/>
              <a:t>；</a:t>
            </a:r>
            <a:endParaRPr lang="en-US" altLang="zh-CN" sz="2400" dirty="0" smtClean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400" b="1" dirty="0" err="1" smtClean="0">
                <a:solidFill>
                  <a:srgbClr val="0000CC"/>
                </a:solidFill>
              </a:rPr>
              <a:t>iterable</a:t>
            </a:r>
            <a:r>
              <a:rPr lang="zh-CN" altLang="en-US" sz="2400" dirty="0" smtClean="0"/>
              <a:t>参数表示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可迭代对象，即每次调用时传递的实参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3978" y="227481"/>
            <a:ext cx="2801911" cy="721395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Python</a:t>
            </a:r>
            <a:r>
              <a:rPr kumimoji="1" lang="zh-CN" altLang="en-US" dirty="0" smtClean="0">
                <a:solidFill>
                  <a:schemeClr val="bg1"/>
                </a:solidFill>
              </a:rPr>
              <a:t>中的函数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6177725" y="1110868"/>
            <a:ext cx="1628774" cy="67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177725" y="466258"/>
            <a:ext cx="163825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</a:rPr>
              <a:t>函数举例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445" y="3331527"/>
            <a:ext cx="8092440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words = 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"are"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"happy"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"python"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"test"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filter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lambda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x: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 &gt;=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words)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(result))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02920" y="1476545"/>
            <a:ext cx="8092440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words = 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"are"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"happy"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"python"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"test"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 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filter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words)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(result))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217711" y="3533473"/>
            <a:ext cx="22393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保留所有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长度大于等于 </a:t>
            </a: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的字符串。</a:t>
            </a:r>
            <a:endParaRPr lang="zh-CN" altLang="en-US" sz="2000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962442" y="1707377"/>
            <a:ext cx="27499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保留所有</a:t>
            </a:r>
            <a:r>
              <a:rPr lang="zh-C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非空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字符串。（</a:t>
            </a:r>
            <a:r>
              <a:rPr lang="zh-CN" altLang="en-US" sz="2000" b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使用内置</a:t>
            </a:r>
            <a:r>
              <a:rPr lang="zh-CN" altLang="en-US" sz="20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000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02920" y="5128738"/>
            <a:ext cx="8092440" cy="147732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words = [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"are"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"happy"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"python"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"test"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A8759"/>
                </a:solidFill>
                <a:effectLst/>
                <a:latin typeface="Consolas" panose="020B0609020204030204" pitchFamily="49" charset="0"/>
              </a:rPr>
              <a:t>""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result = [x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for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x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in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words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CC7832"/>
                </a:solidFill>
                <a:effectLst/>
                <a:latin typeface="Consolas" panose="020B0609020204030204" pitchFamily="49" charset="0"/>
              </a:rPr>
              <a:t>if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(x) &gt;= 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6897BB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]</a:t>
            </a:r>
            <a:b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8888C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A9B7C6"/>
                </a:solidFill>
                <a:effectLst/>
                <a:latin typeface="Consolas" panose="020B0609020204030204" pitchFamily="49" charset="0"/>
              </a:rPr>
              <a:t>(result)</a:t>
            </a:r>
            <a:endParaRPr kumimoji="0" lang="zh-CN" altLang="zh-CN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17711" y="5359570"/>
            <a:ext cx="22393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defRPr/>
            </a:pP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列表表达式实现相同效果。</a:t>
            </a:r>
            <a:endParaRPr lang="zh-CN" altLang="en-US" sz="2000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3029" y="1761055"/>
            <a:ext cx="111189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函数的定义与调用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函数思想、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函数构成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、函数调用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参数类型和参数传递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位置参数、关键字参数、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默认值参数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400" b="1" dirty="0" smtClean="0">
                <a:solidFill>
                  <a:srgbClr val="D60093"/>
                </a:solidFill>
              </a:rPr>
              <a:t>可变参数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zh-CN" altLang="en-US" sz="2400" b="1" dirty="0">
                <a:solidFill>
                  <a:srgbClr val="00B050"/>
                </a:solidFill>
              </a:rPr>
              <a:t>序列解包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、可变类型参数传递、不可变</a:t>
            </a:r>
            <a:r>
              <a:rPr lang="zh-CN" altLang="en-US" sz="2400" b="1" smtClean="0">
                <a:solidFill>
                  <a:srgbClr val="FF0000"/>
                </a:solidFill>
              </a:rPr>
              <a:t>类型参数传递</a:t>
            </a:r>
            <a:r>
              <a:rPr lang="zh-CN" altLang="en-US" sz="2400" b="1" smtClean="0"/>
              <a:t>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变量作用域和递归</a:t>
            </a:r>
            <a:r>
              <a:rPr lang="zh-CN" altLang="en-US" sz="2400" b="1" dirty="0" smtClean="0"/>
              <a:t>：局部变量和全局变量，</a:t>
            </a:r>
            <a:r>
              <a:rPr lang="zh-CN" altLang="en-US" sz="2400" b="1" dirty="0">
                <a:solidFill>
                  <a:srgbClr val="00B050"/>
                </a:solidFill>
              </a:rPr>
              <a:t>递归</a:t>
            </a:r>
            <a:r>
              <a:rPr lang="zh-CN" altLang="en-US" sz="2400" b="1" dirty="0" smtClean="0">
                <a:solidFill>
                  <a:srgbClr val="00B050"/>
                </a:solidFill>
              </a:rPr>
              <a:t>的思想</a:t>
            </a:r>
            <a:r>
              <a:rPr lang="zh-CN" altLang="en-US" sz="2400" b="1" dirty="0" smtClean="0"/>
              <a:t>，注意事项；</a:t>
            </a:r>
            <a:endParaRPr lang="en-US" altLang="zh-CN" sz="2400" b="1" dirty="0" smtClean="0"/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CN" altLang="en-US" sz="3200" b="1" dirty="0" smtClean="0">
                <a:solidFill>
                  <a:srgbClr val="0000CC"/>
                </a:solidFill>
              </a:rPr>
              <a:t>特殊函数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匿名函数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lambda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表达式</a:t>
            </a:r>
            <a:r>
              <a:rPr lang="zh-CN" altLang="en-US" sz="2400" b="1" dirty="0" smtClean="0"/>
              <a:t>，</a:t>
            </a:r>
            <a:r>
              <a:rPr lang="en-US" altLang="zh-CN" sz="2400" b="1" dirty="0" smtClean="0"/>
              <a:t>map</a:t>
            </a:r>
            <a:r>
              <a:rPr lang="zh-CN" altLang="en-US" sz="2400" b="1" dirty="0" smtClean="0"/>
              <a:t>函数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filter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函数</a:t>
            </a:r>
            <a:endParaRPr lang="en-US" altLang="zh-CN" sz="2400" b="1" dirty="0" smtClean="0"/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108677" y="258233"/>
            <a:ext cx="3451221" cy="721395"/>
          </a:xfrm>
        </p:spPr>
        <p:txBody>
          <a:bodyPr/>
          <a:lstStyle/>
          <a:p>
            <a:pPr algn="ctr"/>
            <a:r>
              <a:rPr lang="zh-CN" altLang="en-US" sz="4400" dirty="0" smtClean="0"/>
              <a:t>本 章 小 结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628819" y="258233"/>
            <a:ext cx="3232072" cy="721395"/>
          </a:xfrm>
        </p:spPr>
        <p:txBody>
          <a:bodyPr/>
          <a:lstStyle/>
          <a:p>
            <a:pPr algn="ctr"/>
            <a:r>
              <a:rPr lang="zh-CN" altLang="en-US" sz="3600" dirty="0" smtClean="0"/>
              <a:t>课后练习题</a:t>
            </a:r>
            <a:endParaRPr lang="zh-CN" altLang="en-US" sz="3600" dirty="0"/>
          </a:p>
        </p:txBody>
      </p:sp>
      <p:sp>
        <p:nvSpPr>
          <p:cNvPr id="2" name="矩形 1"/>
          <p:cNvSpPr/>
          <p:nvPr/>
        </p:nvSpPr>
        <p:spPr>
          <a:xfrm>
            <a:off x="770942" y="1698092"/>
            <a:ext cx="10947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一只青蛙</a:t>
            </a:r>
            <a:r>
              <a:rPr lang="zh-CN" altLang="en-US" sz="2400" b="1" dirty="0">
                <a:solidFill>
                  <a:srgbClr val="0000CC"/>
                </a:solidFill>
                <a:latin typeface="Arial" panose="020B0604020202020204" pitchFamily="34" charset="0"/>
              </a:rPr>
              <a:t>一次可以跳上</a:t>
            </a:r>
            <a:r>
              <a:rPr lang="en-US" altLang="zh-CN" sz="2400" b="1" dirty="0">
                <a:solidFill>
                  <a:srgbClr val="0000CC"/>
                </a:solidFill>
                <a:latin typeface="Arial" panose="020B0604020202020204" pitchFamily="34" charset="0"/>
              </a:rPr>
              <a:t>1</a:t>
            </a:r>
            <a:r>
              <a:rPr lang="zh-CN" altLang="en-US" sz="2400" b="1" dirty="0">
                <a:solidFill>
                  <a:srgbClr val="0000CC"/>
                </a:solidFill>
                <a:latin typeface="Arial" panose="020B0604020202020204" pitchFamily="34" charset="0"/>
              </a:rPr>
              <a:t>级台阶，也可以跳上</a:t>
            </a:r>
            <a:r>
              <a:rPr lang="en-US" altLang="zh-CN" sz="2400" b="1" dirty="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  <a:latin typeface="Arial" panose="020B0604020202020204" pitchFamily="34" charset="0"/>
              </a:rPr>
              <a:t>级</a:t>
            </a: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。求该青蛙跳上一个</a:t>
            </a:r>
            <a:r>
              <a:rPr lang="en-US" altLang="zh-CN" sz="2400" b="1" dirty="0">
                <a:solidFill>
                  <a:srgbClr val="D60093"/>
                </a:solidFill>
                <a:latin typeface="Arial" panose="020B0604020202020204" pitchFamily="34" charset="0"/>
              </a:rPr>
              <a:t>n</a:t>
            </a:r>
            <a:r>
              <a:rPr lang="zh-CN" altLang="en-US" sz="2400" b="1" dirty="0">
                <a:solidFill>
                  <a:srgbClr val="D60093"/>
                </a:solidFill>
                <a:latin typeface="Arial" panose="020B0604020202020204" pitchFamily="34" charset="0"/>
              </a:rPr>
              <a:t>级</a:t>
            </a: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的台阶总共有多少种跳法（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先后次序不同算不同的结果</a:t>
            </a:r>
            <a:r>
              <a:rPr lang="zh-CN" alt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）。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770942" y="3616886"/>
            <a:ext cx="109478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编写函数实现如下功能，对传递的一组数据进行操作，调整数据的位置，使得</a:t>
            </a:r>
            <a:r>
              <a:rPr lang="zh-CN" altLang="en-US" sz="24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所有的奇数位于前半部分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24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所有的偶数位于后半部分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，并保证奇数和奇数，偶数和偶数之间的</a:t>
            </a:r>
            <a:r>
              <a:rPr lang="zh-CN" altLang="en-US" sz="2400" b="1" dirty="0" smtClean="0">
                <a:solidFill>
                  <a:srgbClr val="D60093"/>
                </a:solidFill>
                <a:latin typeface="Arial" panose="020B0604020202020204" pitchFamily="34" charset="0"/>
              </a:rPr>
              <a:t>相对位置不变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。例如：原始数据为：</a:t>
            </a:r>
            <a:r>
              <a:rPr lang="en-US" altLang="zh-CN" sz="2400" b="1" i="1" dirty="0" smtClean="0">
                <a:solidFill>
                  <a:srgbClr val="0000CC"/>
                </a:solidFill>
                <a:latin typeface="Arial" panose="020B0604020202020204" pitchFamily="34" charset="0"/>
              </a:rPr>
              <a:t>[9, 6, 7, 3, 1, 8, 4, 3, 6]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，则调整后的数据为：</a:t>
            </a:r>
            <a:r>
              <a:rPr lang="en-US" altLang="zh-CN" sz="24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[9, 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7</a:t>
            </a:r>
            <a:r>
              <a:rPr lang="en-US" altLang="zh-CN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, 3, 1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,</a:t>
            </a:r>
            <a:r>
              <a:rPr lang="en-US" altLang="zh-CN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 3, 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6</a:t>
            </a:r>
            <a:r>
              <a:rPr lang="en-US" altLang="zh-CN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,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8, 4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, 6]</a:t>
            </a:r>
            <a:r>
              <a:rPr lang="zh-CN" alt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。</a:t>
            </a:r>
            <a:endParaRPr lang="zh-CN" altLang="en-US" sz="2400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865123" y="2944819"/>
            <a:ext cx="5190100" cy="1041761"/>
          </a:xfrm>
        </p:spPr>
        <p:txBody>
          <a:bodyPr/>
          <a:lstStyle/>
          <a:p>
            <a:r>
              <a:rPr kumimoji="1" lang="en-US" altLang="zh-CN" dirty="0"/>
              <a:t>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YOU!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YjQxNjA5MmFlMzUwOTQ3ZDUxMWExYjg1MWE3NzMxZW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页面">
  <a:themeElements>
    <a:clrScheme name="自定义 3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9A9DE"/>
      </a:accent1>
      <a:accent2>
        <a:srgbClr val="838FD4"/>
      </a:accent2>
      <a:accent3>
        <a:srgbClr val="41C0B8"/>
      </a:accent3>
      <a:accent4>
        <a:srgbClr val="91CE6F"/>
      </a:accent4>
      <a:accent5>
        <a:srgbClr val="A0CD4E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8444</Words>
  <Application>WPS 演示</Application>
  <PresentationFormat>宽屏</PresentationFormat>
  <Paragraphs>385</Paragraphs>
  <Slides>35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雅痞-简</vt:lpstr>
      <vt:lpstr>冬青黑体简体中文 W3</vt:lpstr>
      <vt:lpstr>黑体</vt:lpstr>
      <vt:lpstr>Times New Roman</vt:lpstr>
      <vt:lpstr>Consolas</vt:lpstr>
      <vt:lpstr>Arial Unicode MS</vt:lpstr>
      <vt:lpstr>等线</vt:lpstr>
      <vt:lpstr>Arial Unicode MS</vt:lpstr>
      <vt:lpstr>等线 Light</vt:lpstr>
      <vt:lpstr>Office 主题​​</vt:lpstr>
      <vt:lpstr>模板页面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Zlzprime</dc:creator>
  <cp:lastModifiedBy>小涛涛</cp:lastModifiedBy>
  <cp:revision>373</cp:revision>
  <dcterms:created xsi:type="dcterms:W3CDTF">2019-12-16T07:29:00Z</dcterms:created>
  <dcterms:modified xsi:type="dcterms:W3CDTF">2023-08-27T01:13:19Z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587333861743403EA2DD601DA2AF3AD6_12</vt:lpwstr>
  </property>
  <property fmtid="{D5CDD505-2E9C-101B-9397-08002B2CF9AE}" pid="3" name="KSOProductBuildVer">
    <vt:lpwstr>2052-12.1.0.15358</vt:lpwstr>
  </property>
</Properties>
</file>