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333" r:id="rId4"/>
    <p:sldId id="445" r:id="rId6"/>
    <p:sldId id="464" r:id="rId7"/>
    <p:sldId id="442" r:id="rId8"/>
    <p:sldId id="448" r:id="rId9"/>
    <p:sldId id="449" r:id="rId10"/>
    <p:sldId id="465" r:id="rId11"/>
    <p:sldId id="443" r:id="rId12"/>
    <p:sldId id="450" r:id="rId13"/>
    <p:sldId id="451" r:id="rId14"/>
    <p:sldId id="466" r:id="rId15"/>
    <p:sldId id="444" r:id="rId16"/>
    <p:sldId id="452" r:id="rId17"/>
    <p:sldId id="453" r:id="rId18"/>
    <p:sldId id="454" r:id="rId19"/>
    <p:sldId id="467" r:id="rId20"/>
    <p:sldId id="458" r:id="rId21"/>
    <p:sldId id="459" r:id="rId22"/>
    <p:sldId id="468" r:id="rId23"/>
    <p:sldId id="447" r:id="rId24"/>
    <p:sldId id="461" r:id="rId25"/>
    <p:sldId id="462" r:id="rId26"/>
    <p:sldId id="460" r:id="rId27"/>
    <p:sldId id="456" r:id="rId28"/>
    <p:sldId id="463" r:id="rId29"/>
    <p:sldId id="282" r:id="rId30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85431" autoAdjust="0"/>
  </p:normalViewPr>
  <p:slideViewPr>
    <p:cSldViewPr snapToGrid="0" showGuides="1">
      <p:cViewPr varScale="1">
        <p:scale>
          <a:sx n="63" d="100"/>
          <a:sy n="63" d="100"/>
        </p:scale>
        <p:origin x="1002" y="72"/>
      </p:cViewPr>
      <p:guideLst>
        <p:guide orient="horz" pos="2160"/>
        <p:guide pos="38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4" Type="http://schemas.openxmlformats.org/officeDocument/2006/relationships/tags" Target="tags/tag3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2220C-1239-437E-BB85-E1A0C1C5AB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  <p:sp>
        <p:nvSpPr>
          <p:cNvPr id="40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0">
                <a:schemeClr val="accent3">
                  <a:lumMod val="75000"/>
                </a:schemeClr>
              </a:gs>
              <a:gs pos="72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915213" y="2128074"/>
            <a:ext cx="8084654" cy="104176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9" name="组 8"/>
          <p:cNvGrpSpPr/>
          <p:nvPr userDrawn="1"/>
        </p:nvGrpSpPr>
        <p:grpSpPr>
          <a:xfrm rot="18636342">
            <a:off x="-4842314" y="-4768554"/>
            <a:ext cx="9526783" cy="8018066"/>
            <a:chOff x="-1833690" y="-2141397"/>
            <a:chExt cx="9526783" cy="9526783"/>
          </a:xfrm>
        </p:grpSpPr>
        <p:sp>
          <p:nvSpPr>
            <p:cNvPr id="7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8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2915213" y="3169834"/>
            <a:ext cx="8084654" cy="58864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11" name="组 10"/>
          <p:cNvGrpSpPr/>
          <p:nvPr userDrawn="1"/>
        </p:nvGrpSpPr>
        <p:grpSpPr>
          <a:xfrm rot="18636342">
            <a:off x="7423535" y="5313870"/>
            <a:ext cx="9526783" cy="8018066"/>
            <a:chOff x="-1833690" y="-2141397"/>
            <a:chExt cx="9526783" cy="9526783"/>
          </a:xfrm>
        </p:grpSpPr>
        <p:sp>
          <p:nvSpPr>
            <p:cNvPr id="12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3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4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2915213" y="4033466"/>
            <a:ext cx="8084654" cy="588643"/>
          </a:xfrm>
          <a:prstGeom prst="rect">
            <a:avLst/>
          </a:prstGeom>
        </p:spPr>
        <p:txBody>
          <a:bodyPr anchor="t"/>
          <a:lstStyle>
            <a:lvl1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082848" y="16937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015489" y="16937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2848" y="3093408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015489" y="3093408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086211" y="449301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018852" y="449301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53768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53768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58045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58045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3362" y="362322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4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46003" y="362322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3362" y="466599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46003" y="466599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2031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2031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1121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1121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302105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302105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93001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930013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83896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83896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1991568" y="-998227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7793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7793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168835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168835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259731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259731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50626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50626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4179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4179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7219023" y="53269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26"/>
          </p:nvPr>
        </p:nvSpPr>
        <p:spPr>
          <a:xfrm>
            <a:off x="8151664" y="53269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 userDrawn="1"/>
        </p:nvGrpSpPr>
        <p:grpSpPr>
          <a:xfrm rot="17100000" flipH="1">
            <a:off x="-2685302" y="-2350919"/>
            <a:ext cx="12746204" cy="15178844"/>
            <a:chOff x="-3533241" y="-1493421"/>
            <a:chExt cx="10611835" cy="9526783"/>
          </a:xfrm>
        </p:grpSpPr>
        <p:sp>
          <p:nvSpPr>
            <p:cNvPr id="10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1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  <a:alpha val="80000"/>
                </a:schemeClr>
              </a:gs>
              <a:gs pos="0">
                <a:schemeClr val="accent3">
                  <a:lumMod val="75000"/>
                  <a:alpha val="80000"/>
                </a:schemeClr>
              </a:gs>
              <a:gs pos="72000">
                <a:schemeClr val="accent2">
                  <a:lumMod val="75000"/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1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63"/>
            <a:ext cx="12207983" cy="6849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4" Type="http://schemas.openxmlformats.org/officeDocument/2006/relationships/theme" Target="../theme/theme2.xml"/><Relationship Id="rId23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.xml"/><Relationship Id="rId4" Type="http://schemas.openxmlformats.org/officeDocument/2006/relationships/image" Target="../media/image5.png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8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9450436" y="2636246"/>
            <a:ext cx="0" cy="14382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-26670"/>
            <a:ext cx="12192000" cy="1664694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5050514"/>
            <a:ext cx="12192000" cy="1834157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6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638024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4830542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8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6396" y="5268357"/>
            <a:ext cx="1973095" cy="14786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0" name="文本框 1"/>
          <p:cNvSpPr txBox="1"/>
          <p:nvPr/>
        </p:nvSpPr>
        <p:spPr>
          <a:xfrm>
            <a:off x="610316" y="1970730"/>
            <a:ext cx="7982777" cy="245259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第 </a:t>
            </a: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7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章</a:t>
            </a:r>
            <a:endParaRPr lang="en-US" altLang="zh-CN" sz="5400" b="1" dirty="0" smtClean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  <a:p>
            <a:pPr indent="0" algn="ctr">
              <a:lnSpc>
                <a:spcPct val="150000"/>
              </a:lnSpc>
            </a:pP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Python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常见标准库</a:t>
            </a:r>
            <a:endParaRPr lang="zh-CN" altLang="en-US" sz="5400" b="1" dirty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435" y="2342789"/>
            <a:ext cx="1806215" cy="1799347"/>
          </a:xfrm>
          <a:prstGeom prst="rect">
            <a:avLst/>
          </a:prstGeom>
        </p:spPr>
      </p:pic>
      <p:pic>
        <p:nvPicPr>
          <p:cNvPr id="2" name="图片 1" descr="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3045" y="201930"/>
            <a:ext cx="4686300" cy="1138555"/>
          </a:xfrm>
          <a:prstGeom prst="rect">
            <a:avLst/>
          </a:prstGeom>
        </p:spPr>
      </p:pic>
      <p:sp>
        <p:nvSpPr>
          <p:cNvPr id="4" name="文本框 1"/>
          <p:cNvSpPr txBox="1"/>
          <p:nvPr>
            <p:custDataLst>
              <p:tags r:id="rId5"/>
            </p:custDataLst>
          </p:nvPr>
        </p:nvSpPr>
        <p:spPr>
          <a:xfrm>
            <a:off x="6729730" y="5971540"/>
            <a:ext cx="5239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altLang="zh-CN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数据处理（基础篇）</a:t>
            </a:r>
            <a:endParaRPr lang="zh-CN" altLang="en-US" sz="2800" b="1" i="1" dirty="0">
              <a:solidFill>
                <a:srgbClr val="FFC0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1257243" y="2011116"/>
            <a:ext cx="3470523" cy="1082292"/>
          </a:xfrm>
        </p:spPr>
        <p:txBody>
          <a:bodyPr/>
          <a:lstStyle/>
          <a:p>
            <a:r>
              <a:rPr lang="zh-CN" altLang="en-US" sz="5400" dirty="0" smtClean="0"/>
              <a:t>主要内容</a:t>
            </a:r>
            <a:endParaRPr lang="zh-CN" altLang="en-US" sz="5400" dirty="0"/>
          </a:p>
        </p:txBody>
      </p:sp>
      <p:sp>
        <p:nvSpPr>
          <p:cNvPr id="13" name="文本占位符 4"/>
          <p:cNvSpPr>
            <a:spLocks noGrp="1"/>
          </p:cNvSpPr>
          <p:nvPr>
            <p:ph type="body" sz="quarter" idx="14"/>
          </p:nvPr>
        </p:nvSpPr>
        <p:spPr>
          <a:xfrm>
            <a:off x="1257243" y="3410725"/>
            <a:ext cx="3897243" cy="767410"/>
          </a:xfrm>
        </p:spPr>
        <p:txBody>
          <a:bodyPr/>
          <a:lstStyle/>
          <a:p>
            <a:r>
              <a:rPr lang="en-US" altLang="zh-CN" sz="4400" dirty="0" smtClean="0"/>
              <a:t>CONTENTS</a:t>
            </a:r>
            <a:endParaRPr lang="zh-CN" altLang="en-US" sz="4400" dirty="0"/>
          </a:p>
        </p:txBody>
      </p:sp>
      <p:sp>
        <p:nvSpPr>
          <p:cNvPr id="18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757703" y="1661397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690344" y="1661397"/>
            <a:ext cx="3253563" cy="634634"/>
          </a:xfrm>
        </p:spPr>
        <p:txBody>
          <a:bodyPr/>
          <a:lstStyle/>
          <a:p>
            <a:r>
              <a:rPr lang="zh-CN" altLang="en-US" sz="3200" b="1" dirty="0" smtClean="0"/>
              <a:t>数学库</a:t>
            </a:r>
            <a:r>
              <a:rPr lang="en-US" altLang="zh-CN" sz="3200" b="1" dirty="0" smtClean="0"/>
              <a:t>-math</a:t>
            </a:r>
            <a:endParaRPr lang="zh-CN" altLang="en-US" sz="3200" b="1" dirty="0"/>
          </a:p>
        </p:txBody>
      </p:sp>
      <p:sp>
        <p:nvSpPr>
          <p:cNvPr id="20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7033611" y="2867531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21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966252" y="2867531"/>
            <a:ext cx="4225748" cy="634634"/>
          </a:xfrm>
        </p:spPr>
        <p:txBody>
          <a:bodyPr/>
          <a:lstStyle/>
          <a:p>
            <a:r>
              <a:rPr lang="zh-CN" altLang="en-US" sz="3200" b="1" dirty="0" smtClean="0"/>
              <a:t>随机数库</a:t>
            </a:r>
            <a:r>
              <a:rPr lang="en-US" altLang="zh-CN" sz="3200" b="1" dirty="0" smtClean="0"/>
              <a:t>-random</a:t>
            </a:r>
            <a:endParaRPr lang="zh-CN" altLang="en-US" sz="3200" b="1" dirty="0"/>
          </a:p>
        </p:txBody>
      </p:sp>
      <p:sp>
        <p:nvSpPr>
          <p:cNvPr id="22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757703" y="4287025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23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690344" y="4287025"/>
            <a:ext cx="4225748" cy="634634"/>
          </a:xfrm>
        </p:spPr>
        <p:txBody>
          <a:bodyPr/>
          <a:lstStyle/>
          <a:p>
            <a:r>
              <a:rPr lang="zh-CN" altLang="en-US" sz="3200" b="1" dirty="0" smtClean="0"/>
              <a:t>时间库</a:t>
            </a:r>
            <a:r>
              <a:rPr lang="en-US" altLang="zh-CN" sz="3200" b="1" dirty="0" smtClean="0"/>
              <a:t>-time</a:t>
            </a:r>
            <a:endParaRPr lang="zh-CN" altLang="en-US" sz="3200" b="1" dirty="0"/>
          </a:p>
        </p:txBody>
      </p:sp>
      <p:sp>
        <p:nvSpPr>
          <p:cNvPr id="2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242718" y="5522014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05</a:t>
            </a:r>
            <a:endParaRPr lang="zh-CN" altLang="en-US" dirty="0"/>
          </a:p>
        </p:txBody>
      </p:sp>
      <p:sp>
        <p:nvSpPr>
          <p:cNvPr id="29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175359" y="5522014"/>
            <a:ext cx="4225748" cy="634634"/>
          </a:xfrm>
        </p:spPr>
        <p:txBody>
          <a:bodyPr/>
          <a:lstStyle/>
          <a:p>
            <a:r>
              <a:rPr lang="zh-CN" altLang="en-US" sz="3200" b="1" dirty="0" smtClean="0"/>
              <a:t>集合库</a:t>
            </a:r>
            <a:r>
              <a:rPr lang="en-US" altLang="zh-CN" sz="3200" b="1" dirty="0" smtClean="0"/>
              <a:t>-collections</a:t>
            </a:r>
            <a:endParaRPr lang="zh-CN" altLang="en-US" sz="3200" b="1" dirty="0"/>
          </a:p>
        </p:txBody>
      </p:sp>
      <p:sp>
        <p:nvSpPr>
          <p:cNvPr id="14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242718" y="543980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175359" y="543980"/>
            <a:ext cx="3253563" cy="634634"/>
          </a:xfrm>
        </p:spPr>
        <p:txBody>
          <a:bodyPr/>
          <a:lstStyle/>
          <a:p>
            <a:r>
              <a:rPr lang="zh-CN" altLang="en-US" sz="3200" b="1" dirty="0" smtClean="0"/>
              <a:t>模块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6"/>
          </p:nvPr>
        </p:nvSpPr>
        <p:spPr>
          <a:xfrm>
            <a:off x="3724507" y="3459853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模 块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3619" y="155292"/>
            <a:ext cx="318291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常见标准库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238685" y="1225297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057615" y="515990"/>
            <a:ext cx="199091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模块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83892" y="1489055"/>
            <a:ext cx="9707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400" dirty="0" smtClean="0">
                <a:latin typeface="+mn-ea"/>
              </a:rPr>
              <a:t>       Python</a:t>
            </a:r>
            <a:r>
              <a:rPr lang="zh-CN" altLang="en-US" sz="2400" dirty="0" smtClean="0">
                <a:latin typeface="+mn-ea"/>
              </a:rPr>
              <a:t>中的模块</a:t>
            </a:r>
            <a:r>
              <a:rPr lang="zh-CN" altLang="en-US" sz="2400" dirty="0">
                <a:latin typeface="+mn-ea"/>
              </a:rPr>
              <a:t>其实就是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一个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python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文件</a:t>
            </a:r>
            <a:r>
              <a:rPr lang="zh-CN" altLang="en-US" sz="2400" dirty="0" smtClean="0">
                <a:latin typeface="+mn-ea"/>
              </a:rPr>
              <a:t>，该文件中可以定义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多个类、函数、变量</a:t>
            </a:r>
            <a:r>
              <a:rPr lang="zh-CN" altLang="en-US" sz="2400" dirty="0" smtClean="0">
                <a:latin typeface="+mn-ea"/>
              </a:rPr>
              <a:t>等。模块名称就是</a:t>
            </a:r>
            <a:r>
              <a:rPr lang="zh-CN" altLang="en-US" sz="2400" b="1" dirty="0" smtClean="0">
                <a:solidFill>
                  <a:srgbClr val="FF00FF"/>
                </a:solidFill>
                <a:latin typeface="+mn-ea"/>
              </a:rPr>
              <a:t>不包含后缀的文件名</a:t>
            </a:r>
            <a:r>
              <a:rPr lang="zh-CN" altLang="en-US" sz="2400" dirty="0" smtClean="0">
                <a:latin typeface="+mn-ea"/>
              </a:rPr>
              <a:t>。通常同一文件内的代码具有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高内聚</a:t>
            </a:r>
            <a:r>
              <a:rPr lang="zh-CN" altLang="en-US" sz="2400" dirty="0" smtClean="0">
                <a:latin typeface="+mn-ea"/>
              </a:rPr>
              <a:t>特点，不同文件之间的代码具有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低耦合</a:t>
            </a:r>
            <a:r>
              <a:rPr lang="zh-CN" altLang="en-US" sz="2400" dirty="0" smtClean="0">
                <a:latin typeface="+mn-ea"/>
              </a:rPr>
              <a:t>特点，不同模块间可以相互调用，从而实现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代码的复用</a:t>
            </a:r>
            <a:r>
              <a:rPr lang="zh-CN" altLang="en-US" sz="2400" dirty="0" smtClean="0">
                <a:latin typeface="+mn-ea"/>
              </a:rPr>
              <a:t>。</a:t>
            </a:r>
            <a:endParaRPr lang="en-US" altLang="zh-CN" sz="2400" dirty="0" smtClean="0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5612" y="3895325"/>
            <a:ext cx="11186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400" dirty="0" smtClean="0">
                <a:latin typeface="+mn-ea"/>
              </a:rPr>
              <a:t>       </a:t>
            </a:r>
            <a:r>
              <a:rPr lang="zh-CN" altLang="en-US" sz="2400" dirty="0" smtClean="0">
                <a:latin typeface="+mn-ea"/>
              </a:rPr>
              <a:t>不同模块间相互调用的前提是要</a:t>
            </a:r>
            <a:r>
              <a:rPr lang="zh-CN" altLang="en-US" sz="2400" b="1" dirty="0" smtClean="0">
                <a:solidFill>
                  <a:srgbClr val="FF00FF"/>
                </a:solidFill>
                <a:latin typeface="+mn-ea"/>
              </a:rPr>
              <a:t>先导入相关内容</a:t>
            </a:r>
            <a:r>
              <a:rPr lang="zh-CN" altLang="en-US" sz="2400" dirty="0" smtClean="0">
                <a:latin typeface="+mn-ea"/>
              </a:rPr>
              <a:t>，此时需借助</a:t>
            </a:r>
            <a:r>
              <a:rPr lang="en-US" altLang="zh-CN" sz="2400" dirty="0" smtClean="0">
                <a:latin typeface="+mn-ea"/>
              </a:rPr>
              <a:t>import</a:t>
            </a:r>
            <a:r>
              <a:rPr lang="zh-CN" altLang="en-US" sz="2400" dirty="0" smtClean="0">
                <a:latin typeface="+mn-ea"/>
              </a:rPr>
              <a:t>关键字，语法如下：</a:t>
            </a:r>
            <a:endParaRPr lang="en-US" altLang="zh-CN" sz="2400" dirty="0" smtClean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88491" y="5193600"/>
            <a:ext cx="107032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latin typeface="+mn-ea"/>
              </a:rPr>
              <a:t>import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zh-CN" altLang="en-US" sz="2000" b="1" dirty="0">
                <a:solidFill>
                  <a:srgbClr val="C00000"/>
                </a:solidFill>
                <a:latin typeface="+mn-ea"/>
              </a:rPr>
              <a:t>模块</a:t>
            </a:r>
            <a:r>
              <a:rPr lang="zh-CN" altLang="en-US" sz="2000" b="1" dirty="0" smtClean="0">
                <a:solidFill>
                  <a:srgbClr val="C00000"/>
                </a:solidFill>
                <a:latin typeface="+mn-ea"/>
              </a:rPr>
              <a:t>名 </a:t>
            </a:r>
            <a:r>
              <a:rPr lang="zh-CN" altLang="en-US" sz="2000" b="1" dirty="0" smtClean="0"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导入整个模块，此时可根据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模块名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.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内容</a:t>
            </a:r>
            <a:r>
              <a:rPr lang="zh-CN" altLang="en-US" sz="2000" dirty="0" smtClean="0">
                <a:latin typeface="+mn-ea"/>
              </a:rPr>
              <a:t>进行访问。</a:t>
            </a:r>
            <a:endParaRPr lang="en-US" altLang="zh-CN" sz="2000" dirty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latin typeface="+mn-ea"/>
              </a:rPr>
              <a:t>import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zh-CN" altLang="en-US" sz="2000" b="1" dirty="0">
                <a:solidFill>
                  <a:srgbClr val="C00000"/>
                </a:solidFill>
                <a:latin typeface="+mn-ea"/>
              </a:rPr>
              <a:t>模块名 </a:t>
            </a:r>
            <a:r>
              <a:rPr lang="en-US" altLang="zh-CN" sz="2000" b="1" dirty="0">
                <a:latin typeface="+mn-ea"/>
              </a:rPr>
              <a:t>as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zh-CN" altLang="en-US" sz="2000" b="1" dirty="0" smtClean="0">
                <a:solidFill>
                  <a:srgbClr val="C00000"/>
                </a:solidFill>
                <a:latin typeface="+mn-ea"/>
              </a:rPr>
              <a:t>别名</a:t>
            </a:r>
            <a:r>
              <a:rPr lang="zh-CN" altLang="en-US" sz="2000" b="1" dirty="0">
                <a:latin typeface="+mn-ea"/>
              </a:rPr>
              <a:t>：</a:t>
            </a:r>
            <a:r>
              <a:rPr lang="zh-CN" altLang="en-US" sz="2000" dirty="0">
                <a:latin typeface="+mn-ea"/>
              </a:rPr>
              <a:t>导入整个模块</a:t>
            </a:r>
            <a:r>
              <a:rPr lang="zh-CN" altLang="en-US" sz="2000" dirty="0" smtClean="0">
                <a:latin typeface="+mn-ea"/>
              </a:rPr>
              <a:t>，并给模块取个别名，可通过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别名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.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内容</a:t>
            </a:r>
            <a:r>
              <a:rPr lang="zh-CN" altLang="en-US" sz="2000" dirty="0">
                <a:latin typeface="+mn-ea"/>
              </a:rPr>
              <a:t>进行访问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b="1" dirty="0">
              <a:solidFill>
                <a:srgbClr val="C00000"/>
              </a:solidFill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latin typeface="+mn-ea"/>
              </a:rPr>
              <a:t>from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zh-CN" altLang="en-US" sz="2000" b="1" dirty="0">
                <a:solidFill>
                  <a:srgbClr val="C00000"/>
                </a:solidFill>
                <a:latin typeface="+mn-ea"/>
              </a:rPr>
              <a:t>模块名 </a:t>
            </a:r>
            <a:r>
              <a:rPr lang="en-US" altLang="zh-CN" sz="2000" b="1" dirty="0">
                <a:latin typeface="+mn-ea"/>
              </a:rPr>
              <a:t>import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zh-CN" altLang="en-US" sz="2000" b="1" dirty="0" smtClean="0">
                <a:solidFill>
                  <a:srgbClr val="C00000"/>
                </a:solidFill>
                <a:latin typeface="+mn-ea"/>
              </a:rPr>
              <a:t>函数或类</a:t>
            </a:r>
            <a:r>
              <a:rPr lang="zh-CN" altLang="en-US" sz="2000" b="1" dirty="0" smtClean="0"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从模块中导入某一部分内容，此时可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直接访问内容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solidFill>
                <a:srgbClr val="C0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3619" y="155292"/>
            <a:ext cx="318291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常见标准库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238685" y="1225297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057615" y="515990"/>
            <a:ext cx="199091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模块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57400" y="1675722"/>
            <a:ext cx="9707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dirty="0" smtClean="0">
                <a:latin typeface="+mn-ea"/>
              </a:rPr>
              <a:t>       使用</a:t>
            </a:r>
            <a:r>
              <a:rPr lang="en-US" altLang="zh-CN" sz="2400" dirty="0">
                <a:latin typeface="+mn-ea"/>
              </a:rPr>
              <a:t>import</a:t>
            </a:r>
            <a:r>
              <a:rPr lang="zh-CN" altLang="en-US" sz="2400" dirty="0">
                <a:latin typeface="+mn-ea"/>
              </a:rPr>
              <a:t>语句导入模块时</a:t>
            </a:r>
            <a:r>
              <a:rPr lang="zh-CN" altLang="en-US" sz="2400" dirty="0" smtClean="0">
                <a:latin typeface="+mn-ea"/>
              </a:rPr>
              <a:t>，按照 </a:t>
            </a:r>
            <a:r>
              <a:rPr lang="en-US" altLang="zh-CN" sz="2400" dirty="0" err="1" smtClean="0">
                <a:latin typeface="+mn-ea"/>
              </a:rPr>
              <a:t>sys.path</a:t>
            </a:r>
            <a:r>
              <a:rPr lang="en-US" altLang="zh-CN" sz="2400" dirty="0" smtClean="0">
                <a:latin typeface="+mn-ea"/>
              </a:rPr>
              <a:t> </a:t>
            </a:r>
            <a:r>
              <a:rPr lang="zh-CN" altLang="en-US" sz="2400" dirty="0" smtClean="0">
                <a:latin typeface="+mn-ea"/>
              </a:rPr>
              <a:t>变量</a:t>
            </a:r>
            <a:r>
              <a:rPr lang="zh-CN" altLang="en-US" sz="2400" dirty="0">
                <a:latin typeface="+mn-ea"/>
              </a:rPr>
              <a:t>的值</a:t>
            </a:r>
            <a:r>
              <a:rPr lang="zh-CN" altLang="en-US" sz="2400" dirty="0" smtClean="0">
                <a:latin typeface="+mn-ea"/>
              </a:rPr>
              <a:t>搜索</a:t>
            </a:r>
            <a:r>
              <a:rPr lang="zh-CN" altLang="en-US" sz="2400" dirty="0">
                <a:latin typeface="+mn-ea"/>
              </a:rPr>
              <a:t>文件</a:t>
            </a:r>
            <a:r>
              <a:rPr lang="zh-CN" altLang="en-US" sz="2400" dirty="0" smtClean="0">
                <a:latin typeface="+mn-ea"/>
              </a:rPr>
              <a:t>，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如果没找到，则程序报错</a:t>
            </a:r>
            <a:r>
              <a:rPr lang="zh-CN" altLang="en-US" sz="2400" dirty="0" smtClean="0">
                <a:latin typeface="+mn-ea"/>
              </a:rPr>
              <a:t>。</a:t>
            </a:r>
            <a:r>
              <a:rPr lang="zh-CN" altLang="en-US" sz="2400" dirty="0">
                <a:latin typeface="+mn-ea"/>
              </a:rPr>
              <a:t>可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通过 </a:t>
            </a:r>
            <a:r>
              <a:rPr lang="en-US" altLang="zh-CN" sz="2400" b="1" dirty="0" err="1">
                <a:solidFill>
                  <a:srgbClr val="FF0000"/>
                </a:solidFill>
                <a:latin typeface="+mn-ea"/>
              </a:rPr>
              <a:t>sys.path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查看搜索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目录</a:t>
            </a:r>
            <a:r>
              <a:rPr lang="zh-CN" altLang="en-US" sz="2400" dirty="0" smtClean="0">
                <a:latin typeface="+mn-ea"/>
              </a:rPr>
              <a:t>，通常包含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当前目录</a:t>
            </a:r>
            <a:r>
              <a:rPr lang="zh-CN" altLang="en-US" sz="2400" dirty="0">
                <a:latin typeface="+mn-ea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Python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安装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目录</a:t>
            </a:r>
            <a:r>
              <a:rPr lang="zh-CN" altLang="en-US" sz="2400" dirty="0" smtClean="0">
                <a:latin typeface="+mn-ea"/>
              </a:rPr>
              <a:t>等，搜索</a:t>
            </a:r>
            <a:r>
              <a:rPr lang="zh-CN" altLang="en-US" sz="2400" dirty="0">
                <a:latin typeface="+mn-ea"/>
              </a:rPr>
              <a:t>顺序按照目录在列表中的顺序（</a:t>
            </a:r>
            <a:r>
              <a:rPr lang="zh-CN" altLang="en-US" sz="2400" dirty="0" smtClean="0">
                <a:latin typeface="+mn-ea"/>
              </a:rPr>
              <a:t>一般来说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当前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目录优先级最高</a:t>
            </a:r>
            <a:r>
              <a:rPr lang="zh-CN" altLang="en-US" sz="2400" dirty="0">
                <a:latin typeface="+mn-ea"/>
              </a:rPr>
              <a:t>）</a:t>
            </a:r>
            <a:r>
              <a:rPr lang="zh-CN" altLang="en-US" sz="2400" dirty="0" smtClean="0">
                <a:latin typeface="+mn-ea"/>
              </a:rPr>
              <a:t>。</a:t>
            </a:r>
            <a:endParaRPr lang="zh-CN" altLang="en-US" sz="2400" dirty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56132" y="4473658"/>
            <a:ext cx="107091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dirty="0" smtClean="0">
                <a:latin typeface="+mn-ea"/>
              </a:rPr>
              <a:t>       如果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需要访问的模块不在默认的搜索目录中</a:t>
            </a:r>
            <a:r>
              <a:rPr lang="zh-CN" altLang="en-US" sz="2400" dirty="0" smtClean="0">
                <a:latin typeface="+mn-ea"/>
              </a:rPr>
              <a:t>，则需要手动的将其添加到搜索目录中去。如果在多个模块中包含相同的内容，此时访问时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可用模块名</a:t>
            </a:r>
            <a:r>
              <a:rPr lang="en-US" altLang="zh-CN" sz="2400" b="1" dirty="0" smtClean="0">
                <a:solidFill>
                  <a:srgbClr val="0000CC"/>
                </a:solidFill>
                <a:latin typeface="+mn-ea"/>
              </a:rPr>
              <a:t>.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内容进行区分</a:t>
            </a:r>
            <a:r>
              <a:rPr lang="zh-CN" altLang="en-US" sz="2400" dirty="0" smtClean="0">
                <a:latin typeface="+mn-ea"/>
              </a:rPr>
              <a:t>，否则</a:t>
            </a:r>
            <a:r>
              <a:rPr lang="zh-CN" altLang="en-US" sz="2400" b="1" dirty="0" smtClean="0">
                <a:solidFill>
                  <a:srgbClr val="FF00FF"/>
                </a:solidFill>
                <a:latin typeface="+mn-ea"/>
              </a:rPr>
              <a:t>根据导入的顺序，取最后导入的</a:t>
            </a:r>
            <a:r>
              <a:rPr lang="zh-CN" altLang="en-US" sz="2400" dirty="0" smtClean="0">
                <a:latin typeface="+mn-ea"/>
              </a:rPr>
              <a:t>。</a:t>
            </a:r>
            <a:endParaRPr lang="zh-CN" altLang="en-US" sz="24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flipV="1">
            <a:off x="5369885" y="719381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122206" y="3095"/>
            <a:ext cx="206711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程序举例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1268" y="595626"/>
            <a:ext cx="426705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创建一个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test_a.py</a:t>
            </a:r>
            <a:r>
              <a:rPr lang="zh-CN" altLang="en-US" sz="2000" dirty="0" smtClean="0">
                <a:latin typeface="+mn-ea"/>
              </a:rPr>
              <a:t>文件内容如下：</a:t>
            </a:r>
            <a:endParaRPr lang="en-US" altLang="zh-CN" sz="2000" dirty="0" smtClean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1268" y="2946036"/>
            <a:ext cx="48309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在当前路径下新建一个文件夹</a:t>
            </a:r>
            <a:r>
              <a:rPr lang="en-US" altLang="zh-CN" sz="2000" dirty="0" smtClean="0">
                <a:latin typeface="+mn-ea"/>
              </a:rPr>
              <a:t>test</a:t>
            </a:r>
            <a:r>
              <a:rPr lang="zh-CN" altLang="en-US" sz="2000" dirty="0" smtClean="0">
                <a:latin typeface="+mn-ea"/>
              </a:rPr>
              <a:t>，然后在</a:t>
            </a:r>
            <a:r>
              <a:rPr lang="en-US" altLang="zh-CN" sz="2000" dirty="0" smtClean="0">
                <a:latin typeface="+mn-ea"/>
              </a:rPr>
              <a:t>test</a:t>
            </a:r>
            <a:r>
              <a:rPr lang="zh-CN" altLang="en-US" sz="2000" dirty="0" smtClean="0">
                <a:latin typeface="+mn-ea"/>
              </a:rPr>
              <a:t>文件夹下创建一个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test_b.py</a:t>
            </a:r>
            <a:r>
              <a:rPr lang="zh-CN" altLang="en-US" sz="2000" dirty="0" smtClean="0">
                <a:latin typeface="+mn-ea"/>
              </a:rPr>
              <a:t>文件内容如下：</a:t>
            </a:r>
            <a:endParaRPr lang="en-US" altLang="zh-CN" sz="2000" dirty="0" smtClean="0">
              <a:latin typeface="+mn-ea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46476" y="1326128"/>
            <a:ext cx="4115084" cy="14773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test_a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():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"test_a"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46476" y="4565944"/>
            <a:ext cx="4115084" cy="193899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30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test_b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():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"test_b"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69280" y="1261631"/>
            <a:ext cx="6187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在</a:t>
            </a:r>
            <a:r>
              <a:rPr lang="en-US" altLang="zh-CN" sz="2000" dirty="0" smtClean="0">
                <a:latin typeface="+mn-ea"/>
              </a:rPr>
              <a:t>test_a.py</a:t>
            </a:r>
            <a:r>
              <a:rPr lang="zh-CN" altLang="en-US" sz="2000" dirty="0" smtClean="0">
                <a:latin typeface="+mn-ea"/>
              </a:rPr>
              <a:t>文件同一目录下，创建一个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test_c.py</a:t>
            </a:r>
            <a:r>
              <a:rPr lang="zh-CN" altLang="en-US" sz="2000" dirty="0" smtClean="0">
                <a:latin typeface="+mn-ea"/>
              </a:rPr>
              <a:t>文件实现下面效果：</a:t>
            </a:r>
            <a:endParaRPr lang="en-US" altLang="zh-CN" sz="2000" dirty="0" smtClean="0"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84272" y="2565474"/>
            <a:ext cx="543306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访问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test_a.py 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中的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a</a:t>
            </a:r>
            <a:r>
              <a:rPr lang="zh-CN" altLang="en-US" sz="2000" dirty="0" smtClean="0">
                <a:latin typeface="+mn-ea"/>
              </a:rPr>
              <a:t>，并打印 </a:t>
            </a:r>
            <a:r>
              <a:rPr lang="en-US" altLang="zh-CN" sz="2000" dirty="0" smtClean="0">
                <a:latin typeface="+mn-ea"/>
              </a:rPr>
              <a:t>a </a:t>
            </a:r>
            <a:r>
              <a:rPr lang="zh-CN" altLang="en-US" sz="2000" dirty="0" smtClean="0">
                <a:latin typeface="+mn-ea"/>
              </a:rPr>
              <a:t>的值；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调用</a:t>
            </a:r>
            <a:r>
              <a:rPr lang="zh-CN" altLang="en-US" sz="2000" dirty="0" smtClean="0">
                <a:latin typeface="+mn-ea"/>
              </a:rPr>
              <a:t> </a:t>
            </a:r>
            <a:r>
              <a:rPr lang="en-US" altLang="zh-CN" sz="2000" dirty="0" smtClean="0">
                <a:latin typeface="+mn-ea"/>
              </a:rPr>
              <a:t>test_a.py </a:t>
            </a:r>
            <a:r>
              <a:rPr lang="zh-CN" altLang="en-US" sz="2000" dirty="0" smtClean="0">
                <a:latin typeface="+mn-ea"/>
              </a:rPr>
              <a:t>中的 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test_a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函数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访问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test_b.py 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中的 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b</a:t>
            </a:r>
            <a:r>
              <a:rPr lang="zh-CN" altLang="en-US" sz="2000" dirty="0" smtClean="0">
                <a:latin typeface="+mn-ea"/>
              </a:rPr>
              <a:t>，并打印 </a:t>
            </a:r>
            <a:r>
              <a:rPr lang="en-US" altLang="zh-CN" sz="2000" dirty="0" smtClean="0">
                <a:latin typeface="+mn-ea"/>
              </a:rPr>
              <a:t>b </a:t>
            </a:r>
            <a:r>
              <a:rPr lang="zh-CN" altLang="en-US" sz="2000" dirty="0" smtClean="0">
                <a:latin typeface="+mn-ea"/>
              </a:rPr>
              <a:t>的值；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访问</a:t>
            </a:r>
            <a:r>
              <a:rPr lang="en-US" altLang="zh-CN" sz="2000" dirty="0">
                <a:latin typeface="+mn-ea"/>
              </a:rPr>
              <a:t>test_b.py </a:t>
            </a:r>
            <a:r>
              <a:rPr lang="zh-CN" altLang="en-US" sz="2000" dirty="0">
                <a:latin typeface="+mn-ea"/>
              </a:rPr>
              <a:t>中的 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test_b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函数</a:t>
            </a:r>
            <a:r>
              <a:rPr lang="zh-CN" altLang="en-US" sz="2000" dirty="0">
                <a:latin typeface="+mn-ea"/>
              </a:rPr>
              <a:t>；</a:t>
            </a:r>
            <a:endParaRPr lang="en-US" altLang="zh-CN" sz="2000" dirty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同时访问 </a:t>
            </a:r>
            <a:r>
              <a:rPr lang="en-US" altLang="zh-CN" sz="2000" dirty="0" smtClean="0">
                <a:latin typeface="+mn-ea"/>
              </a:rPr>
              <a:t>test_a.py </a:t>
            </a:r>
            <a:r>
              <a:rPr lang="zh-CN" altLang="en-US" sz="2000" dirty="0" smtClean="0">
                <a:latin typeface="+mn-ea"/>
              </a:rPr>
              <a:t>和 </a:t>
            </a:r>
            <a:r>
              <a:rPr lang="en-US" altLang="zh-CN" sz="2000" dirty="0" smtClean="0">
                <a:latin typeface="+mn-ea"/>
              </a:rPr>
              <a:t>test_b.py </a:t>
            </a:r>
            <a:r>
              <a:rPr lang="zh-CN" altLang="en-US" sz="2000" dirty="0" smtClean="0">
                <a:latin typeface="+mn-ea"/>
              </a:rPr>
              <a:t>中的 </a:t>
            </a:r>
            <a:r>
              <a:rPr lang="en-US" altLang="zh-CN" sz="2000" dirty="0" smtClean="0">
                <a:latin typeface="+mn-ea"/>
              </a:rPr>
              <a:t>a ;</a:t>
            </a:r>
            <a:endParaRPr lang="en-US" altLang="zh-CN" sz="2000" dirty="0" smtClean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58642" y="5369882"/>
            <a:ext cx="43732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对于不在搜索目录中的模块，需要提前将其添加到路径中去。</a:t>
            </a:r>
            <a:endParaRPr lang="en-US" altLang="zh-CN" sz="2400" b="1" dirty="0" smtClean="0">
              <a:solidFill>
                <a:srgbClr val="FF000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724507" y="3292213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数学库</a:t>
            </a:r>
            <a:r>
              <a:rPr lang="en-US" altLang="zh-CN" b="1" dirty="0" smtClean="0"/>
              <a:t>-math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3619" y="155292"/>
            <a:ext cx="318291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常见标准库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238685" y="1225297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707999" y="515989"/>
            <a:ext cx="2690145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数学库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-math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057400" y="1675722"/>
            <a:ext cx="9707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dirty="0" smtClean="0">
                <a:latin typeface="+mn-ea"/>
              </a:rPr>
              <a:t>       </a:t>
            </a:r>
            <a:r>
              <a:rPr lang="en-US" altLang="zh-CN" sz="2400" dirty="0" smtClean="0">
                <a:latin typeface="+mn-ea"/>
              </a:rPr>
              <a:t>math</a:t>
            </a:r>
            <a:r>
              <a:rPr lang="zh-CN" altLang="en-US" sz="2400" dirty="0" smtClean="0">
                <a:latin typeface="+mn-ea"/>
              </a:rPr>
              <a:t>库中定义了一些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常见的数学常量</a:t>
            </a:r>
            <a:r>
              <a:rPr lang="zh-CN" altLang="en-US" sz="2400" dirty="0">
                <a:latin typeface="+mn-ea"/>
              </a:rPr>
              <a:t>和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数学计算公式</a:t>
            </a:r>
            <a:r>
              <a:rPr lang="zh-CN" altLang="en-US" sz="2400" dirty="0" smtClean="0">
                <a:latin typeface="+mn-ea"/>
              </a:rPr>
              <a:t>，例如自然常数</a:t>
            </a:r>
            <a:r>
              <a:rPr lang="en-US" altLang="zh-CN" sz="2400" dirty="0" smtClean="0">
                <a:latin typeface="+mn-ea"/>
              </a:rPr>
              <a:t>e</a:t>
            </a:r>
            <a:r>
              <a:rPr lang="zh-CN" altLang="en-US" sz="2400" dirty="0" smtClean="0">
                <a:latin typeface="+mn-ea"/>
              </a:rPr>
              <a:t>，圆周率</a:t>
            </a:r>
            <a:r>
              <a:rPr lang="en-US" altLang="zh-CN" sz="2400" dirty="0" smtClean="0">
                <a:latin typeface="+mn-ea"/>
              </a:rPr>
              <a:t>pi</a:t>
            </a:r>
            <a:r>
              <a:rPr lang="zh-CN" altLang="en-US" sz="2400" dirty="0" smtClean="0">
                <a:latin typeface="+mn-ea"/>
              </a:rPr>
              <a:t>，正弦函数、对数函数、距离函数、平方根函数等。</a:t>
            </a:r>
            <a:endParaRPr lang="zh-CN" altLang="en-US" sz="2400" dirty="0">
              <a:latin typeface="+mn-ea"/>
            </a:endParaRPr>
          </a:p>
        </p:txBody>
      </p:sp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918247" y="3384284"/>
          <a:ext cx="11136593" cy="33813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7913"/>
                <a:gridCol w="8488680"/>
              </a:tblGrid>
              <a:tr h="580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方法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作用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sin(</a:t>
                      </a:r>
                      <a:r>
                        <a:rPr lang="zh-CN" altLang="en-US" sz="2000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弧度</a:t>
                      </a:r>
                      <a:r>
                        <a:rPr lang="en-US" altLang="zh-CN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CN" altLang="en-US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cos(</a:t>
                      </a:r>
                      <a:r>
                        <a:rPr lang="zh-CN" altLang="en-US" sz="2000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弧度</a:t>
                      </a:r>
                      <a:r>
                        <a:rPr lang="en-US" altLang="zh-CN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求某一弧度的正弦值、余弦值，此外还有正切、余切等。</a:t>
                      </a:r>
                      <a:endParaRPr lang="zh-CN" sz="2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radians(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角度</a:t>
                      </a:r>
                      <a:r>
                        <a:rPr lang="en-US" altLang="zh-CN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 </a:t>
                      </a:r>
                      <a:endParaRPr lang="zh-CN" sz="2000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将角度转化成对应的弧度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degrees(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弧度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将弧度转化成对应的角度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dist</a:t>
                      </a:r>
                      <a:r>
                        <a:rPr lang="en-US" altLang="zh-CN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点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zh-CN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2000" kern="100" baseline="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点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altLang="zh-CN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获取两个点</a:t>
                      </a:r>
                      <a:r>
                        <a:rPr lang="en-US" altLang="zh-CN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en-US" altLang="zh-CN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之间的</a:t>
                      </a: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欧式距离</a:t>
                      </a:r>
                      <a:r>
                        <a:rPr lang="zh-CN" altLang="en-US" sz="2000" b="0" kern="100" dirty="0" smtClean="0"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，要求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两个点的维度必须相同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fabs</a:t>
                      </a:r>
                      <a:r>
                        <a:rPr lang="en-US" altLang="zh-CN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浮点数</a:t>
                      </a:r>
                      <a:r>
                        <a:rPr lang="en-US" altLang="zh-CN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返回一个数的绝对值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factorial(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整数</a:t>
                      </a:r>
                      <a:r>
                        <a:rPr lang="en-US" altLang="zh-CN" sz="2000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返回一个整数的阶乘，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传递正整数，负数或小数时报错</a:t>
                      </a:r>
                      <a:endParaRPr lang="zh-CN" sz="2000" b="1" kern="100" dirty="0">
                        <a:solidFill>
                          <a:srgbClr val="FF00FF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 flipV="1">
            <a:off x="5796723" y="73250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266038" y="0"/>
            <a:ext cx="2690145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数学库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-math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750607" y="914452"/>
          <a:ext cx="11136593" cy="5714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7913"/>
                <a:gridCol w="8488680"/>
              </a:tblGrid>
              <a:tr h="580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方法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作用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ceil(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浮点数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对浮点数进行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向上取整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，结果为大于等于参数值的最小整数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floor(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浮点数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对浮点数进行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向下取整</a:t>
                      </a: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，结果为小于等于参数值的最大整数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trunc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浮点数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对浮点数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截取取整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，直接忽略小数部分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pow(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底数</a:t>
                      </a:r>
                      <a:r>
                        <a:rPr lang="zh-CN" altLang="en-US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指数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求幂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，结果为底数的指数次方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log(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底数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返回 </a:t>
                      </a:r>
                      <a:r>
                        <a:rPr lang="en-US" altLang="zh-CN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在指定底数下的对数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，底数默认为自然常数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log2(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CN" altLang="en-US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log10(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返回 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 分别在底数为 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和 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时的对数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sqrt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浮点数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获取 浮点数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的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平方根</a:t>
                      </a:r>
                      <a:endParaRPr lang="zh-CN" sz="2000" b="1" kern="100" dirty="0">
                        <a:solidFill>
                          <a:srgbClr val="FF00FF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gcd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整数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整数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获取两个整数的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最大公约数</a:t>
                      </a:r>
                      <a:endParaRPr lang="zh-CN" sz="2000" b="1" kern="100" dirty="0">
                        <a:solidFill>
                          <a:srgbClr val="FF00FF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fsum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可迭代对象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对可迭代对象中的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每个元素进行求和</a:t>
                      </a:r>
                      <a:endParaRPr lang="zh-CN" sz="2000" b="1" kern="100" dirty="0">
                        <a:solidFill>
                          <a:srgbClr val="FF00FF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prod(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可迭代对象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将可迭代对象中的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所有元素进行相乘</a:t>
                      </a:r>
                      <a:endParaRPr lang="zh-CN" sz="2000" b="1" kern="100" dirty="0">
                        <a:solidFill>
                          <a:srgbClr val="FF00FF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copysign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 y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 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y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的符号复制给 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，如果 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x , y 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同号，则 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不变，否则 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x = x * (-1)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 flipV="1">
            <a:off x="5903404" y="740629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266038" y="0"/>
            <a:ext cx="2690145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程序举例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1163224"/>
            <a:ext cx="6019800" cy="419627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math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(math.pi)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打印圆周率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(math.e)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打印自然常数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(math.sin(math.pi/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正弦函数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(math.cos(math.pi/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余弦函数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(math.tan(math.pi/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正切函数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(math.dist((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求距离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(math.fabs(-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求绝对值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(math.factorial(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求阶乘</a:t>
            </a:r>
            <a:endParaRPr kumimoji="0" 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399341" y="663989"/>
            <a:ext cx="43732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调用函数前，导入模块</a:t>
            </a:r>
            <a:endParaRPr lang="en-US" altLang="zh-CN" sz="2400" b="1" dirty="0" smtClean="0">
              <a:solidFill>
                <a:srgbClr val="FF0000"/>
              </a:solidFill>
              <a:latin typeface="+mn-ea"/>
            </a:endParaRPr>
          </a:p>
          <a:p>
            <a:pPr algn="ctr" latinLnBrk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i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mport math</a:t>
            </a:r>
            <a:endParaRPr lang="en-US" altLang="zh-CN" sz="24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370320" y="1912712"/>
            <a:ext cx="5699760" cy="470898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(math.ceil(-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4.6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向上取整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(math.floor(-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4.6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向下取整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(math.trunc(-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4.6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截取整数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(math.pow(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幂指数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(math.gcd(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最大公约数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(math.fsum([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所有元素相加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(math.prod([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所有元素相乘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(math.copysign(-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复制符号</a:t>
            </a:r>
            <a:endParaRPr kumimoji="0" 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724507" y="3292213"/>
            <a:ext cx="4742986" cy="825190"/>
          </a:xfrm>
        </p:spPr>
        <p:txBody>
          <a:bodyPr/>
          <a:lstStyle/>
          <a:p>
            <a:r>
              <a:rPr lang="zh-CN" altLang="en-US" b="1" dirty="0"/>
              <a:t>时间</a:t>
            </a:r>
            <a:r>
              <a:rPr lang="zh-CN" altLang="en-US" b="1" dirty="0" smtClean="0"/>
              <a:t>库</a:t>
            </a:r>
            <a:r>
              <a:rPr lang="en-US" altLang="zh-CN" b="1" dirty="0" smtClean="0"/>
              <a:t>-time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3619" y="155292"/>
            <a:ext cx="318291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常见标准库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238685" y="1225297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707999" y="515989"/>
            <a:ext cx="2690145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时间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库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-time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44704" y="1396651"/>
            <a:ext cx="1008795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400" dirty="0" smtClean="0">
                <a:latin typeface="+mn-ea"/>
              </a:rPr>
              <a:t>       time </a:t>
            </a:r>
            <a:r>
              <a:rPr lang="zh-CN" altLang="en-US" sz="2400" dirty="0">
                <a:latin typeface="+mn-ea"/>
              </a:rPr>
              <a:t>模块</a:t>
            </a:r>
            <a:r>
              <a:rPr lang="zh-CN" altLang="en-US" sz="2400" dirty="0" smtClean="0">
                <a:latin typeface="+mn-ea"/>
              </a:rPr>
              <a:t>主要提供各种</a:t>
            </a:r>
            <a:r>
              <a:rPr lang="zh-CN" altLang="en-US" sz="2400" dirty="0">
                <a:latin typeface="+mn-ea"/>
              </a:rPr>
              <a:t>关于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日期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时间</a:t>
            </a:r>
            <a:r>
              <a:rPr lang="zh-CN" altLang="en-US" sz="2400" dirty="0" smtClean="0">
                <a:latin typeface="+mn-ea"/>
              </a:rPr>
              <a:t>的</a:t>
            </a:r>
            <a:r>
              <a:rPr lang="zh-CN" altLang="en-US" sz="2400" dirty="0">
                <a:latin typeface="+mn-ea"/>
              </a:rPr>
              <a:t>类和函数</a:t>
            </a:r>
            <a:r>
              <a:rPr lang="zh-CN" altLang="en-US" sz="2400" dirty="0" smtClean="0">
                <a:latin typeface="+mn-ea"/>
              </a:rPr>
              <a:t>。时间通常有三种表现形式：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结构化时间</a:t>
            </a:r>
            <a:r>
              <a:rPr lang="zh-CN" altLang="en-US" sz="2400" dirty="0" smtClean="0">
                <a:latin typeface="+mn-ea"/>
              </a:rPr>
              <a:t>、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时间戳</a:t>
            </a:r>
            <a:r>
              <a:rPr lang="zh-CN" altLang="en-US" sz="2400" dirty="0" smtClean="0">
                <a:latin typeface="+mn-ea"/>
              </a:rPr>
              <a:t>、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</a:rPr>
              <a:t>字符串时间</a:t>
            </a:r>
            <a:r>
              <a:rPr lang="zh-CN" altLang="en-US" sz="2400" dirty="0" smtClean="0">
                <a:latin typeface="+mn-ea"/>
              </a:rPr>
              <a:t>。这三种形式之间通过一定函数可相互转换。</a:t>
            </a:r>
            <a:endParaRPr lang="en-US" altLang="zh-CN" sz="2400" dirty="0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7403" y="2400687"/>
            <a:ext cx="7806609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endParaRPr lang="en-US" altLang="zh-CN" sz="2000" dirty="0">
              <a:latin typeface="+mn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6452937" y="3244358"/>
            <a:ext cx="5623690" cy="3287537"/>
            <a:chOff x="6452937" y="3074479"/>
            <a:chExt cx="5623690" cy="3287537"/>
          </a:xfrm>
        </p:grpSpPr>
        <p:sp>
          <p:nvSpPr>
            <p:cNvPr id="16" name="文本框 15"/>
            <p:cNvSpPr txBox="1"/>
            <p:nvPr/>
          </p:nvSpPr>
          <p:spPr>
            <a:xfrm>
              <a:off x="8322738" y="3074479"/>
              <a:ext cx="1611274" cy="101566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结构化时间</a:t>
              </a:r>
              <a:endParaRPr lang="en-US" altLang="zh-CN" sz="2000" b="1" dirty="0" smtClean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sz="2000" b="1" dirty="0" err="1" smtClean="0">
                  <a:solidFill>
                    <a:schemeClr val="bg1"/>
                  </a:solidFill>
                </a:rPr>
                <a:t>Struct</a:t>
              </a:r>
              <a:r>
                <a:rPr lang="en-US" altLang="zh-CN" sz="2000" b="1" dirty="0" smtClean="0">
                  <a:solidFill>
                    <a:schemeClr val="bg1"/>
                  </a:solidFill>
                </a:rPr>
                <a:t> time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553664" y="5346352"/>
              <a:ext cx="1769074" cy="101566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字符串时间</a:t>
              </a:r>
              <a:endParaRPr lang="en-US" altLang="zh-CN" sz="2000" b="1" dirty="0" smtClean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Format</a:t>
              </a:r>
              <a:r>
                <a:rPr lang="en-US" altLang="zh-CN" sz="2000" b="1" dirty="0" smtClean="0">
                  <a:solidFill>
                    <a:schemeClr val="bg1"/>
                  </a:solidFill>
                </a:rPr>
                <a:t> time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934012" y="5346353"/>
              <a:ext cx="1775024" cy="101566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时间戳</a:t>
              </a:r>
              <a:endParaRPr lang="en-US" altLang="zh-CN" sz="2000" b="1" dirty="0" smtClean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</a:rPr>
                <a:t>Time stamp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0" name="直接箭头连接符 19"/>
            <p:cNvCxnSpPr/>
            <p:nvPr/>
          </p:nvCxnSpPr>
          <p:spPr>
            <a:xfrm flipV="1">
              <a:off x="7299708" y="3744837"/>
              <a:ext cx="1038382" cy="160151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 flipH="1">
              <a:off x="7053072" y="3446399"/>
              <a:ext cx="1263986" cy="18999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/>
            <p:cNvCxnSpPr/>
            <p:nvPr/>
          </p:nvCxnSpPr>
          <p:spPr>
            <a:xfrm flipH="1" flipV="1">
              <a:off x="9980360" y="3441986"/>
              <a:ext cx="949650" cy="190436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/>
            <p:cNvCxnSpPr/>
            <p:nvPr/>
          </p:nvCxnSpPr>
          <p:spPr>
            <a:xfrm>
              <a:off x="9959328" y="3744837"/>
              <a:ext cx="773636" cy="162261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6452937" y="4090142"/>
              <a:ext cx="11221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err="1" smtClean="0">
                  <a:solidFill>
                    <a:srgbClr val="FF00FF"/>
                  </a:solidFill>
                  <a:latin typeface="+mn-ea"/>
                </a:rPr>
                <a:t>strftime</a:t>
              </a:r>
              <a:endParaRPr lang="zh-CN" altLang="en-US" b="1" dirty="0">
                <a:solidFill>
                  <a:srgbClr val="FF00FF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7818899" y="4607688"/>
              <a:ext cx="11721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err="1" smtClean="0">
                  <a:solidFill>
                    <a:srgbClr val="0000CC"/>
                  </a:solidFill>
                  <a:latin typeface="+mn-ea"/>
                </a:rPr>
                <a:t>strptime</a:t>
              </a:r>
              <a:endParaRPr lang="zh-CN" altLang="en-US" b="1" dirty="0">
                <a:solidFill>
                  <a:srgbClr val="0000CC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0593529" y="3950363"/>
              <a:ext cx="1483098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b="1" dirty="0" err="1" smtClean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localtime</a:t>
              </a:r>
              <a:r>
                <a:rPr lang="zh-CN" altLang="en-US" b="1" dirty="0" smtClean="0">
                  <a:latin typeface="+mn-ea"/>
                </a:rPr>
                <a:t>或</a:t>
              </a:r>
              <a:endParaRPr lang="en-US" altLang="zh-CN" b="1" dirty="0" smtClean="0"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b="1" dirty="0" err="1" smtClean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gmtime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289107" y="4607688"/>
              <a:ext cx="10729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err="1" smtClean="0">
                  <a:solidFill>
                    <a:srgbClr val="FF0000"/>
                  </a:solidFill>
                  <a:latin typeface="+mn-ea"/>
                </a:rPr>
                <a:t>mktime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669752" y="3026182"/>
            <a:ext cx="5686866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结构化时间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：</a:t>
            </a:r>
            <a:r>
              <a:rPr lang="zh-CN" altLang="en-US" dirty="0" smtClean="0">
                <a:latin typeface="+mn-ea"/>
              </a:rPr>
              <a:t>用一个元组表示，元组中包含</a:t>
            </a:r>
            <a:r>
              <a:rPr lang="en-US" altLang="zh-CN" dirty="0" smtClean="0">
                <a:latin typeface="+mn-ea"/>
              </a:rPr>
              <a:t>9</a:t>
            </a:r>
            <a:r>
              <a:rPr lang="zh-CN" altLang="en-US" dirty="0" smtClean="0">
                <a:latin typeface="+mn-ea"/>
              </a:rPr>
              <a:t>部分内容，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年份</a:t>
            </a:r>
            <a:r>
              <a:rPr lang="zh-CN" altLang="en-US" dirty="0" smtClean="0">
                <a:latin typeface="+mn-ea"/>
              </a:rPr>
              <a:t>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月份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1-12</a:t>
            </a:r>
            <a:r>
              <a:rPr lang="zh-CN" altLang="en-US" dirty="0" smtClean="0"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日期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1-31</a:t>
            </a:r>
            <a:r>
              <a:rPr lang="zh-CN" altLang="en-US" dirty="0" smtClean="0"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小时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0-23</a:t>
            </a:r>
            <a:r>
              <a:rPr lang="zh-CN" altLang="en-US" dirty="0" smtClean="0"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分钟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0-59</a:t>
            </a:r>
            <a:r>
              <a:rPr lang="zh-CN" altLang="en-US" dirty="0" smtClean="0"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秒数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0-59</a:t>
            </a:r>
            <a:r>
              <a:rPr lang="zh-CN" altLang="en-US" dirty="0" smtClean="0"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星期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0-6</a:t>
            </a:r>
            <a:r>
              <a:rPr lang="zh-CN" altLang="en-US" dirty="0" smtClean="0">
                <a:latin typeface="+mn-ea"/>
              </a:rPr>
              <a:t>，星期一为</a:t>
            </a:r>
            <a:r>
              <a:rPr lang="en-US" altLang="zh-CN" dirty="0" smtClean="0">
                <a:latin typeface="+mn-ea"/>
              </a:rPr>
              <a:t>0</a:t>
            </a:r>
            <a:r>
              <a:rPr lang="zh-CN" altLang="en-US" dirty="0" smtClean="0"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一年中的天数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1-366</a:t>
            </a:r>
            <a:r>
              <a:rPr lang="zh-CN" altLang="en-US" dirty="0" smtClean="0"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是否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夏令时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-</a:t>
            </a:r>
            <a:r>
              <a:rPr lang="en-US" altLang="zh-CN" smtClean="0">
                <a:latin typeface="+mn-ea"/>
              </a:rPr>
              <a:t>1, 0</a:t>
            </a:r>
            <a:r>
              <a:rPr lang="zh-CN" altLang="en-US" dirty="0" smtClean="0">
                <a:latin typeface="+mn-ea"/>
              </a:rPr>
              <a:t>，</a:t>
            </a:r>
            <a:r>
              <a:rPr lang="en-US" altLang="zh-CN" dirty="0" smtClean="0">
                <a:latin typeface="+mn-ea"/>
              </a:rPr>
              <a:t>1</a:t>
            </a:r>
            <a:r>
              <a:rPr lang="zh-CN" altLang="en-US" dirty="0" smtClean="0">
                <a:latin typeface="+mn-ea"/>
              </a:rPr>
              <a:t>）</a:t>
            </a:r>
            <a:endParaRPr lang="en-US" altLang="zh-CN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字符串时间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：</a:t>
            </a:r>
            <a:r>
              <a:rPr lang="zh-CN" altLang="en-US" b="1" dirty="0" smtClean="0">
                <a:latin typeface="+mn-ea"/>
              </a:rPr>
              <a:t>按照用户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自定义的时间格式</a:t>
            </a:r>
            <a:r>
              <a:rPr lang="zh-CN" altLang="en-US" b="1" dirty="0" smtClean="0">
                <a:latin typeface="+mn-ea"/>
              </a:rPr>
              <a:t>显示；</a:t>
            </a:r>
            <a:endParaRPr lang="en-US" altLang="zh-CN" b="1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时间戳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：</a:t>
            </a:r>
            <a:r>
              <a:rPr lang="zh-CN" altLang="en-US" b="1" dirty="0" smtClean="0">
                <a:latin typeface="+mn-ea"/>
              </a:rPr>
              <a:t>从</a:t>
            </a: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1970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年</a:t>
            </a: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1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月</a:t>
            </a: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1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日</a:t>
            </a: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0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时</a:t>
            </a: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0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分</a:t>
            </a: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0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秒开始到现在的秒</a:t>
            </a:r>
            <a:r>
              <a:rPr lang="zh-CN" altLang="en-US" b="1" dirty="0" smtClean="0">
                <a:solidFill>
                  <a:srgbClr val="0000CC"/>
                </a:solidFill>
                <a:latin typeface="+mn-ea"/>
              </a:rPr>
              <a:t>数</a:t>
            </a:r>
            <a:r>
              <a:rPr lang="zh-CN" altLang="en-US" b="1" dirty="0" smtClean="0">
                <a:latin typeface="+mn-ea"/>
              </a:rPr>
              <a:t>，是一个浮点数。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 flipV="1">
            <a:off x="5644323" y="86966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113638" y="137160"/>
            <a:ext cx="2690145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时间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库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-time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369607" y="1257573"/>
          <a:ext cx="11548073" cy="52482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11793"/>
                <a:gridCol w="8336280"/>
              </a:tblGrid>
              <a:tr h="580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方法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作用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time()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返回从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1970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日到现在的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秒数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，返回值为浮点数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time_ns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()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返回从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1970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日到现在的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纳秒数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，返回值为整型</a:t>
                      </a:r>
                      <a:endParaRPr lang="zh-CN" alt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localtime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时间戳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将时间戳转化成时间元组（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本地时间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），</a:t>
                      </a: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时间戳默认为当前时间</a:t>
                      </a:r>
                      <a:endParaRPr lang="zh-CN" sz="2000" b="1" kern="100" dirty="0">
                        <a:solidFill>
                          <a:srgbClr val="FF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gmtime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时间戳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将时间戳转化成时间元组（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世界标准时间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），</a:t>
                      </a: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时间戳默认为当前时间</a:t>
                      </a:r>
                      <a:endParaRPr lang="zh-CN" altLang="zh-CN" sz="2000" b="1" kern="100" dirty="0" smtClean="0">
                        <a:solidFill>
                          <a:srgbClr val="FF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mktime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时间元组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将时间元组（本地时间）转化成对应的时间戳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asctime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时间元组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将时间元组转化成默认的字符串格式，默认元组为当前时间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ctime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时间戳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将时间戳转化成默认的字符串格式，时间戳默认为当前时间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strftime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格式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时间元组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将指定的时间元组转化成相应的字符串格式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，时间元组默认为当前时间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strptime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时间字符串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格式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根据格式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将时间字符串解析成时间元组格式</a:t>
                      </a:r>
                      <a:endParaRPr lang="zh-CN" sz="2000" b="1" kern="100" dirty="0">
                        <a:solidFill>
                          <a:srgbClr val="FF00FF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sleep(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秒数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程序休眠一定时间再执行后面语句，单位为秒，支持浮点数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3619" y="155292"/>
            <a:ext cx="318291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常见标准库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238685" y="1225297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311259" y="510433"/>
            <a:ext cx="3405521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时间格式化字符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7403" y="2400687"/>
            <a:ext cx="7806609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endParaRPr lang="en-US" altLang="zh-CN" sz="2000" dirty="0">
              <a:latin typeface="+mn-ea"/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/>
        </p:nvGraphicFramePr>
        <p:xfrm>
          <a:off x="2569363" y="1475448"/>
          <a:ext cx="9028277" cy="52482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6840"/>
                <a:gridCol w="2642717"/>
                <a:gridCol w="1752600"/>
                <a:gridCol w="3246120"/>
              </a:tblGrid>
              <a:tr h="580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rgbClr val="0000CC"/>
                          </a:solidFill>
                          <a:effectLst/>
                        </a:rPr>
                        <a:t>字符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rgbClr val="0000CC"/>
                          </a:solidFill>
                          <a:effectLst/>
                        </a:rPr>
                        <a:t>含义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rgbClr val="0000CC"/>
                          </a:solidFill>
                          <a:effectLst/>
                        </a:rPr>
                        <a:t>字符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rgbClr val="0000CC"/>
                          </a:solidFill>
                          <a:effectLst/>
                        </a:rPr>
                        <a:t>含义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%Y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四位的年份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%a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星期缩写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%y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两位的年份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%A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星期全称</a:t>
                      </a:r>
                      <a:endParaRPr lang="zh-CN" alt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%m 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月份，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[01,</a:t>
                      </a:r>
                      <a:r>
                        <a:rPr lang="en-US" altLang="zh-CN" sz="2000" kern="100" baseline="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 12]</a:t>
                      </a:r>
                      <a:endParaRPr lang="zh-CN" alt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%b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月份缩写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%d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日期，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[01,</a:t>
                      </a:r>
                      <a:r>
                        <a:rPr lang="en-US" altLang="zh-CN" sz="2000" kern="100" baseline="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 31]</a:t>
                      </a:r>
                      <a:endParaRPr lang="zh-CN" sz="2000" b="1" kern="100" dirty="0">
                        <a:solidFill>
                          <a:srgbClr val="FF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%B</a:t>
                      </a:r>
                      <a:endParaRPr lang="zh-CN" altLang="zh-CN" sz="2000" b="1" kern="100" dirty="0" smtClean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月份全称</a:t>
                      </a:r>
                      <a:endParaRPr lang="zh-CN" altLang="zh-CN" sz="2000" b="1" kern="100" dirty="0" smtClean="0">
                        <a:solidFill>
                          <a:srgbClr val="FF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%H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zh-CN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小时制，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[00,</a:t>
                      </a:r>
                      <a:r>
                        <a:rPr lang="en-US" altLang="zh-CN" sz="2000" kern="100" baseline="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 23]</a:t>
                      </a:r>
                      <a:endParaRPr lang="zh-CN" altLang="zh-CN" sz="2000" b="1" kern="100" dirty="0" smtClean="0">
                        <a:solidFill>
                          <a:srgbClr val="FF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%c 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本地默认的时间日期表示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%M 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分钟，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[00,</a:t>
                      </a:r>
                      <a:r>
                        <a:rPr lang="en-US" altLang="zh-CN" sz="2000" kern="100" baseline="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 59]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%I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小时制 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[01,</a:t>
                      </a:r>
                      <a:r>
                        <a:rPr lang="en-US" altLang="zh-CN" sz="2000" kern="100" baseline="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 12]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%S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秒钟，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[00,</a:t>
                      </a:r>
                      <a:r>
                        <a:rPr lang="en-US" altLang="zh-CN" sz="2000" kern="100" baseline="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 61]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%p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AM</a:t>
                      </a:r>
                      <a:r>
                        <a:rPr lang="en-US" altLang="zh-CN" sz="2000" kern="100" baseline="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sz="2000" kern="100" baseline="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或 </a:t>
                      </a:r>
                      <a:r>
                        <a:rPr lang="en-US" altLang="zh-CN" sz="2000" kern="100" baseline="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PM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%z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时区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%w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星期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[0-6]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，星期天为开始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%Z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当前时区的名称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%j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一年中的天数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%x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本地日期表示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%X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本地时间表示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 flipV="1">
            <a:off x="3613285" y="847309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975919" y="106680"/>
            <a:ext cx="2690145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程序举例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98143" y="247144"/>
            <a:ext cx="35652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调用函数前，导入模块</a:t>
            </a:r>
            <a:endParaRPr lang="en-US" altLang="zh-CN" sz="2400" b="1" dirty="0" smtClean="0">
              <a:solidFill>
                <a:srgbClr val="FF0000"/>
              </a:solidFill>
              <a:latin typeface="+mn-ea"/>
            </a:endParaRPr>
          </a:p>
          <a:p>
            <a:pPr algn="ctr" latinLnBrk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i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mport time</a:t>
            </a:r>
            <a:endParaRPr lang="en-US" altLang="zh-CN" sz="24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9511" y="1331753"/>
            <a:ext cx="8656321" cy="529375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time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(time.time())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当前时间戳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(time.localtime())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本地元组时间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(time.gmtime())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国际元组时间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(time.asctime())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默认的字符串时间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(time.ctime(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2345678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默认的字符串格式时间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(time.mktime(time.localtime()))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时间戳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(time.strftime(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"%Y-%m-%d %H:%M:%S %A"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自定义字符串时间格式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m_time = time.strptime(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"2020/03/03 10:36"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"%Y/%m/%d %H:%M"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(m_time)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字符串格式时间对应元组时间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(time.asctime(m_time))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默认的字符串时间显示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(time.mktime(m_time))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时间元组对应的时间戳</a:t>
            </a:r>
            <a:endParaRPr kumimoji="0" 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37694" y="1778669"/>
            <a:ext cx="291902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字符串时间转为元组时间时，除了需解析的地方用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%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特定符号</a:t>
            </a:r>
            <a:r>
              <a:rPr lang="zh-CN" altLang="en-US" sz="2000" dirty="0" smtClean="0">
                <a:latin typeface="+mn-ea"/>
              </a:rPr>
              <a:t>表示外，其它地方都需要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原样输入</a:t>
            </a:r>
            <a:r>
              <a:rPr lang="zh-CN" altLang="en-US" sz="2000" dirty="0">
                <a:latin typeface="+mn-ea"/>
              </a:rPr>
              <a:t>例如空格、斜杠、冒号等</a:t>
            </a:r>
            <a:r>
              <a:rPr lang="zh-CN" altLang="en-US" sz="2000" dirty="0" smtClean="0">
                <a:latin typeface="+mn-ea"/>
              </a:rPr>
              <a:t>，否则无法匹配。</a:t>
            </a:r>
            <a:endParaRPr lang="en-US" altLang="zh-CN" sz="2000" dirty="0" smtClean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860985" y="4972187"/>
            <a:ext cx="30724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时间相关模块还有：</a:t>
            </a:r>
            <a:r>
              <a:rPr lang="en-US" altLang="zh-CN" sz="2000" b="1" dirty="0" err="1" smtClean="0">
                <a:solidFill>
                  <a:srgbClr val="FF00FF"/>
                </a:solidFill>
                <a:latin typeface="+mn-ea"/>
              </a:rPr>
              <a:t>datetime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b="1" dirty="0">
                <a:solidFill>
                  <a:srgbClr val="FF00FF"/>
                </a:solidFill>
                <a:latin typeface="+mn-ea"/>
              </a:rPr>
              <a:t>calendar</a:t>
            </a:r>
            <a:r>
              <a:rPr lang="zh-CN" altLang="en-US" sz="2000" dirty="0" smtClean="0">
                <a:latin typeface="+mn-ea"/>
              </a:rPr>
              <a:t>等，可查看文档了解用法。</a:t>
            </a:r>
            <a:endParaRPr lang="en-US" altLang="zh-CN" sz="2000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724507" y="3292213"/>
            <a:ext cx="4742986" cy="825190"/>
          </a:xfrm>
        </p:spPr>
        <p:txBody>
          <a:bodyPr/>
          <a:lstStyle/>
          <a:p>
            <a:r>
              <a:rPr lang="zh-CN" altLang="en-US" b="1" dirty="0"/>
              <a:t>随机数</a:t>
            </a:r>
            <a:r>
              <a:rPr lang="zh-CN" altLang="en-US" b="1" dirty="0" smtClean="0"/>
              <a:t>库</a:t>
            </a:r>
            <a:r>
              <a:rPr lang="en-US" altLang="zh-CN" b="1" dirty="0" smtClean="0"/>
              <a:t>-random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 flipV="1">
            <a:off x="1300923" y="69857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97309" y="0"/>
            <a:ext cx="3740802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随机数库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-random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369607" y="1089933"/>
          <a:ext cx="11548073" cy="5705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11793"/>
                <a:gridCol w="8336280"/>
              </a:tblGrid>
              <a:tr h="5809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方法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CC"/>
                          </a:solidFill>
                          <a:effectLst/>
                        </a:rPr>
                        <a:t>作用</a:t>
                      </a:r>
                      <a:endParaRPr lang="zh-CN" sz="2000" kern="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seed()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设置随机种子，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默认为当前时间戳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随机种子相同生成的随机序列相同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random()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随机生成一个 </a:t>
                      </a:r>
                      <a:r>
                        <a:rPr lang="en-US" altLang="zh-CN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[ 0,1) 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之间的浮点数</a:t>
                      </a:r>
                      <a:endParaRPr lang="zh-CN" alt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randint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起始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终止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随机生成一个 </a:t>
                      </a:r>
                      <a:r>
                        <a:rPr lang="en-US" altLang="zh-CN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起始</a:t>
                      </a:r>
                      <a:r>
                        <a:rPr lang="en-US" altLang="zh-CN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终止</a:t>
                      </a:r>
                      <a:r>
                        <a:rPr lang="en-US" altLang="zh-CN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之间的整数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randrange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起始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终止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步长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从一个由 </a:t>
                      </a:r>
                      <a:r>
                        <a:rPr lang="en-US" altLang="zh-CN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range 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函数生成的整数序列中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随机抽取一个整数</a:t>
                      </a:r>
                      <a:endParaRPr lang="zh-CN" sz="2000" b="1" kern="100" dirty="0">
                        <a:solidFill>
                          <a:srgbClr val="FF00FF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choice(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非空序列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从一个非空序列中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随机选择一个元素</a:t>
                      </a:r>
                      <a:endParaRPr lang="zh-CN" altLang="zh-CN" sz="2000" b="1" kern="100" dirty="0" smtClean="0">
                        <a:solidFill>
                          <a:srgbClr val="FF00FF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choices(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非空序列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权重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累加权重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元素个数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从一个非空序列中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多次随机抽取</a:t>
                      </a:r>
                      <a:r>
                        <a:rPr lang="en-US" altLang="zh-CN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个元素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，每次抽取结果独立，可设置每个元素被抽取的概率，返回结果为列表（抽取后放回）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sample(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非空序列</a:t>
                      </a:r>
                      <a:r>
                        <a:rPr lang="en-US" alt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元素个数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zh-CN" sz="2000" b="1" kern="100" dirty="0" smtClean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从非空序列中同时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随机抽取多个元素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，返回结果为列表（抽取后不放回）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shuffle(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可变序列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随机打乱序列中元素的顺序，返回值为空，直接影响序列内容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uniform(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起始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终止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随机生成一个 </a:t>
                      </a:r>
                      <a:r>
                        <a:rPr lang="en-US" altLang="zh-CN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起始</a:t>
                      </a:r>
                      <a:r>
                        <a:rPr lang="en-US" altLang="zh-CN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终止</a:t>
                      </a:r>
                      <a:r>
                        <a:rPr lang="en-US" altLang="zh-CN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zh-CN" altLang="en-US" sz="2000" kern="100" dirty="0" smtClean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之间的浮点数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normalvariate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均值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标准差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zh-CN" sz="2000" b="1" kern="100" dirty="0">
                        <a:solidFill>
                          <a:srgbClr val="E73A1C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随机生成一个满足指定均值和标准差的</a:t>
                      </a:r>
                      <a:r>
                        <a:rPr lang="zh-CN" altLang="en-US" sz="2000" b="1" kern="100" dirty="0" smtClean="0">
                          <a:solidFill>
                            <a:srgbClr val="FF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正态分布</a:t>
                      </a:r>
                      <a:r>
                        <a:rPr lang="zh-CN" altLang="en-US" sz="2000" kern="100" dirty="0" smtClean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的数</a:t>
                      </a:r>
                      <a:endParaRPr lang="zh-CN" sz="2000" kern="100" dirty="0"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4785361" y="225218"/>
            <a:ext cx="716279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random</a:t>
            </a:r>
            <a:r>
              <a:rPr lang="zh-CN" altLang="en-US" sz="2000" dirty="0" smtClean="0">
                <a:latin typeface="+mn-ea"/>
              </a:rPr>
              <a:t>模块中提供了各种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随机生成满足一定需求的数的方法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 flipV="1">
            <a:off x="3506604" y="84730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975919" y="106680"/>
            <a:ext cx="2690145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程序举例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430827" y="76032"/>
            <a:ext cx="35652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调用函数前，导入模块</a:t>
            </a:r>
            <a:endParaRPr lang="en-US" altLang="zh-CN" sz="2400" b="1" dirty="0" smtClean="0">
              <a:solidFill>
                <a:srgbClr val="FF0000"/>
              </a:solidFill>
              <a:latin typeface="+mn-ea"/>
            </a:endParaRPr>
          </a:p>
          <a:p>
            <a:pPr algn="ctr" latinLnBrk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i</a:t>
            </a:r>
            <a:r>
              <a:rPr lang="en-US" altLang="zh-CN" sz="2400" b="1" dirty="0" smtClean="0">
                <a:solidFill>
                  <a:srgbClr val="FF0000"/>
                </a:solidFill>
                <a:latin typeface="+mn-ea"/>
              </a:rPr>
              <a:t>mport random</a:t>
            </a:r>
            <a:endParaRPr lang="en-US" altLang="zh-CN" sz="24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7330" y="1321076"/>
            <a:ext cx="57058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8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随机生成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1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个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[10, 20] 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之间的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偶数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8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随机生成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5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个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[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20,50] 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之间的小数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8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随机生成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8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个不重复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的 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[10, 40) 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之间的整数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8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随机生成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6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个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[20, 30]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之间的整数</a:t>
            </a:r>
            <a:r>
              <a:rPr lang="zh-CN" altLang="en-US" sz="2000" dirty="0" smtClean="0">
                <a:latin typeface="+mn-ea"/>
              </a:rPr>
              <a:t>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允许重复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8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随机从一组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无规律的元素中选择一个</a:t>
            </a:r>
            <a:r>
              <a:rPr lang="zh-CN" altLang="en-US" sz="2000" dirty="0" smtClean="0">
                <a:latin typeface="+mn-ea"/>
              </a:rPr>
              <a:t>，例如 </a:t>
            </a:r>
            <a:r>
              <a:rPr lang="en-US" altLang="zh-CN" sz="2000" dirty="0" smtClean="0">
                <a:latin typeface="+mn-ea"/>
              </a:rPr>
              <a:t>a =[3, 9, 6, 20, 50, 46, 27, 64, 72,15]</a:t>
            </a:r>
            <a:r>
              <a:rPr lang="zh-CN" altLang="en-US" sz="2000" dirty="0" smtClean="0">
                <a:latin typeface="+mn-ea"/>
              </a:rPr>
              <a:t>，从中随机抽取一个；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8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+mn-ea"/>
              </a:rPr>
              <a:t>随机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生成一个包含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0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到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9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这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10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个元素的序列</a:t>
            </a:r>
            <a:r>
              <a:rPr lang="zh-CN" altLang="en-US" sz="2000" dirty="0">
                <a:latin typeface="+mn-ea"/>
              </a:rPr>
              <a:t>，要求序列中元素的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顺序是打乱的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863138" y="1474762"/>
            <a:ext cx="4243437" cy="40011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random.randrange(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21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863138" y="2006349"/>
            <a:ext cx="6178917" cy="40011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[random.uniform(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)]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863138" y="2574377"/>
            <a:ext cx="5135378" cy="40011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random.sample(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k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5863138" y="3183123"/>
            <a:ext cx="5135378" cy="40011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random.choices(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31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k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5863138" y="4003590"/>
            <a:ext cx="5913120" cy="70788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50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46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27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64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72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15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(random.choice(a))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5863138" y="5264227"/>
            <a:ext cx="3291840" cy="101566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random.shuffle(b)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05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724507" y="3292213"/>
            <a:ext cx="4742986" cy="825190"/>
          </a:xfrm>
        </p:spPr>
        <p:txBody>
          <a:bodyPr/>
          <a:lstStyle/>
          <a:p>
            <a:r>
              <a:rPr lang="zh-CN" altLang="en-US" b="1" dirty="0"/>
              <a:t>集合</a:t>
            </a:r>
            <a:r>
              <a:rPr lang="zh-CN" altLang="en-US" b="1" dirty="0" smtClean="0"/>
              <a:t>库</a:t>
            </a:r>
            <a:r>
              <a:rPr lang="en-US" altLang="zh-CN" b="1" dirty="0" smtClean="0"/>
              <a:t>-collections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3619" y="155292"/>
            <a:ext cx="318291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常见标准库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238685" y="12733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256079" y="553502"/>
            <a:ext cx="5584841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集合库</a:t>
            </a:r>
            <a:r>
              <a:rPr lang="en-US" altLang="zh-CN" sz="3200" b="1" dirty="0" smtClean="0">
                <a:solidFill>
                  <a:schemeClr val="accent1"/>
                </a:solidFill>
              </a:rPr>
              <a:t>-collections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85074" y="2506284"/>
            <a:ext cx="1029356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0000CC"/>
                </a:solidFill>
                <a:latin typeface="+mn-ea"/>
              </a:rPr>
              <a:t>      </a:t>
            </a:r>
            <a:r>
              <a:rPr lang="en-US" altLang="zh-CN" sz="2400" b="1" dirty="0" err="1" smtClean="0">
                <a:solidFill>
                  <a:srgbClr val="0000CC"/>
                </a:solidFill>
                <a:latin typeface="+mn-ea"/>
              </a:rPr>
              <a:t>defaultdict</a:t>
            </a:r>
            <a:r>
              <a:rPr lang="en-US" altLang="zh-CN" sz="2400" b="1" dirty="0" smtClean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是字典 </a:t>
            </a:r>
            <a:r>
              <a:rPr lang="en-US" altLang="zh-CN" sz="2000" dirty="0" err="1" smtClean="0">
                <a:latin typeface="+mn-ea"/>
              </a:rPr>
              <a:t>dict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的子类，支持所有的字典操作，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用于给所有的关键字赋默认值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，</a:t>
            </a:r>
            <a:r>
              <a:rPr lang="zh-CN" altLang="en-US" sz="2000" dirty="0" smtClean="0">
                <a:latin typeface="+mn-ea"/>
              </a:rPr>
              <a:t>此时访问字典中不存在的键时，返回默认值，而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不会直接报错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04059" y="3812716"/>
            <a:ext cx="6057901" cy="286232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from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collections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defaultdict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"Hello World, This is a test string!"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 = defaultdict(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item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s: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c[item] +=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(c)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18360" y="1460653"/>
            <a:ext cx="98602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       collections </a:t>
            </a:r>
            <a:r>
              <a:rPr lang="zh-CN" altLang="en-US" sz="2000" dirty="0" smtClean="0">
                <a:latin typeface="+mn-ea"/>
              </a:rPr>
              <a:t>模块</a:t>
            </a:r>
            <a:r>
              <a:rPr lang="zh-CN" altLang="en-US" sz="2000" dirty="0">
                <a:latin typeface="+mn-ea"/>
              </a:rPr>
              <a:t>扩展了</a:t>
            </a:r>
            <a:r>
              <a:rPr lang="en-US" altLang="zh-CN" sz="2000" dirty="0">
                <a:latin typeface="+mn-ea"/>
              </a:rPr>
              <a:t>Python</a:t>
            </a:r>
            <a:r>
              <a:rPr lang="zh-CN" altLang="en-US" sz="2000" dirty="0" smtClean="0">
                <a:latin typeface="+mn-ea"/>
              </a:rPr>
              <a:t>中内嵌的容器：</a:t>
            </a:r>
            <a:r>
              <a:rPr lang="en-US" altLang="zh-CN" sz="2000" dirty="0" err="1" smtClean="0">
                <a:latin typeface="+mn-ea"/>
              </a:rPr>
              <a:t>dict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dirty="0" smtClean="0">
                <a:latin typeface="+mn-ea"/>
              </a:rPr>
              <a:t>list 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dirty="0" smtClean="0">
                <a:latin typeface="+mn-ea"/>
              </a:rPr>
              <a:t>set </a:t>
            </a:r>
            <a:r>
              <a:rPr lang="zh-CN" altLang="en-US" sz="2000" dirty="0" smtClean="0">
                <a:latin typeface="+mn-ea"/>
              </a:rPr>
              <a:t>和 </a:t>
            </a:r>
            <a:r>
              <a:rPr lang="en-US" altLang="zh-CN" sz="2000" dirty="0" smtClean="0">
                <a:latin typeface="+mn-ea"/>
              </a:rPr>
              <a:t>tuple </a:t>
            </a:r>
            <a:r>
              <a:rPr lang="zh-CN" altLang="en-US" sz="2000" dirty="0" smtClean="0">
                <a:latin typeface="+mn-ea"/>
              </a:rPr>
              <a:t>等，提供了一些具有特殊功能的子类。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例如：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Counter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defaultdict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OrderedDict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等。</a:t>
            </a:r>
            <a:endParaRPr lang="en-US" altLang="zh-CN" sz="2000" dirty="0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20970" y="4043548"/>
            <a:ext cx="365767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这里设置字典的默认值类型为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int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类型</a:t>
            </a:r>
            <a:r>
              <a:rPr lang="zh-CN" altLang="en-US" sz="2000" dirty="0" smtClean="0">
                <a:latin typeface="+mn-ea"/>
              </a:rPr>
              <a:t>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默认值为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0</a:t>
            </a:r>
            <a:r>
              <a:rPr lang="zh-CN" altLang="en-US" sz="2000" dirty="0" smtClean="0">
                <a:latin typeface="+mn-ea"/>
              </a:rPr>
              <a:t>。依次获取每一个元素，不用判断键是否存在，直接在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原有次数基础上加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1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3619" y="155292"/>
            <a:ext cx="318291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常见标准库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238685" y="136482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36346" y="596025"/>
            <a:ext cx="5584841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Counter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：计数器工具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42494" y="1531376"/>
            <a:ext cx="10372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400" dirty="0" smtClean="0">
                <a:latin typeface="+mn-ea"/>
              </a:rPr>
              <a:t>       Counter</a:t>
            </a:r>
            <a:r>
              <a:rPr lang="zh-CN" altLang="en-US" sz="2400" dirty="0" smtClean="0">
                <a:latin typeface="+mn-ea"/>
              </a:rPr>
              <a:t>是字典 </a:t>
            </a:r>
            <a:r>
              <a:rPr lang="en-US" altLang="zh-CN" sz="2400" dirty="0" err="1" smtClean="0">
                <a:latin typeface="+mn-ea"/>
              </a:rPr>
              <a:t>dict</a:t>
            </a:r>
            <a:r>
              <a:rPr lang="en-US" altLang="zh-CN" sz="2400" dirty="0" smtClean="0">
                <a:latin typeface="+mn-ea"/>
              </a:rPr>
              <a:t> </a:t>
            </a:r>
            <a:r>
              <a:rPr lang="zh-CN" altLang="en-US" sz="2400" dirty="0" smtClean="0">
                <a:latin typeface="+mn-ea"/>
              </a:rPr>
              <a:t>的子类，支持所有的字典操作，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用于对可迭代对象中的元素计数</a:t>
            </a:r>
            <a:r>
              <a:rPr lang="zh-CN" altLang="en-US" sz="2400" dirty="0" smtClean="0">
                <a:latin typeface="+mn-ea"/>
              </a:rPr>
              <a:t>。它是一个键值对的集合，</a:t>
            </a: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键为元素</a:t>
            </a:r>
            <a:r>
              <a:rPr lang="zh-CN" altLang="en-US" sz="2400" dirty="0" smtClean="0">
                <a:latin typeface="+mn-ea"/>
              </a:rPr>
              <a:t>，</a:t>
            </a:r>
            <a:r>
              <a:rPr lang="zh-CN" altLang="en-US" sz="2400" b="1" dirty="0" smtClean="0">
                <a:solidFill>
                  <a:srgbClr val="FF00FF"/>
                </a:solidFill>
                <a:latin typeface="+mn-ea"/>
              </a:rPr>
              <a:t>值为该对象出现的次数</a:t>
            </a:r>
            <a:r>
              <a:rPr lang="zh-CN" altLang="en-US" sz="2400" dirty="0" smtClean="0">
                <a:latin typeface="+mn-ea"/>
              </a:rPr>
              <a:t>。</a:t>
            </a:r>
            <a:endParaRPr lang="en-US" altLang="zh-CN" sz="2400" dirty="0">
              <a:latin typeface="+mn-ea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666832" y="3386394"/>
            <a:ext cx="6305912" cy="332398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c_1 = Counter()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创建一个空对象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c_2 = Counter(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"Hello World"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对可迭代对象进行计数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c_3 = Counter({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"red"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"blue"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})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通过字典创建</a:t>
            </a:r>
            <a:b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c_4 = Counter(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red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blue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通过关键字参数创建</a:t>
            </a:r>
            <a:endParaRPr kumimoji="0" 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80079" y="2996936"/>
            <a:ext cx="4505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n-ea"/>
              </a:rPr>
              <a:t>创建</a:t>
            </a:r>
            <a:r>
              <a:rPr lang="en-US" altLang="zh-CN" sz="2400" b="1" dirty="0">
                <a:latin typeface="+mn-ea"/>
              </a:rPr>
              <a:t>Counter</a:t>
            </a:r>
            <a:r>
              <a:rPr lang="zh-CN" altLang="en-US" sz="2400" b="1" dirty="0" smtClean="0">
                <a:latin typeface="+mn-ea"/>
              </a:rPr>
              <a:t>对象主要方式有：</a:t>
            </a:r>
            <a:endParaRPr lang="zh-CN" altLang="en-US" sz="2400" b="1" dirty="0"/>
          </a:p>
        </p:txBody>
      </p:sp>
      <p:sp>
        <p:nvSpPr>
          <p:cNvPr id="8" name="矩形 7"/>
          <p:cNvSpPr/>
          <p:nvPr/>
        </p:nvSpPr>
        <p:spPr>
          <a:xfrm>
            <a:off x="1107655" y="3723832"/>
            <a:ext cx="42773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latin typeface="+mn-ea"/>
              </a:rPr>
              <a:t>什么参数都不传递；</a:t>
            </a:r>
            <a:endParaRPr lang="en-US" altLang="zh-CN" sz="2000" b="1" dirty="0" smtClean="0"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传递可迭代对象</a:t>
            </a:r>
            <a:r>
              <a:rPr lang="zh-CN" altLang="en-US" sz="2000" b="1" dirty="0" smtClean="0">
                <a:latin typeface="+mn-ea"/>
              </a:rPr>
              <a:t>，对象中的元素为不可变类型；</a:t>
            </a:r>
            <a:endParaRPr lang="en-US" altLang="zh-CN" sz="2000" b="1" dirty="0" smtClean="0"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latin typeface="+mn-ea"/>
              </a:rPr>
              <a:t>传递一个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字典类型</a:t>
            </a:r>
            <a:r>
              <a:rPr lang="zh-CN" altLang="en-US" sz="2000" b="1" dirty="0" smtClean="0">
                <a:latin typeface="+mn-ea"/>
              </a:rPr>
              <a:t>，要求值必须为整型；</a:t>
            </a:r>
            <a:endParaRPr lang="en-US" altLang="zh-CN" sz="2000" b="1" dirty="0" smtClean="0"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关键字参数</a:t>
            </a:r>
            <a:r>
              <a:rPr lang="zh-CN" altLang="en-US" sz="2000" b="1" dirty="0" smtClean="0">
                <a:latin typeface="+mn-ea"/>
              </a:rPr>
              <a:t>，要求参数值为整数。</a:t>
            </a:r>
            <a:endParaRPr lang="zh-CN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3619" y="155292"/>
            <a:ext cx="3182911" cy="721395"/>
          </a:xfrm>
        </p:spPr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常见标准库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6238685" y="136482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36346" y="596025"/>
            <a:ext cx="5584841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accent1"/>
                </a:solidFill>
              </a:rPr>
              <a:t>Counter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：计数器工具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50672" y="1866656"/>
            <a:ext cx="97561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FF0000"/>
                </a:solidFill>
                <a:latin typeface="+mn-ea"/>
              </a:rPr>
              <a:t>most_common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n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)</a:t>
            </a:r>
            <a:r>
              <a:rPr lang="zh-CN" altLang="en-US" sz="2000" dirty="0" smtClean="0">
                <a:latin typeface="+mn-ea"/>
              </a:rPr>
              <a:t>：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返回出现次数最多的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前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n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个元素</a:t>
            </a:r>
            <a:r>
              <a:rPr lang="zh-CN" altLang="en-US" sz="2000" dirty="0" smtClean="0">
                <a:latin typeface="+mn-ea"/>
              </a:rPr>
              <a:t>，如果</a:t>
            </a:r>
            <a:r>
              <a:rPr lang="en-US" altLang="zh-CN" sz="2000" dirty="0" smtClean="0">
                <a:latin typeface="+mn-ea"/>
              </a:rPr>
              <a:t>n</a:t>
            </a:r>
            <a:r>
              <a:rPr lang="zh-CN" altLang="en-US" sz="2000" dirty="0" smtClean="0">
                <a:latin typeface="+mn-ea"/>
              </a:rPr>
              <a:t>省略，则返回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所有元素</a:t>
            </a:r>
            <a:r>
              <a:rPr lang="zh-CN" altLang="en-US" sz="2000" dirty="0" smtClean="0">
                <a:latin typeface="+mn-ea"/>
              </a:rPr>
              <a:t>，按照出现的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次序降序排列</a:t>
            </a:r>
            <a:r>
              <a:rPr lang="zh-CN" altLang="en-US" sz="2000" dirty="0" smtClean="0">
                <a:latin typeface="+mn-ea"/>
              </a:rPr>
              <a:t>。返回结果为一个列表，列表中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每个元素为元组</a:t>
            </a:r>
            <a:r>
              <a:rPr lang="zh-CN" altLang="en-US" sz="2000" dirty="0" smtClean="0">
                <a:latin typeface="+mn-ea"/>
              </a:rPr>
              <a:t>，由键和对应的值构成；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elements()</a:t>
            </a:r>
            <a:r>
              <a:rPr lang="zh-CN" altLang="en-US" sz="2000" dirty="0">
                <a:latin typeface="+mn-ea"/>
              </a:rPr>
              <a:t>：返回一个迭代器</a:t>
            </a:r>
            <a:r>
              <a:rPr lang="zh-CN" altLang="en-US" sz="2000" dirty="0" smtClean="0">
                <a:latin typeface="+mn-ea"/>
              </a:rPr>
              <a:t>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每个元素将出现指定次数</a:t>
            </a:r>
            <a:r>
              <a:rPr lang="zh-CN" altLang="en-US" sz="2000" dirty="0" smtClean="0">
                <a:latin typeface="+mn-ea"/>
              </a:rPr>
              <a:t>。 元素按</a:t>
            </a:r>
            <a:r>
              <a:rPr lang="zh-CN" altLang="en-US" sz="2000" dirty="0">
                <a:latin typeface="+mn-ea"/>
              </a:rPr>
              <a:t>首次出现的顺序返回。 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如果一个元素的计数值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小于</a:t>
            </a:r>
            <a:r>
              <a:rPr lang="en-US" altLang="zh-CN" sz="2000" b="1" dirty="0" smtClean="0">
                <a:solidFill>
                  <a:srgbClr val="FF00FF"/>
                </a:solidFill>
                <a:latin typeface="+mn-ea"/>
              </a:rPr>
              <a:t>1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，则会忽略</a:t>
            </a:r>
            <a:r>
              <a:rPr lang="zh-CN" altLang="en-US" sz="2000" dirty="0" smtClean="0">
                <a:latin typeface="+mn-ea"/>
              </a:rPr>
              <a:t>；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subtract(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可迭代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对象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)</a:t>
            </a:r>
            <a:r>
              <a:rPr lang="zh-CN" altLang="en-US" sz="2000" dirty="0" smtClean="0">
                <a:latin typeface="+mn-ea"/>
              </a:rPr>
              <a:t>：从已有对象中减去相应数量的元素，最终结果中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有些元素出现的数量可能为负数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 smtClean="0">
              <a:latin typeface="+mn-ea"/>
            </a:endParaRPr>
          </a:p>
          <a:p>
            <a:pPr marL="342900" indent="-342900" latinLnBrk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update(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可迭代对象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)</a:t>
            </a:r>
            <a:r>
              <a:rPr lang="zh-CN" altLang="en-US" sz="2000" dirty="0" smtClean="0">
                <a:latin typeface="+mn-ea"/>
              </a:rPr>
              <a:t>：在已有对象基础上加上相应数量的元素</a:t>
            </a:r>
            <a:endParaRPr lang="en-US" altLang="zh-CN" sz="2000" dirty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50671" y="5921446"/>
            <a:ext cx="97561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此外，</a:t>
            </a:r>
            <a:r>
              <a:rPr lang="en-US" altLang="zh-CN" sz="2000" dirty="0" smtClean="0">
                <a:latin typeface="+mn-ea"/>
              </a:rPr>
              <a:t>Counter</a:t>
            </a:r>
            <a:r>
              <a:rPr lang="zh-CN" altLang="en-US" sz="2000" dirty="0" smtClean="0">
                <a:latin typeface="+mn-ea"/>
              </a:rPr>
              <a:t>对象还支持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加法（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+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）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减法（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）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并集（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|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）</a:t>
            </a:r>
            <a:r>
              <a:rPr lang="zh-CN" altLang="en-US" sz="2000" dirty="0" smtClean="0">
                <a:latin typeface="+mn-ea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交集（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&amp;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）</a:t>
            </a:r>
            <a:r>
              <a:rPr lang="zh-CN" altLang="en-US" sz="2000" dirty="0" smtClean="0">
                <a:latin typeface="+mn-ea"/>
              </a:rPr>
              <a:t>等操作。</a:t>
            </a:r>
            <a:endParaRPr lang="en-US" altLang="zh-CN" sz="20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9739" y="1210747"/>
            <a:ext cx="11565581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模块导入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导入整个模块</a:t>
            </a:r>
            <a:r>
              <a:rPr lang="zh-CN" altLang="en-US" sz="2400" b="1" dirty="0">
                <a:solidFill>
                  <a:srgbClr val="00B050"/>
                </a:solidFill>
              </a:rPr>
              <a:t>（</a:t>
            </a:r>
            <a:r>
              <a:rPr lang="en-US" altLang="zh-CN" sz="2400" b="1" dirty="0">
                <a:solidFill>
                  <a:srgbClr val="00B050"/>
                </a:solidFill>
              </a:rPr>
              <a:t>import</a:t>
            </a:r>
            <a:r>
              <a:rPr lang="zh-CN" altLang="en-US" sz="2400" b="1" dirty="0">
                <a:solidFill>
                  <a:srgbClr val="00B050"/>
                </a:solidFill>
              </a:rPr>
              <a:t>）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400" b="1" dirty="0">
                <a:solidFill>
                  <a:srgbClr val="D60093"/>
                </a:solidFill>
              </a:rPr>
              <a:t>导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入某一部分</a:t>
            </a:r>
            <a:r>
              <a:rPr lang="en-US" altLang="zh-CN" sz="2400" b="1" dirty="0">
                <a:solidFill>
                  <a:srgbClr val="00B050"/>
                </a:solidFill>
              </a:rPr>
              <a:t>(from…import)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800" b="1" dirty="0">
                <a:solidFill>
                  <a:srgbClr val="0000CC"/>
                </a:solidFill>
              </a:rPr>
              <a:t>数学库</a:t>
            </a:r>
            <a:r>
              <a:rPr lang="en-US" altLang="zh-CN" sz="2800" b="1" dirty="0">
                <a:solidFill>
                  <a:srgbClr val="0000CC"/>
                </a:solidFill>
              </a:rPr>
              <a:t>-math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常见的数学常量、</a:t>
            </a:r>
            <a:r>
              <a:rPr lang="zh-CN" altLang="en-US" sz="2400" b="1" dirty="0">
                <a:solidFill>
                  <a:srgbClr val="D60093"/>
                </a:solidFill>
              </a:rPr>
              <a:t>数学公式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800" b="1" dirty="0">
                <a:solidFill>
                  <a:srgbClr val="0000CC"/>
                </a:solidFill>
              </a:rPr>
              <a:t>时间库</a:t>
            </a:r>
            <a:r>
              <a:rPr lang="en-US" altLang="zh-CN" sz="2800" b="1" dirty="0">
                <a:solidFill>
                  <a:srgbClr val="0000CC"/>
                </a:solidFill>
              </a:rPr>
              <a:t>-time</a:t>
            </a:r>
            <a:r>
              <a:rPr lang="zh-CN" altLang="en-US" sz="2400" b="1" dirty="0" smtClean="0"/>
              <a:t>：</a:t>
            </a:r>
            <a:r>
              <a:rPr lang="zh-CN" altLang="en-US" sz="2400" b="1" dirty="0">
                <a:solidFill>
                  <a:srgbClr val="FF0000"/>
                </a:solidFill>
              </a:rPr>
              <a:t>时间的表现形式</a:t>
            </a:r>
            <a:r>
              <a:rPr lang="zh-CN" altLang="en-US" sz="2400" b="1" dirty="0" smtClean="0"/>
              <a:t>（</a:t>
            </a:r>
            <a:r>
              <a:rPr lang="zh-CN" altLang="en-US" sz="2400" b="1" dirty="0">
                <a:solidFill>
                  <a:srgbClr val="00B050"/>
                </a:solidFill>
              </a:rPr>
              <a:t>时间元组</a:t>
            </a:r>
            <a:r>
              <a:rPr lang="zh-CN" altLang="en-US" sz="2400" b="1" dirty="0" smtClean="0"/>
              <a:t>、</a:t>
            </a:r>
            <a:r>
              <a:rPr lang="zh-CN" altLang="en-US" sz="2400" b="1" dirty="0">
                <a:solidFill>
                  <a:srgbClr val="00B050"/>
                </a:solidFill>
              </a:rPr>
              <a:t>时间戳</a:t>
            </a:r>
            <a:r>
              <a:rPr lang="zh-CN" altLang="en-US" sz="2400" b="1" dirty="0" smtClean="0"/>
              <a:t>、</a:t>
            </a:r>
            <a:r>
              <a:rPr lang="zh-CN" altLang="en-US" sz="2400" b="1" dirty="0">
                <a:solidFill>
                  <a:srgbClr val="00B050"/>
                </a:solidFill>
              </a:rPr>
              <a:t>时间字符串</a:t>
            </a:r>
            <a:r>
              <a:rPr lang="zh-CN" altLang="en-US" sz="2400" b="1" dirty="0" smtClean="0"/>
              <a:t>）、</a:t>
            </a:r>
            <a:r>
              <a:rPr lang="zh-CN" altLang="en-US" sz="2400" b="1" dirty="0">
                <a:solidFill>
                  <a:srgbClr val="D60093"/>
                </a:solidFill>
              </a:rPr>
              <a:t>不同形式间转化</a:t>
            </a:r>
            <a:r>
              <a:rPr lang="zh-CN" altLang="en-US" sz="2400" b="1" dirty="0" smtClean="0"/>
              <a:t>、</a:t>
            </a:r>
            <a:r>
              <a:rPr lang="zh-CN" altLang="en-US" sz="2400" b="1" dirty="0">
                <a:solidFill>
                  <a:srgbClr val="FF0000"/>
                </a:solidFill>
              </a:rPr>
              <a:t>时间字符串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控制字符、</a:t>
            </a:r>
            <a:r>
              <a:rPr lang="zh-CN" altLang="en-US" sz="2400" b="1" dirty="0">
                <a:solidFill>
                  <a:srgbClr val="D60093"/>
                </a:solidFill>
              </a:rPr>
              <a:t>程序休眠</a:t>
            </a:r>
            <a:endParaRPr lang="en-US" altLang="zh-CN" sz="2400" b="1" dirty="0">
              <a:solidFill>
                <a:srgbClr val="D60093"/>
              </a:solidFill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800" b="1" dirty="0">
                <a:solidFill>
                  <a:srgbClr val="0000CC"/>
                </a:solidFill>
              </a:rPr>
              <a:t>随机数库</a:t>
            </a:r>
            <a:r>
              <a:rPr lang="en-US" altLang="zh-CN" sz="2800" b="1" dirty="0">
                <a:solidFill>
                  <a:srgbClr val="0000CC"/>
                </a:solidFill>
              </a:rPr>
              <a:t>-random</a:t>
            </a:r>
            <a:r>
              <a:rPr lang="zh-CN" altLang="en-US" sz="2400" b="1" dirty="0" smtClean="0"/>
              <a:t>：</a:t>
            </a:r>
            <a:r>
              <a:rPr lang="zh-CN" altLang="en-US" sz="2400" b="1" dirty="0">
                <a:solidFill>
                  <a:srgbClr val="FF0000"/>
                </a:solidFill>
              </a:rPr>
              <a:t>生成随机数</a:t>
            </a:r>
            <a:r>
              <a:rPr lang="zh-CN" altLang="en-US" sz="2400" b="1" dirty="0" smtClean="0"/>
              <a:t>（</a:t>
            </a:r>
            <a:r>
              <a:rPr lang="en-US" altLang="zh-CN" sz="2400" b="1" dirty="0">
                <a:solidFill>
                  <a:srgbClr val="00B050"/>
                </a:solidFill>
              </a:rPr>
              <a:t>random</a:t>
            </a:r>
            <a:r>
              <a:rPr lang="zh-CN" altLang="en-US" sz="2400" b="1" dirty="0" smtClean="0"/>
              <a:t>、</a:t>
            </a:r>
            <a:r>
              <a:rPr lang="en-US" altLang="zh-CN" sz="2400" b="1" dirty="0" err="1">
                <a:solidFill>
                  <a:srgbClr val="00B050"/>
                </a:solidFill>
              </a:rPr>
              <a:t>randint</a:t>
            </a:r>
            <a:r>
              <a:rPr lang="zh-CN" altLang="en-US" sz="2400" b="1" dirty="0" smtClean="0"/>
              <a:t>、</a:t>
            </a:r>
            <a:r>
              <a:rPr lang="en-US" altLang="zh-CN" sz="2400" b="1" dirty="0" err="1">
                <a:solidFill>
                  <a:srgbClr val="00B050"/>
                </a:solidFill>
              </a:rPr>
              <a:t>randrange</a:t>
            </a:r>
            <a:r>
              <a:rPr lang="zh-CN" altLang="en-US" sz="2400" b="1" dirty="0" smtClean="0"/>
              <a:t>）、</a:t>
            </a:r>
            <a:r>
              <a:rPr lang="zh-CN" altLang="en-US" sz="2400" b="1" dirty="0">
                <a:solidFill>
                  <a:srgbClr val="D60093"/>
                </a:solidFill>
              </a:rPr>
              <a:t>随机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抽样</a:t>
            </a:r>
            <a:r>
              <a:rPr lang="zh-CN" altLang="en-US" sz="2400" b="1" dirty="0" smtClean="0"/>
              <a:t>（</a:t>
            </a:r>
            <a:r>
              <a:rPr lang="en-US" altLang="zh-CN" sz="2400" b="1" dirty="0">
                <a:solidFill>
                  <a:srgbClr val="00B050"/>
                </a:solidFill>
              </a:rPr>
              <a:t>sample</a:t>
            </a:r>
            <a:r>
              <a:rPr lang="zh-CN" altLang="en-US" sz="2400" b="1" dirty="0" smtClean="0"/>
              <a:t>、</a:t>
            </a:r>
            <a:r>
              <a:rPr lang="en-US" altLang="zh-CN" sz="2400" b="1" dirty="0">
                <a:solidFill>
                  <a:srgbClr val="00B050"/>
                </a:solidFill>
              </a:rPr>
              <a:t>choice</a:t>
            </a:r>
            <a:r>
              <a:rPr lang="zh-CN" altLang="en-US" sz="2400" b="1" dirty="0" smtClean="0"/>
              <a:t>、</a:t>
            </a:r>
            <a:r>
              <a:rPr lang="en-US" altLang="zh-CN" sz="2400" b="1" dirty="0">
                <a:solidFill>
                  <a:srgbClr val="00B050"/>
                </a:solidFill>
              </a:rPr>
              <a:t>choices</a:t>
            </a:r>
            <a:r>
              <a:rPr lang="zh-CN" altLang="en-US" sz="2400" b="1" dirty="0" smtClean="0"/>
              <a:t>）、</a:t>
            </a:r>
            <a:r>
              <a:rPr lang="zh-CN" altLang="en-US" sz="2400" b="1" dirty="0">
                <a:solidFill>
                  <a:srgbClr val="FF0000"/>
                </a:solidFill>
              </a:rPr>
              <a:t>打乱顺序</a:t>
            </a:r>
            <a:r>
              <a:rPr lang="zh-CN" altLang="en-US" sz="2400" b="1" dirty="0" smtClean="0"/>
              <a:t>（</a:t>
            </a:r>
            <a:r>
              <a:rPr lang="en-US" altLang="zh-CN" sz="2400" b="1" dirty="0">
                <a:solidFill>
                  <a:srgbClr val="00B050"/>
                </a:solidFill>
              </a:rPr>
              <a:t>shuffle</a:t>
            </a:r>
            <a:r>
              <a:rPr lang="zh-CN" altLang="en-US" sz="2400" b="1" dirty="0" smtClean="0"/>
              <a:t>）等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800" b="1" dirty="0">
                <a:solidFill>
                  <a:srgbClr val="0000CC"/>
                </a:solidFill>
              </a:rPr>
              <a:t>集合库</a:t>
            </a:r>
            <a:r>
              <a:rPr lang="en-US" altLang="zh-CN" sz="2800" b="1" dirty="0">
                <a:solidFill>
                  <a:srgbClr val="0000CC"/>
                </a:solidFill>
              </a:rPr>
              <a:t>-collections</a:t>
            </a:r>
            <a:r>
              <a:rPr lang="zh-CN" altLang="en-US" sz="2400" b="1" dirty="0" smtClean="0"/>
              <a:t>：</a:t>
            </a:r>
            <a:r>
              <a:rPr lang="en-US" altLang="zh-CN" sz="2400" b="1" dirty="0" err="1" smtClean="0">
                <a:solidFill>
                  <a:srgbClr val="FF0000"/>
                </a:solidFill>
              </a:rPr>
              <a:t>defaultdict</a:t>
            </a:r>
            <a:r>
              <a:rPr lang="zh-CN" altLang="en-US" sz="2400" b="1" dirty="0" smtClean="0"/>
              <a:t>（</a:t>
            </a:r>
            <a:r>
              <a:rPr lang="zh-CN" altLang="en-US" sz="2400" b="1" dirty="0">
                <a:solidFill>
                  <a:srgbClr val="00B050"/>
                </a:solidFill>
              </a:rPr>
              <a:t>对字典中键对应的值设置默认值</a:t>
            </a:r>
            <a:r>
              <a:rPr lang="zh-CN" altLang="en-US" sz="2400" b="1" dirty="0" smtClean="0"/>
              <a:t>）、</a:t>
            </a:r>
            <a:r>
              <a:rPr lang="en-US" altLang="zh-CN" sz="2400" b="1" dirty="0">
                <a:solidFill>
                  <a:srgbClr val="FF0000"/>
                </a:solidFill>
              </a:rPr>
              <a:t>Counter</a:t>
            </a:r>
            <a:r>
              <a:rPr lang="zh-CN" altLang="en-US" sz="2400" b="1" dirty="0" smtClean="0"/>
              <a:t>（</a:t>
            </a:r>
            <a:r>
              <a:rPr lang="zh-CN" altLang="en-US" sz="2400" b="1" dirty="0">
                <a:solidFill>
                  <a:srgbClr val="00B050"/>
                </a:solidFill>
              </a:rPr>
              <a:t>统计可迭代对象中元素出现的次数</a:t>
            </a:r>
            <a:r>
              <a:rPr lang="zh-CN" altLang="en-US" sz="2400" b="1" dirty="0" smtClean="0"/>
              <a:t>）</a:t>
            </a:r>
            <a:endParaRPr lang="en-US" altLang="zh-CN" sz="2400" b="1" dirty="0" smtClean="0"/>
          </a:p>
        </p:txBody>
      </p:sp>
      <p:sp>
        <p:nvSpPr>
          <p:cNvPr id="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108677" y="258233"/>
            <a:ext cx="3451221" cy="721395"/>
          </a:xfrm>
        </p:spPr>
        <p:txBody>
          <a:bodyPr/>
          <a:lstStyle/>
          <a:p>
            <a:pPr algn="ctr"/>
            <a:r>
              <a:rPr lang="zh-CN" altLang="en-US" sz="4400" dirty="0" smtClean="0"/>
              <a:t>本 章 小 结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3" name="文本框 2"/>
          <p:cNvSpPr txBox="1"/>
          <p:nvPr/>
        </p:nvSpPr>
        <p:spPr>
          <a:xfrm>
            <a:off x="720443" y="1659328"/>
            <a:ext cx="110488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编写一个程序，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模拟打印下载进度效果</a:t>
            </a:r>
            <a:r>
              <a:rPr lang="zh-CN" altLang="en-US" sz="2400" dirty="0"/>
              <a:t>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每隔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0.2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秒打印一次下载进度</a:t>
            </a:r>
            <a:r>
              <a:rPr lang="zh-CN" altLang="en-US" sz="2400" dirty="0" smtClean="0"/>
              <a:t>，要求下载进度只在一行打印，每次打印的进度不同，下载完成后</a:t>
            </a:r>
            <a:r>
              <a:rPr lang="zh-CN" altLang="en-US" sz="2400" dirty="0"/>
              <a:t>打印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下载完成！</a:t>
            </a:r>
            <a:r>
              <a:rPr lang="zh-CN" altLang="en-US" sz="2400" dirty="0" smtClean="0"/>
              <a:t>（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程序休眠</a:t>
            </a:r>
            <a:r>
              <a:rPr lang="zh-CN" altLang="en-US" sz="2400" dirty="0" smtClean="0"/>
              <a:t>、</a:t>
            </a:r>
            <a:r>
              <a:rPr lang="zh-CN" altLang="en-US" sz="2400" b="1" dirty="0" smtClean="0">
                <a:solidFill>
                  <a:srgbClr val="FF00FF"/>
                </a:solidFill>
              </a:rPr>
              <a:t>同一行打印不换行</a:t>
            </a:r>
            <a:r>
              <a:rPr lang="zh-CN" altLang="en-US" sz="2400" dirty="0" smtClean="0"/>
              <a:t>）效果如下：</a:t>
            </a:r>
            <a:endParaRPr lang="zh-CN" altLang="en-US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475" y="3651633"/>
            <a:ext cx="4221344" cy="63959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124" y="3651632"/>
            <a:ext cx="4380266" cy="63959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1696" y="3651633"/>
            <a:ext cx="2269538" cy="63959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20442" y="4721359"/>
            <a:ext cx="110488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编写一个程序，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随机生成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1000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个字母</a:t>
            </a:r>
            <a:r>
              <a:rPr lang="zh-CN" altLang="en-US" sz="2400" dirty="0" smtClean="0"/>
              <a:t>，包含</a:t>
            </a:r>
            <a:r>
              <a:rPr lang="zh-CN" altLang="en-US" sz="2400" b="1" dirty="0" smtClean="0">
                <a:solidFill>
                  <a:srgbClr val="FF00FF"/>
                </a:solidFill>
              </a:rPr>
              <a:t>大写字母和小写字母</a:t>
            </a:r>
            <a:r>
              <a:rPr lang="zh-CN" altLang="en-US" sz="2400" dirty="0" smtClean="0"/>
              <a:t>，然后统计各个字母出现的次数，统计时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忽略字母的大小写</a:t>
            </a:r>
            <a:r>
              <a:rPr lang="zh-CN" altLang="en-US" sz="2400" dirty="0" smtClean="0"/>
              <a:t>，最后将统计结果按照字母出现的次数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从高到低排序输出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3" name="文本框 2"/>
          <p:cNvSpPr txBox="1"/>
          <p:nvPr/>
        </p:nvSpPr>
        <p:spPr>
          <a:xfrm>
            <a:off x="720443" y="1659328"/>
            <a:ext cx="11048823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已知某个班级学生年龄分布如下：</a:t>
            </a:r>
            <a:endParaRPr lang="en-US" altLang="zh-CN" sz="2400" dirty="0" smtClean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17641" y="2719479"/>
            <a:ext cx="10854426" cy="175432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ages = [(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"c"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"d"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"e"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"f"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"g"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"h"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"i"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"j"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"k"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"l"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"m"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"n"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"o"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"p"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"q"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"r"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"s"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"t"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"u"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"v"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"w"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"x"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"y"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"z"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)]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0443" y="4754779"/>
            <a:ext cx="10844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编写程序将学生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按照年龄分类</a:t>
            </a:r>
            <a:r>
              <a:rPr lang="zh-CN" altLang="en-US" sz="2400" dirty="0" smtClean="0"/>
              <a:t>，并按照年龄从大到小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打印出各个年龄下的学生姓名列表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865123" y="2944819"/>
            <a:ext cx="5190100" cy="1041761"/>
          </a:xfrm>
        </p:spPr>
        <p:txBody>
          <a:bodyPr/>
          <a:lstStyle/>
          <a:p>
            <a:r>
              <a:rPr kumimoji="1" lang="en-US" altLang="zh-CN" dirty="0"/>
              <a:t>THANK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YOU!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YjQxNjA5MmFlMzUwOTQ3ZDUxMWExYjg1MWE3NzMxZW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模板页面">
  <a:themeElements>
    <a:clrScheme name="自定义 3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9A9DE"/>
      </a:accent1>
      <a:accent2>
        <a:srgbClr val="838FD4"/>
      </a:accent2>
      <a:accent3>
        <a:srgbClr val="41C0B8"/>
      </a:accent3>
      <a:accent4>
        <a:srgbClr val="91CE6F"/>
      </a:accent4>
      <a:accent5>
        <a:srgbClr val="A0CD4E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6706</Words>
  <Application>WPS 演示</Application>
  <PresentationFormat>宽屏</PresentationFormat>
  <Paragraphs>495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雅痞-简</vt:lpstr>
      <vt:lpstr>Consolas</vt:lpstr>
      <vt:lpstr>Calibri</vt:lpstr>
      <vt:lpstr>Times New Roman</vt:lpstr>
      <vt:lpstr>华文楷体</vt:lpstr>
      <vt:lpstr>Arial Unicode MS</vt:lpstr>
      <vt:lpstr>等线</vt:lpstr>
      <vt:lpstr>Arial Unicode MS</vt:lpstr>
      <vt:lpstr>等线 Light</vt:lpstr>
      <vt:lpstr>Office 主题​​</vt:lpstr>
      <vt:lpstr>模板页面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Zlzprime</dc:creator>
  <cp:lastModifiedBy>小涛涛</cp:lastModifiedBy>
  <cp:revision>380</cp:revision>
  <dcterms:created xsi:type="dcterms:W3CDTF">2019-12-16T07:29:00Z</dcterms:created>
  <dcterms:modified xsi:type="dcterms:W3CDTF">2023-10-15T15:21:24Z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E2ABB5C21DD84297932209683EACCD8D_12</vt:lpwstr>
  </property>
  <property fmtid="{D5CDD505-2E9C-101B-9397-08002B2CF9AE}" pid="3" name="KSOProductBuildVer">
    <vt:lpwstr>2052-12.1.0.15712</vt:lpwstr>
  </property>
</Properties>
</file>