
<file path=[Content_Types].xml><?xml version="1.0" encoding="utf-8"?>
<Types xmlns="http://schemas.openxmlformats.org/package/2006/content-types">
  <Default Extension="tiff" ContentType="image/tiff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72" r:id="rId3"/>
  </p:sldMasterIdLst>
  <p:notesMasterIdLst>
    <p:notesMasterId r:id="rId5"/>
  </p:notesMasterIdLst>
  <p:sldIdLst>
    <p:sldId id="333" r:id="rId4"/>
    <p:sldId id="434" r:id="rId6"/>
    <p:sldId id="435" r:id="rId7"/>
    <p:sldId id="260" r:id="rId8"/>
    <p:sldId id="419" r:id="rId9"/>
    <p:sldId id="420" r:id="rId10"/>
    <p:sldId id="422" r:id="rId11"/>
    <p:sldId id="421" r:id="rId12"/>
    <p:sldId id="423" r:id="rId13"/>
    <p:sldId id="424" r:id="rId14"/>
    <p:sldId id="438" r:id="rId15"/>
    <p:sldId id="436" r:id="rId16"/>
    <p:sldId id="426" r:id="rId17"/>
    <p:sldId id="427" r:id="rId18"/>
    <p:sldId id="439" r:id="rId19"/>
    <p:sldId id="437" r:id="rId20"/>
    <p:sldId id="429" r:id="rId21"/>
    <p:sldId id="431" r:id="rId22"/>
    <p:sldId id="432" r:id="rId23"/>
    <p:sldId id="433" r:id="rId24"/>
    <p:sldId id="440" r:id="rId25"/>
    <p:sldId id="441" r:id="rId26"/>
    <p:sldId id="442" r:id="rId27"/>
    <p:sldId id="282" r:id="rId28"/>
  </p:sldIdLst>
  <p:sldSz cx="12192000" cy="6858000"/>
  <p:notesSz cx="6858000" cy="9144000"/>
  <p:custDataLst>
    <p:tags r:id="rId32"/>
  </p:custDataLst>
  <p:defaultTextStyle>
    <a:defPPr>
      <a:defRPr lang="zh-CN"/>
    </a:defPPr>
    <a:lvl1pPr marL="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3A1C"/>
    <a:srgbClr val="0000CC"/>
    <a:srgbClr val="4355BE"/>
    <a:srgbClr val="63AD3B"/>
    <a:srgbClr val="63AD3A"/>
    <a:srgbClr val="A5CCDF"/>
    <a:srgbClr val="D3E9F4"/>
    <a:srgbClr val="208FC3"/>
    <a:srgbClr val="2190C5"/>
    <a:srgbClr val="208D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12" autoAdjust="0"/>
    <p:restoredTop sz="87428" autoAdjust="0"/>
  </p:normalViewPr>
  <p:slideViewPr>
    <p:cSldViewPr snapToGrid="0" snapToObjects="1">
      <p:cViewPr varScale="1">
        <p:scale>
          <a:sx n="74" d="100"/>
          <a:sy n="74" d="100"/>
        </p:scale>
        <p:origin x="41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2" Type="http://schemas.openxmlformats.org/officeDocument/2006/relationships/tags" Target="tags/tag3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Master" Target="slideMasters/slideMaster2.xml"/><Relationship Id="rId29" Type="http://schemas.openxmlformats.org/officeDocument/2006/relationships/presProps" Target="presProps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miter/>
          </a:ln>
        </p:spPr>
      </p:sp>
      <p:sp>
        <p:nvSpPr>
          <p:cNvPr id="4098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lstStyle/>
          <a:p>
            <a:pPr lvl="0" eaLnBrk="1" hangingPunct="1"/>
            <a:endParaRPr lang="zh-CN" altLang="en-US" dirty="0"/>
          </a:p>
        </p:txBody>
      </p:sp>
      <p:sp>
        <p:nvSpPr>
          <p:cNvPr id="4099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/>
          <a:lstStyle/>
          <a:p>
            <a:pPr lvl="0" indent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office.msn.com.cn/" TargetMode="Externa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2">
                  <a:lumMod val="50000"/>
                </a:schemeClr>
              </a:gs>
              <a:gs pos="41000">
                <a:schemeClr val="accent1">
                  <a:lumMod val="75000"/>
                </a:schemeClr>
              </a:gs>
              <a:gs pos="0">
                <a:schemeClr val="accent3">
                  <a:lumMod val="75000"/>
                </a:schemeClr>
              </a:gs>
              <a:gs pos="72000">
                <a:schemeClr val="accent2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2915213" y="2128074"/>
            <a:ext cx="8084654" cy="1041761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00000"/>
              </a:lnSpc>
              <a:buNone/>
              <a:defRPr sz="5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grpSp>
        <p:nvGrpSpPr>
          <p:cNvPr id="9" name="组 8"/>
          <p:cNvGrpSpPr/>
          <p:nvPr userDrawn="1"/>
        </p:nvGrpSpPr>
        <p:grpSpPr>
          <a:xfrm rot="18636342">
            <a:off x="-4842314" y="-4768554"/>
            <a:ext cx="9526783" cy="8018066"/>
            <a:chOff x="-1833690" y="-2141397"/>
            <a:chExt cx="9526783" cy="9526783"/>
          </a:xfrm>
        </p:grpSpPr>
        <p:sp>
          <p:nvSpPr>
            <p:cNvPr id="7" name="椭圆 1"/>
            <p:cNvSpPr/>
            <p:nvPr userDrawn="1"/>
          </p:nvSpPr>
          <p:spPr>
            <a:xfrm rot="19800000">
              <a:off x="-1833690" y="-1857884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8" name="椭圆 1"/>
            <p:cNvSpPr/>
            <p:nvPr userDrawn="1"/>
          </p:nvSpPr>
          <p:spPr>
            <a:xfrm rot="16690395">
              <a:off x="-1479391" y="-1768634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10" name="文本占位符 6"/>
          <p:cNvSpPr>
            <a:spLocks noGrp="1"/>
          </p:cNvSpPr>
          <p:nvPr>
            <p:ph type="body" sz="quarter" idx="14"/>
          </p:nvPr>
        </p:nvSpPr>
        <p:spPr>
          <a:xfrm>
            <a:off x="2915213" y="3169834"/>
            <a:ext cx="8084654" cy="588643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00000"/>
              </a:lnSpc>
              <a:buNone/>
              <a:defRPr sz="2400" b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grpSp>
        <p:nvGrpSpPr>
          <p:cNvPr id="11" name="组 10"/>
          <p:cNvGrpSpPr/>
          <p:nvPr userDrawn="1"/>
        </p:nvGrpSpPr>
        <p:grpSpPr>
          <a:xfrm rot="18636342">
            <a:off x="7423535" y="5313870"/>
            <a:ext cx="9526783" cy="8018066"/>
            <a:chOff x="-1833690" y="-2141397"/>
            <a:chExt cx="9526783" cy="9526783"/>
          </a:xfrm>
        </p:grpSpPr>
        <p:sp>
          <p:nvSpPr>
            <p:cNvPr id="12" name="椭圆 1"/>
            <p:cNvSpPr/>
            <p:nvPr userDrawn="1"/>
          </p:nvSpPr>
          <p:spPr>
            <a:xfrm rot="19800000">
              <a:off x="-1833690" y="-1857884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13" name="椭圆 1"/>
            <p:cNvSpPr/>
            <p:nvPr userDrawn="1"/>
          </p:nvSpPr>
          <p:spPr>
            <a:xfrm rot="16690395">
              <a:off x="-1479391" y="-1768634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14" name="文本占位符 6"/>
          <p:cNvSpPr>
            <a:spLocks noGrp="1"/>
          </p:cNvSpPr>
          <p:nvPr>
            <p:ph type="body" sz="quarter" idx="15"/>
          </p:nvPr>
        </p:nvSpPr>
        <p:spPr>
          <a:xfrm>
            <a:off x="2915213" y="4033466"/>
            <a:ext cx="8084654" cy="588643"/>
          </a:xfrm>
          <a:prstGeom prst="rect">
            <a:avLst/>
          </a:prstGeom>
        </p:spPr>
        <p:txBody>
          <a:bodyPr anchor="t"/>
          <a:lstStyle>
            <a:lvl1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  <a:defRPr sz="1400" b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_三项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 5"/>
          <p:cNvGrpSpPr/>
          <p:nvPr userDrawn="1"/>
        </p:nvGrpSpPr>
        <p:grpSpPr>
          <a:xfrm>
            <a:off x="-2024818" y="-1006438"/>
            <a:ext cx="8744932" cy="8460344"/>
            <a:chOff x="3447068" y="836877"/>
            <a:chExt cx="5039295" cy="4875300"/>
          </a:xfrm>
        </p:grpSpPr>
        <p:sp>
          <p:nvSpPr>
            <p:cNvPr id="2" name="椭圆 1"/>
            <p:cNvSpPr/>
            <p:nvPr userDrawn="1"/>
          </p:nvSpPr>
          <p:spPr>
            <a:xfrm>
              <a:off x="3447068" y="836877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4" name="椭圆 1"/>
            <p:cNvSpPr/>
            <p:nvPr userDrawn="1"/>
          </p:nvSpPr>
          <p:spPr>
            <a:xfrm rot="8851590">
              <a:off x="3612779" y="1219979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7" name="文本占位符 6"/>
          <p:cNvSpPr>
            <a:spLocks noGrp="1"/>
          </p:cNvSpPr>
          <p:nvPr>
            <p:ph type="body" sz="quarter" idx="13" hasCustomPrompt="1"/>
          </p:nvPr>
        </p:nvSpPr>
        <p:spPr>
          <a:xfrm>
            <a:off x="1604397" y="2011116"/>
            <a:ext cx="2776216" cy="1529527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9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zh-CN" altLang="en-US" smtClean="0"/>
              <a:t>标题</a:t>
            </a:r>
            <a:endParaRPr kumimoji="1" lang="zh-CN" altLang="en-US" dirty="0"/>
          </a:p>
        </p:txBody>
      </p:sp>
      <p:sp>
        <p:nvSpPr>
          <p:cNvPr id="8" name="文本占位符 6"/>
          <p:cNvSpPr>
            <a:spLocks noGrp="1"/>
          </p:cNvSpPr>
          <p:nvPr>
            <p:ph type="body" sz="quarter" idx="14" hasCustomPrompt="1"/>
          </p:nvPr>
        </p:nvSpPr>
        <p:spPr>
          <a:xfrm>
            <a:off x="1604397" y="3545510"/>
            <a:ext cx="2776216" cy="590556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dirty="0" smtClean="0"/>
              <a:t>CONTENTS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7082848" y="1693799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0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8015489" y="1693799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5" name="文本占位符 6"/>
          <p:cNvSpPr>
            <a:spLocks noGrp="1"/>
          </p:cNvSpPr>
          <p:nvPr>
            <p:ph type="body" sz="quarter" idx="17" hasCustomPrompt="1"/>
          </p:nvPr>
        </p:nvSpPr>
        <p:spPr>
          <a:xfrm>
            <a:off x="7082848" y="3093408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6" name="文本占位符 6"/>
          <p:cNvSpPr>
            <a:spLocks noGrp="1"/>
          </p:cNvSpPr>
          <p:nvPr>
            <p:ph type="body" sz="quarter" idx="18"/>
          </p:nvPr>
        </p:nvSpPr>
        <p:spPr>
          <a:xfrm>
            <a:off x="8015489" y="3093408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7" name="文本占位符 6"/>
          <p:cNvSpPr>
            <a:spLocks noGrp="1"/>
          </p:cNvSpPr>
          <p:nvPr>
            <p:ph type="body" sz="quarter" idx="19" hasCustomPrompt="1"/>
          </p:nvPr>
        </p:nvSpPr>
        <p:spPr>
          <a:xfrm>
            <a:off x="7086211" y="4493017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8" name="文本占位符 6"/>
          <p:cNvSpPr>
            <a:spLocks noGrp="1"/>
          </p:cNvSpPr>
          <p:nvPr>
            <p:ph type="body" sz="quarter" idx="20"/>
          </p:nvPr>
        </p:nvSpPr>
        <p:spPr>
          <a:xfrm>
            <a:off x="8018852" y="4493017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_四项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 5"/>
          <p:cNvGrpSpPr/>
          <p:nvPr userDrawn="1"/>
        </p:nvGrpSpPr>
        <p:grpSpPr>
          <a:xfrm>
            <a:off x="-2024818" y="-1006438"/>
            <a:ext cx="8744932" cy="8460344"/>
            <a:chOff x="3447068" y="836877"/>
            <a:chExt cx="5039295" cy="4875300"/>
          </a:xfrm>
        </p:grpSpPr>
        <p:sp>
          <p:nvSpPr>
            <p:cNvPr id="2" name="椭圆 1"/>
            <p:cNvSpPr/>
            <p:nvPr userDrawn="1"/>
          </p:nvSpPr>
          <p:spPr>
            <a:xfrm>
              <a:off x="3447068" y="836877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4" name="椭圆 1"/>
            <p:cNvSpPr/>
            <p:nvPr userDrawn="1"/>
          </p:nvSpPr>
          <p:spPr>
            <a:xfrm rot="8851590">
              <a:off x="3612779" y="1219979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7" name="文本占位符 6"/>
          <p:cNvSpPr>
            <a:spLocks noGrp="1"/>
          </p:cNvSpPr>
          <p:nvPr>
            <p:ph type="body" sz="quarter" idx="13" hasCustomPrompt="1"/>
          </p:nvPr>
        </p:nvSpPr>
        <p:spPr>
          <a:xfrm>
            <a:off x="1604397" y="2011116"/>
            <a:ext cx="2776216" cy="1529527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9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zh-CN" altLang="en-US" smtClean="0"/>
              <a:t>标题</a:t>
            </a:r>
            <a:endParaRPr kumimoji="1" lang="zh-CN" altLang="en-US" dirty="0"/>
          </a:p>
        </p:txBody>
      </p:sp>
      <p:sp>
        <p:nvSpPr>
          <p:cNvPr id="8" name="文本占位符 6"/>
          <p:cNvSpPr>
            <a:spLocks noGrp="1"/>
          </p:cNvSpPr>
          <p:nvPr>
            <p:ph type="body" sz="quarter" idx="14" hasCustomPrompt="1"/>
          </p:nvPr>
        </p:nvSpPr>
        <p:spPr>
          <a:xfrm>
            <a:off x="1604397" y="3545510"/>
            <a:ext cx="2776216" cy="590556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dirty="0" smtClean="0"/>
              <a:t>CONTENTS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7219023" y="1537682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0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8151664" y="1537682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5" name="文本占位符 6"/>
          <p:cNvSpPr>
            <a:spLocks noGrp="1"/>
          </p:cNvSpPr>
          <p:nvPr>
            <p:ph type="body" sz="quarter" idx="17" hasCustomPrompt="1"/>
          </p:nvPr>
        </p:nvSpPr>
        <p:spPr>
          <a:xfrm>
            <a:off x="7219023" y="2580452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6" name="文本占位符 6"/>
          <p:cNvSpPr>
            <a:spLocks noGrp="1"/>
          </p:cNvSpPr>
          <p:nvPr>
            <p:ph type="body" sz="quarter" idx="18"/>
          </p:nvPr>
        </p:nvSpPr>
        <p:spPr>
          <a:xfrm>
            <a:off x="8151664" y="2580452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3" name="文本占位符 6"/>
          <p:cNvSpPr>
            <a:spLocks noGrp="1"/>
          </p:cNvSpPr>
          <p:nvPr>
            <p:ph type="body" sz="quarter" idx="19" hasCustomPrompt="1"/>
          </p:nvPr>
        </p:nvSpPr>
        <p:spPr>
          <a:xfrm>
            <a:off x="7213362" y="3623222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4" name="文本占位符 6"/>
          <p:cNvSpPr>
            <a:spLocks noGrp="1"/>
          </p:cNvSpPr>
          <p:nvPr>
            <p:ph type="body" sz="quarter" idx="20"/>
          </p:nvPr>
        </p:nvSpPr>
        <p:spPr>
          <a:xfrm>
            <a:off x="8146003" y="3623222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9" name="文本占位符 6"/>
          <p:cNvSpPr>
            <a:spLocks noGrp="1"/>
          </p:cNvSpPr>
          <p:nvPr>
            <p:ph type="body" sz="quarter" idx="21" hasCustomPrompt="1"/>
          </p:nvPr>
        </p:nvSpPr>
        <p:spPr>
          <a:xfrm>
            <a:off x="7213362" y="4665992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20" name="文本占位符 6"/>
          <p:cNvSpPr>
            <a:spLocks noGrp="1"/>
          </p:cNvSpPr>
          <p:nvPr>
            <p:ph type="body" sz="quarter" idx="22"/>
          </p:nvPr>
        </p:nvSpPr>
        <p:spPr>
          <a:xfrm>
            <a:off x="8146003" y="4665992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_五项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 5"/>
          <p:cNvGrpSpPr/>
          <p:nvPr userDrawn="1"/>
        </p:nvGrpSpPr>
        <p:grpSpPr>
          <a:xfrm>
            <a:off x="-2024818" y="-1006438"/>
            <a:ext cx="8744932" cy="8460344"/>
            <a:chOff x="3447068" y="836877"/>
            <a:chExt cx="5039295" cy="4875300"/>
          </a:xfrm>
        </p:grpSpPr>
        <p:sp>
          <p:nvSpPr>
            <p:cNvPr id="2" name="椭圆 1"/>
            <p:cNvSpPr/>
            <p:nvPr userDrawn="1"/>
          </p:nvSpPr>
          <p:spPr>
            <a:xfrm>
              <a:off x="3447068" y="836877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4" name="椭圆 1"/>
            <p:cNvSpPr/>
            <p:nvPr userDrawn="1"/>
          </p:nvSpPr>
          <p:spPr>
            <a:xfrm rot="8851590">
              <a:off x="3612779" y="1219979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7" name="文本占位符 6"/>
          <p:cNvSpPr>
            <a:spLocks noGrp="1"/>
          </p:cNvSpPr>
          <p:nvPr>
            <p:ph type="body" sz="quarter" idx="13" hasCustomPrompt="1"/>
          </p:nvPr>
        </p:nvSpPr>
        <p:spPr>
          <a:xfrm>
            <a:off x="1604397" y="2011116"/>
            <a:ext cx="2776216" cy="1529527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9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zh-CN" altLang="en-US" smtClean="0"/>
              <a:t>标题</a:t>
            </a:r>
            <a:endParaRPr kumimoji="1" lang="zh-CN" altLang="en-US" dirty="0"/>
          </a:p>
        </p:txBody>
      </p:sp>
      <p:sp>
        <p:nvSpPr>
          <p:cNvPr id="8" name="文本占位符 6"/>
          <p:cNvSpPr>
            <a:spLocks noGrp="1"/>
          </p:cNvSpPr>
          <p:nvPr>
            <p:ph type="body" sz="quarter" idx="14" hasCustomPrompt="1"/>
          </p:nvPr>
        </p:nvSpPr>
        <p:spPr>
          <a:xfrm>
            <a:off x="1604397" y="3545510"/>
            <a:ext cx="2776216" cy="590556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dirty="0" smtClean="0"/>
              <a:t>CONTENTS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7219023" y="1203145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0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8151664" y="1203145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5" name="文本占位符 6"/>
          <p:cNvSpPr>
            <a:spLocks noGrp="1"/>
          </p:cNvSpPr>
          <p:nvPr>
            <p:ph type="body" sz="quarter" idx="17" hasCustomPrompt="1"/>
          </p:nvPr>
        </p:nvSpPr>
        <p:spPr>
          <a:xfrm>
            <a:off x="7219023" y="2112101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6" name="文本占位符 6"/>
          <p:cNvSpPr>
            <a:spLocks noGrp="1"/>
          </p:cNvSpPr>
          <p:nvPr>
            <p:ph type="body" sz="quarter" idx="18"/>
          </p:nvPr>
        </p:nvSpPr>
        <p:spPr>
          <a:xfrm>
            <a:off x="8151664" y="2112101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7" name="文本占位符 6"/>
          <p:cNvSpPr>
            <a:spLocks noGrp="1"/>
          </p:cNvSpPr>
          <p:nvPr>
            <p:ph type="body" sz="quarter" idx="19" hasCustomPrompt="1"/>
          </p:nvPr>
        </p:nvSpPr>
        <p:spPr>
          <a:xfrm>
            <a:off x="7219023" y="3021057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8" name="文本占位符 6"/>
          <p:cNvSpPr>
            <a:spLocks noGrp="1"/>
          </p:cNvSpPr>
          <p:nvPr>
            <p:ph type="body" sz="quarter" idx="20"/>
          </p:nvPr>
        </p:nvSpPr>
        <p:spPr>
          <a:xfrm>
            <a:off x="8151664" y="3021057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21" name="文本占位符 6"/>
          <p:cNvSpPr>
            <a:spLocks noGrp="1"/>
          </p:cNvSpPr>
          <p:nvPr>
            <p:ph type="body" sz="quarter" idx="21" hasCustomPrompt="1"/>
          </p:nvPr>
        </p:nvSpPr>
        <p:spPr>
          <a:xfrm>
            <a:off x="7219023" y="3930013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22" name="文本占位符 6"/>
          <p:cNvSpPr>
            <a:spLocks noGrp="1"/>
          </p:cNvSpPr>
          <p:nvPr>
            <p:ph type="body" sz="quarter" idx="22"/>
          </p:nvPr>
        </p:nvSpPr>
        <p:spPr>
          <a:xfrm>
            <a:off x="8151664" y="3930013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23" name="文本占位符 6"/>
          <p:cNvSpPr>
            <a:spLocks noGrp="1"/>
          </p:cNvSpPr>
          <p:nvPr>
            <p:ph type="body" sz="quarter" idx="23" hasCustomPrompt="1"/>
          </p:nvPr>
        </p:nvSpPr>
        <p:spPr>
          <a:xfrm>
            <a:off x="7219023" y="4838969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24" name="文本占位符 6"/>
          <p:cNvSpPr>
            <a:spLocks noGrp="1"/>
          </p:cNvSpPr>
          <p:nvPr>
            <p:ph type="body" sz="quarter" idx="24"/>
          </p:nvPr>
        </p:nvSpPr>
        <p:spPr>
          <a:xfrm>
            <a:off x="8151664" y="4838969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_六项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 5"/>
          <p:cNvGrpSpPr/>
          <p:nvPr userDrawn="1"/>
        </p:nvGrpSpPr>
        <p:grpSpPr>
          <a:xfrm>
            <a:off x="-1991568" y="-998227"/>
            <a:ext cx="8744932" cy="8460344"/>
            <a:chOff x="3447068" y="836877"/>
            <a:chExt cx="5039295" cy="4875300"/>
          </a:xfrm>
        </p:grpSpPr>
        <p:sp>
          <p:nvSpPr>
            <p:cNvPr id="2" name="椭圆 1"/>
            <p:cNvSpPr/>
            <p:nvPr userDrawn="1"/>
          </p:nvSpPr>
          <p:spPr>
            <a:xfrm>
              <a:off x="3447068" y="836877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4" name="椭圆 1"/>
            <p:cNvSpPr/>
            <p:nvPr userDrawn="1"/>
          </p:nvSpPr>
          <p:spPr>
            <a:xfrm rot="8851590">
              <a:off x="3612779" y="1219979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7" name="文本占位符 6"/>
          <p:cNvSpPr>
            <a:spLocks noGrp="1"/>
          </p:cNvSpPr>
          <p:nvPr>
            <p:ph type="body" sz="quarter" idx="13" hasCustomPrompt="1"/>
          </p:nvPr>
        </p:nvSpPr>
        <p:spPr>
          <a:xfrm>
            <a:off x="1604397" y="2011116"/>
            <a:ext cx="2776216" cy="1529527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9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zh-CN" altLang="en-US" smtClean="0"/>
              <a:t>标题</a:t>
            </a:r>
            <a:endParaRPr kumimoji="1" lang="zh-CN" altLang="en-US" dirty="0"/>
          </a:p>
        </p:txBody>
      </p:sp>
      <p:sp>
        <p:nvSpPr>
          <p:cNvPr id="8" name="文本占位符 6"/>
          <p:cNvSpPr>
            <a:spLocks noGrp="1"/>
          </p:cNvSpPr>
          <p:nvPr>
            <p:ph type="body" sz="quarter" idx="14" hasCustomPrompt="1"/>
          </p:nvPr>
        </p:nvSpPr>
        <p:spPr>
          <a:xfrm>
            <a:off x="1604397" y="3545510"/>
            <a:ext cx="2776216" cy="590556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dirty="0" smtClean="0"/>
              <a:t>CONTENTS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7219023" y="779399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0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8151664" y="779399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5" name="文本占位符 6"/>
          <p:cNvSpPr>
            <a:spLocks noGrp="1"/>
          </p:cNvSpPr>
          <p:nvPr>
            <p:ph type="body" sz="quarter" idx="17" hasCustomPrompt="1"/>
          </p:nvPr>
        </p:nvSpPr>
        <p:spPr>
          <a:xfrm>
            <a:off x="7219023" y="1688355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6" name="文本占位符 6"/>
          <p:cNvSpPr>
            <a:spLocks noGrp="1"/>
          </p:cNvSpPr>
          <p:nvPr>
            <p:ph type="body" sz="quarter" idx="18"/>
          </p:nvPr>
        </p:nvSpPr>
        <p:spPr>
          <a:xfrm>
            <a:off x="8151664" y="1688355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7" name="文本占位符 6"/>
          <p:cNvSpPr>
            <a:spLocks noGrp="1"/>
          </p:cNvSpPr>
          <p:nvPr>
            <p:ph type="body" sz="quarter" idx="19" hasCustomPrompt="1"/>
          </p:nvPr>
        </p:nvSpPr>
        <p:spPr>
          <a:xfrm>
            <a:off x="7219023" y="2597311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8" name="文本占位符 6"/>
          <p:cNvSpPr>
            <a:spLocks noGrp="1"/>
          </p:cNvSpPr>
          <p:nvPr>
            <p:ph type="body" sz="quarter" idx="20"/>
          </p:nvPr>
        </p:nvSpPr>
        <p:spPr>
          <a:xfrm>
            <a:off x="8151664" y="2597311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21" name="文本占位符 6"/>
          <p:cNvSpPr>
            <a:spLocks noGrp="1"/>
          </p:cNvSpPr>
          <p:nvPr>
            <p:ph type="body" sz="quarter" idx="21" hasCustomPrompt="1"/>
          </p:nvPr>
        </p:nvSpPr>
        <p:spPr>
          <a:xfrm>
            <a:off x="7219023" y="3506267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22" name="文本占位符 6"/>
          <p:cNvSpPr>
            <a:spLocks noGrp="1"/>
          </p:cNvSpPr>
          <p:nvPr>
            <p:ph type="body" sz="quarter" idx="22"/>
          </p:nvPr>
        </p:nvSpPr>
        <p:spPr>
          <a:xfrm>
            <a:off x="8151664" y="3506267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9" name="文本占位符 6"/>
          <p:cNvSpPr>
            <a:spLocks noGrp="1"/>
          </p:cNvSpPr>
          <p:nvPr>
            <p:ph type="body" sz="quarter" idx="23" hasCustomPrompt="1"/>
          </p:nvPr>
        </p:nvSpPr>
        <p:spPr>
          <a:xfrm>
            <a:off x="7219023" y="4417945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20" name="文本占位符 6"/>
          <p:cNvSpPr>
            <a:spLocks noGrp="1"/>
          </p:cNvSpPr>
          <p:nvPr>
            <p:ph type="body" sz="quarter" idx="24"/>
          </p:nvPr>
        </p:nvSpPr>
        <p:spPr>
          <a:xfrm>
            <a:off x="8151664" y="4417945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25" name="文本占位符 6"/>
          <p:cNvSpPr>
            <a:spLocks noGrp="1"/>
          </p:cNvSpPr>
          <p:nvPr>
            <p:ph type="body" sz="quarter" idx="25" hasCustomPrompt="1"/>
          </p:nvPr>
        </p:nvSpPr>
        <p:spPr>
          <a:xfrm>
            <a:off x="7219023" y="5326901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26" name="文本占位符 6"/>
          <p:cNvSpPr>
            <a:spLocks noGrp="1"/>
          </p:cNvSpPr>
          <p:nvPr>
            <p:ph type="body" sz="quarter" idx="26"/>
          </p:nvPr>
        </p:nvSpPr>
        <p:spPr>
          <a:xfrm>
            <a:off x="8151664" y="5326901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7" name="组 6"/>
          <p:cNvGrpSpPr/>
          <p:nvPr userDrawn="1"/>
        </p:nvGrpSpPr>
        <p:grpSpPr>
          <a:xfrm>
            <a:off x="1955282" y="-1803666"/>
            <a:ext cx="7870890" cy="6691365"/>
            <a:chOff x="5067768" y="-852735"/>
            <a:chExt cx="9613786" cy="9526783"/>
          </a:xfrm>
        </p:grpSpPr>
        <p:sp>
          <p:nvSpPr>
            <p:cNvPr id="5" name="椭圆 1"/>
            <p:cNvSpPr/>
            <p:nvPr userDrawn="1"/>
          </p:nvSpPr>
          <p:spPr>
            <a:xfrm rot="19800000">
              <a:off x="5067768" y="-247745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 rot="17526771">
              <a:off x="5527534" y="-479972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8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4640704" y="660100"/>
            <a:ext cx="2910592" cy="237303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166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3724507" y="3033133"/>
            <a:ext cx="4742986" cy="82519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40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7" name="组 6"/>
          <p:cNvGrpSpPr/>
          <p:nvPr userDrawn="1"/>
        </p:nvGrpSpPr>
        <p:grpSpPr>
          <a:xfrm>
            <a:off x="1955282" y="-1803666"/>
            <a:ext cx="7870890" cy="6691365"/>
            <a:chOff x="5067768" y="-852735"/>
            <a:chExt cx="9613786" cy="9526783"/>
          </a:xfrm>
        </p:grpSpPr>
        <p:sp>
          <p:nvSpPr>
            <p:cNvPr id="5" name="椭圆 1"/>
            <p:cNvSpPr/>
            <p:nvPr userDrawn="1"/>
          </p:nvSpPr>
          <p:spPr>
            <a:xfrm rot="19800000">
              <a:off x="5067768" y="-247745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 rot="17526771">
              <a:off x="5527534" y="-479972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8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4640704" y="660100"/>
            <a:ext cx="2910592" cy="237303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16600" b="1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3724507" y="3033133"/>
            <a:ext cx="4742986" cy="82519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4000" b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69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7" name="组 6"/>
          <p:cNvGrpSpPr/>
          <p:nvPr userDrawn="1"/>
        </p:nvGrpSpPr>
        <p:grpSpPr>
          <a:xfrm>
            <a:off x="1955282" y="-1803666"/>
            <a:ext cx="7870890" cy="6691365"/>
            <a:chOff x="5067768" y="-852735"/>
            <a:chExt cx="9613786" cy="9526783"/>
          </a:xfrm>
        </p:grpSpPr>
        <p:sp>
          <p:nvSpPr>
            <p:cNvPr id="5" name="椭圆 1"/>
            <p:cNvSpPr/>
            <p:nvPr userDrawn="1"/>
          </p:nvSpPr>
          <p:spPr>
            <a:xfrm rot="19800000">
              <a:off x="5067768" y="-247745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 rot="17526771">
              <a:off x="5527534" y="-479972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8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4640704" y="660100"/>
            <a:ext cx="2910592" cy="237303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16600" b="1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3724507" y="3033133"/>
            <a:ext cx="4742986" cy="82519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4000" b="0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7" name="组 6"/>
          <p:cNvGrpSpPr/>
          <p:nvPr userDrawn="1"/>
        </p:nvGrpSpPr>
        <p:grpSpPr>
          <a:xfrm>
            <a:off x="1955282" y="-1803666"/>
            <a:ext cx="7870890" cy="6691365"/>
            <a:chOff x="5067768" y="-852735"/>
            <a:chExt cx="9613786" cy="9526783"/>
          </a:xfrm>
        </p:grpSpPr>
        <p:sp>
          <p:nvSpPr>
            <p:cNvPr id="5" name="椭圆 1"/>
            <p:cNvSpPr/>
            <p:nvPr userDrawn="1"/>
          </p:nvSpPr>
          <p:spPr>
            <a:xfrm rot="19800000">
              <a:off x="5067768" y="-247745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 rot="17526771">
              <a:off x="5527534" y="-479972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8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4640704" y="660100"/>
            <a:ext cx="2910592" cy="237303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16600" b="1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3724507" y="3033133"/>
            <a:ext cx="4742986" cy="82519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4000" b="0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7" name="组 6"/>
          <p:cNvGrpSpPr/>
          <p:nvPr userDrawn="1"/>
        </p:nvGrpSpPr>
        <p:grpSpPr>
          <a:xfrm>
            <a:off x="1955282" y="-1803666"/>
            <a:ext cx="7870890" cy="6691365"/>
            <a:chOff x="5067768" y="-852735"/>
            <a:chExt cx="9613786" cy="9526783"/>
          </a:xfrm>
        </p:grpSpPr>
        <p:sp>
          <p:nvSpPr>
            <p:cNvPr id="5" name="椭圆 1"/>
            <p:cNvSpPr/>
            <p:nvPr userDrawn="1"/>
          </p:nvSpPr>
          <p:spPr>
            <a:xfrm rot="19800000">
              <a:off x="5067768" y="-247745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 rot="17526771">
              <a:off x="5527534" y="-479972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8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4640704" y="660100"/>
            <a:ext cx="2910592" cy="237303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16600" b="1">
                <a:solidFill>
                  <a:schemeClr val="accent5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3724507" y="3033133"/>
            <a:ext cx="4742986" cy="82519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4000" b="0">
                <a:solidFill>
                  <a:schemeClr val="accent5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6" name="组 5"/>
          <p:cNvGrpSpPr/>
          <p:nvPr userDrawn="1"/>
        </p:nvGrpSpPr>
        <p:grpSpPr>
          <a:xfrm rot="17100000" flipH="1">
            <a:off x="802220" y="-1059687"/>
            <a:ext cx="12969854" cy="15178844"/>
            <a:chOff x="-3533241" y="-1493421"/>
            <a:chExt cx="10611835" cy="9526783"/>
          </a:xfrm>
        </p:grpSpPr>
        <p:sp>
          <p:nvSpPr>
            <p:cNvPr id="3" name="椭圆 1"/>
            <p:cNvSpPr/>
            <p:nvPr userDrawn="1"/>
          </p:nvSpPr>
          <p:spPr>
            <a:xfrm rot="19800000">
              <a:off x="-3533241" y="-1061330"/>
              <a:ext cx="10611835" cy="8841402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4" name="椭圆 1"/>
            <p:cNvSpPr/>
            <p:nvPr userDrawn="1"/>
          </p:nvSpPr>
          <p:spPr>
            <a:xfrm rot="17526771">
              <a:off x="-3623933" y="-1120658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10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69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1"/>
          <p:cNvSpPr/>
          <p:nvPr userDrawn="1"/>
        </p:nvSpPr>
        <p:spPr>
          <a:xfrm rot="19800000">
            <a:off x="5067768" y="-247745"/>
            <a:ext cx="9526783" cy="8781257"/>
          </a:xfrm>
          <a:custGeom>
            <a:avLst/>
            <a:gdLst>
              <a:gd name="connsiteX0" fmla="*/ 0 w 5312228"/>
              <a:gd name="connsiteY0" fmla="*/ 2656114 h 5312228"/>
              <a:gd name="connsiteX1" fmla="*/ 2656114 w 5312228"/>
              <a:gd name="connsiteY1" fmla="*/ 0 h 5312228"/>
              <a:gd name="connsiteX2" fmla="*/ 5312228 w 5312228"/>
              <a:gd name="connsiteY2" fmla="*/ 2656114 h 5312228"/>
              <a:gd name="connsiteX3" fmla="*/ 2656114 w 5312228"/>
              <a:gd name="connsiteY3" fmla="*/ 5312228 h 5312228"/>
              <a:gd name="connsiteX4" fmla="*/ 0 w 5312228"/>
              <a:gd name="connsiteY4" fmla="*/ 2656114 h 5312228"/>
              <a:gd name="connsiteX0-1" fmla="*/ 108839 w 5421067"/>
              <a:gd name="connsiteY0-2" fmla="*/ 2712298 h 5368412"/>
              <a:gd name="connsiteX1-3" fmla="*/ 732953 w 5421067"/>
              <a:gd name="connsiteY1-4" fmla="*/ 1043155 h 5368412"/>
              <a:gd name="connsiteX2-5" fmla="*/ 2764953 w 5421067"/>
              <a:gd name="connsiteY2-6" fmla="*/ 56184 h 5368412"/>
              <a:gd name="connsiteX3-7" fmla="*/ 5421067 w 5421067"/>
              <a:gd name="connsiteY3-8" fmla="*/ 2712298 h 5368412"/>
              <a:gd name="connsiteX4-9" fmla="*/ 2764953 w 5421067"/>
              <a:gd name="connsiteY4-10" fmla="*/ 5368412 h 5368412"/>
              <a:gd name="connsiteX5" fmla="*/ 108839 w 5421067"/>
              <a:gd name="connsiteY5" fmla="*/ 2712298 h 5368412"/>
              <a:gd name="connsiteX0-11" fmla="*/ 108839 w 5480256"/>
              <a:gd name="connsiteY0-12" fmla="*/ 2656720 h 5312834"/>
              <a:gd name="connsiteX1-13" fmla="*/ 732953 w 5480256"/>
              <a:gd name="connsiteY1-14" fmla="*/ 987577 h 5312834"/>
              <a:gd name="connsiteX2-15" fmla="*/ 2764953 w 5480256"/>
              <a:gd name="connsiteY2-16" fmla="*/ 606 h 5312834"/>
              <a:gd name="connsiteX3-17" fmla="*/ 4303469 w 5480256"/>
              <a:gd name="connsiteY3-18" fmla="*/ 871463 h 5312834"/>
              <a:gd name="connsiteX4-19" fmla="*/ 5421067 w 5480256"/>
              <a:gd name="connsiteY4-20" fmla="*/ 2656720 h 5312834"/>
              <a:gd name="connsiteX5-21" fmla="*/ 2764953 w 5480256"/>
              <a:gd name="connsiteY5-22" fmla="*/ 5312834 h 5312834"/>
              <a:gd name="connsiteX6" fmla="*/ 108839 w 5480256"/>
              <a:gd name="connsiteY6" fmla="*/ 2656720 h 5312834"/>
              <a:gd name="connsiteX0-23" fmla="*/ 108839 w 5544800"/>
              <a:gd name="connsiteY0-24" fmla="*/ 2666351 h 5322465"/>
              <a:gd name="connsiteX1-25" fmla="*/ 732953 w 5544800"/>
              <a:gd name="connsiteY1-26" fmla="*/ 997208 h 5322465"/>
              <a:gd name="connsiteX2-27" fmla="*/ 2764953 w 5544800"/>
              <a:gd name="connsiteY2-28" fmla="*/ 10237 h 5322465"/>
              <a:gd name="connsiteX3-29" fmla="*/ 4971126 w 5544800"/>
              <a:gd name="connsiteY3-30" fmla="*/ 619837 h 5322465"/>
              <a:gd name="connsiteX4-31" fmla="*/ 5421067 w 5544800"/>
              <a:gd name="connsiteY4-32" fmla="*/ 2666351 h 5322465"/>
              <a:gd name="connsiteX5-33" fmla="*/ 2764953 w 5544800"/>
              <a:gd name="connsiteY5-34" fmla="*/ 5322465 h 5322465"/>
              <a:gd name="connsiteX6-35" fmla="*/ 108839 w 5544800"/>
              <a:gd name="connsiteY6-36" fmla="*/ 2666351 h 5322465"/>
              <a:gd name="connsiteX0-37" fmla="*/ 108839 w 5237336"/>
              <a:gd name="connsiteY0-38" fmla="*/ 2666351 h 5322940"/>
              <a:gd name="connsiteX1-39" fmla="*/ 732953 w 5237336"/>
              <a:gd name="connsiteY1-40" fmla="*/ 997208 h 5322940"/>
              <a:gd name="connsiteX2-41" fmla="*/ 2764953 w 5237336"/>
              <a:gd name="connsiteY2-42" fmla="*/ 10237 h 5322940"/>
              <a:gd name="connsiteX3-43" fmla="*/ 4971126 w 5237336"/>
              <a:gd name="connsiteY3-44" fmla="*/ 619837 h 5322940"/>
              <a:gd name="connsiteX4-45" fmla="*/ 4927582 w 5237336"/>
              <a:gd name="connsiteY4-46" fmla="*/ 2869551 h 5322940"/>
              <a:gd name="connsiteX5-47" fmla="*/ 2764953 w 5237336"/>
              <a:gd name="connsiteY5-48" fmla="*/ 5322465 h 5322940"/>
              <a:gd name="connsiteX6-49" fmla="*/ 108839 w 5237336"/>
              <a:gd name="connsiteY6-50" fmla="*/ 2666351 h 5322940"/>
              <a:gd name="connsiteX0-51" fmla="*/ 108839 w 5705147"/>
              <a:gd name="connsiteY0-52" fmla="*/ 2666351 h 5325044"/>
              <a:gd name="connsiteX1-53" fmla="*/ 732953 w 5705147"/>
              <a:gd name="connsiteY1-54" fmla="*/ 997208 h 5325044"/>
              <a:gd name="connsiteX2-55" fmla="*/ 2764953 w 5705147"/>
              <a:gd name="connsiteY2-56" fmla="*/ 10237 h 5325044"/>
              <a:gd name="connsiteX3-57" fmla="*/ 4971126 w 5705147"/>
              <a:gd name="connsiteY3-58" fmla="*/ 619837 h 5325044"/>
              <a:gd name="connsiteX4-59" fmla="*/ 5609754 w 5705147"/>
              <a:gd name="connsiteY4-60" fmla="*/ 3116294 h 5325044"/>
              <a:gd name="connsiteX5-61" fmla="*/ 2764953 w 5705147"/>
              <a:gd name="connsiteY5-62" fmla="*/ 5322465 h 5325044"/>
              <a:gd name="connsiteX6-63" fmla="*/ 108839 w 5705147"/>
              <a:gd name="connsiteY6-64" fmla="*/ 2666351 h 5325044"/>
              <a:gd name="connsiteX0-65" fmla="*/ 49424 w 5645732"/>
              <a:gd name="connsiteY0-66" fmla="*/ 2666351 h 5343874"/>
              <a:gd name="connsiteX1-67" fmla="*/ 673538 w 5645732"/>
              <a:gd name="connsiteY1-68" fmla="*/ 997208 h 5343874"/>
              <a:gd name="connsiteX2-69" fmla="*/ 2705538 w 5645732"/>
              <a:gd name="connsiteY2-70" fmla="*/ 10237 h 5343874"/>
              <a:gd name="connsiteX3-71" fmla="*/ 4911711 w 5645732"/>
              <a:gd name="connsiteY3-72" fmla="*/ 619837 h 5343874"/>
              <a:gd name="connsiteX4-73" fmla="*/ 5550339 w 5645732"/>
              <a:gd name="connsiteY4-74" fmla="*/ 3116294 h 5343874"/>
              <a:gd name="connsiteX5-75" fmla="*/ 2705538 w 5645732"/>
              <a:gd name="connsiteY5-76" fmla="*/ 5322465 h 5343874"/>
              <a:gd name="connsiteX6-77" fmla="*/ 339710 w 5645732"/>
              <a:gd name="connsiteY6-78" fmla="*/ 4146808 h 5343874"/>
              <a:gd name="connsiteX7" fmla="*/ 49424 w 5645732"/>
              <a:gd name="connsiteY7" fmla="*/ 2666351 h 5343874"/>
              <a:gd name="connsiteX0-79" fmla="*/ 180841 w 5777149"/>
              <a:gd name="connsiteY0-80" fmla="*/ 2666351 h 5335133"/>
              <a:gd name="connsiteX1-81" fmla="*/ 804955 w 5777149"/>
              <a:gd name="connsiteY1-82" fmla="*/ 997208 h 5335133"/>
              <a:gd name="connsiteX2-83" fmla="*/ 2836955 w 5777149"/>
              <a:gd name="connsiteY2-84" fmla="*/ 10237 h 5335133"/>
              <a:gd name="connsiteX3-85" fmla="*/ 5043128 w 5777149"/>
              <a:gd name="connsiteY3-86" fmla="*/ 619837 h 5335133"/>
              <a:gd name="connsiteX4-87" fmla="*/ 5681756 w 5777149"/>
              <a:gd name="connsiteY4-88" fmla="*/ 3116294 h 5335133"/>
              <a:gd name="connsiteX5-89" fmla="*/ 2836955 w 5777149"/>
              <a:gd name="connsiteY5-90" fmla="*/ 5322465 h 5335133"/>
              <a:gd name="connsiteX6-91" fmla="*/ 238898 w 5777149"/>
              <a:gd name="connsiteY6-92" fmla="*/ 3958122 h 5335133"/>
              <a:gd name="connsiteX7-93" fmla="*/ 180841 w 5777149"/>
              <a:gd name="connsiteY7-94" fmla="*/ 2666351 h 5335133"/>
              <a:gd name="connsiteX0-95" fmla="*/ 162747 w 5788084"/>
              <a:gd name="connsiteY0-96" fmla="*/ 2274466 h 5335133"/>
              <a:gd name="connsiteX1-97" fmla="*/ 815890 w 5788084"/>
              <a:gd name="connsiteY1-98" fmla="*/ 997208 h 5335133"/>
              <a:gd name="connsiteX2-99" fmla="*/ 2847890 w 5788084"/>
              <a:gd name="connsiteY2-100" fmla="*/ 10237 h 5335133"/>
              <a:gd name="connsiteX3-101" fmla="*/ 5054063 w 5788084"/>
              <a:gd name="connsiteY3-102" fmla="*/ 619837 h 5335133"/>
              <a:gd name="connsiteX4-103" fmla="*/ 5692691 w 5788084"/>
              <a:gd name="connsiteY4-104" fmla="*/ 3116294 h 5335133"/>
              <a:gd name="connsiteX5-105" fmla="*/ 2847890 w 5788084"/>
              <a:gd name="connsiteY5-106" fmla="*/ 5322465 h 5335133"/>
              <a:gd name="connsiteX6-107" fmla="*/ 249833 w 5788084"/>
              <a:gd name="connsiteY6-108" fmla="*/ 3958122 h 5335133"/>
              <a:gd name="connsiteX7-109" fmla="*/ 162747 w 5788084"/>
              <a:gd name="connsiteY7-110" fmla="*/ 2274466 h 53351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  <a:cxn ang="0">
                <a:pos x="connsiteX7-93" y="connsiteY7-94"/>
              </a:cxn>
            </a:cxnLst>
            <a:rect l="l" t="t" r="r" b="b"/>
            <a:pathLst>
              <a:path w="5788084" h="5335133">
                <a:moveTo>
                  <a:pt x="162747" y="2274466"/>
                </a:moveTo>
                <a:cubicBezTo>
                  <a:pt x="257090" y="1780980"/>
                  <a:pt x="373204" y="1439894"/>
                  <a:pt x="815890" y="997208"/>
                </a:cubicBezTo>
                <a:cubicBezTo>
                  <a:pt x="1258576" y="554522"/>
                  <a:pt x="2141528" y="73132"/>
                  <a:pt x="2847890" y="10237"/>
                </a:cubicBezTo>
                <a:cubicBezTo>
                  <a:pt x="3554252" y="-52658"/>
                  <a:pt x="4611377" y="177151"/>
                  <a:pt x="5054063" y="619837"/>
                </a:cubicBezTo>
                <a:cubicBezTo>
                  <a:pt x="5496749" y="1062523"/>
                  <a:pt x="6002329" y="2414770"/>
                  <a:pt x="5692691" y="3116294"/>
                </a:cubicBezTo>
                <a:cubicBezTo>
                  <a:pt x="5383053" y="3817818"/>
                  <a:pt x="3755033" y="5182160"/>
                  <a:pt x="2847890" y="5322465"/>
                </a:cubicBezTo>
                <a:cubicBezTo>
                  <a:pt x="1940747" y="5462770"/>
                  <a:pt x="692519" y="4400808"/>
                  <a:pt x="249833" y="3958122"/>
                </a:cubicBezTo>
                <a:cubicBezTo>
                  <a:pt x="-192853" y="3515436"/>
                  <a:pt x="68404" y="2767952"/>
                  <a:pt x="162747" y="2274466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kumimoji="1" lang="zh-CN" altLang="en-US"/>
          </a:p>
        </p:txBody>
      </p:sp>
      <p:sp>
        <p:nvSpPr>
          <p:cNvPr id="5" name="椭圆 1"/>
          <p:cNvSpPr/>
          <p:nvPr userDrawn="1"/>
        </p:nvSpPr>
        <p:spPr>
          <a:xfrm rot="17526771">
            <a:off x="5527534" y="-479972"/>
            <a:ext cx="9526783" cy="8781257"/>
          </a:xfrm>
          <a:custGeom>
            <a:avLst/>
            <a:gdLst>
              <a:gd name="connsiteX0" fmla="*/ 0 w 5312228"/>
              <a:gd name="connsiteY0" fmla="*/ 2656114 h 5312228"/>
              <a:gd name="connsiteX1" fmla="*/ 2656114 w 5312228"/>
              <a:gd name="connsiteY1" fmla="*/ 0 h 5312228"/>
              <a:gd name="connsiteX2" fmla="*/ 5312228 w 5312228"/>
              <a:gd name="connsiteY2" fmla="*/ 2656114 h 5312228"/>
              <a:gd name="connsiteX3" fmla="*/ 2656114 w 5312228"/>
              <a:gd name="connsiteY3" fmla="*/ 5312228 h 5312228"/>
              <a:gd name="connsiteX4" fmla="*/ 0 w 5312228"/>
              <a:gd name="connsiteY4" fmla="*/ 2656114 h 5312228"/>
              <a:gd name="connsiteX0-1" fmla="*/ 108839 w 5421067"/>
              <a:gd name="connsiteY0-2" fmla="*/ 2712298 h 5368412"/>
              <a:gd name="connsiteX1-3" fmla="*/ 732953 w 5421067"/>
              <a:gd name="connsiteY1-4" fmla="*/ 1043155 h 5368412"/>
              <a:gd name="connsiteX2-5" fmla="*/ 2764953 w 5421067"/>
              <a:gd name="connsiteY2-6" fmla="*/ 56184 h 5368412"/>
              <a:gd name="connsiteX3-7" fmla="*/ 5421067 w 5421067"/>
              <a:gd name="connsiteY3-8" fmla="*/ 2712298 h 5368412"/>
              <a:gd name="connsiteX4-9" fmla="*/ 2764953 w 5421067"/>
              <a:gd name="connsiteY4-10" fmla="*/ 5368412 h 5368412"/>
              <a:gd name="connsiteX5" fmla="*/ 108839 w 5421067"/>
              <a:gd name="connsiteY5" fmla="*/ 2712298 h 5368412"/>
              <a:gd name="connsiteX0-11" fmla="*/ 108839 w 5480256"/>
              <a:gd name="connsiteY0-12" fmla="*/ 2656720 h 5312834"/>
              <a:gd name="connsiteX1-13" fmla="*/ 732953 w 5480256"/>
              <a:gd name="connsiteY1-14" fmla="*/ 987577 h 5312834"/>
              <a:gd name="connsiteX2-15" fmla="*/ 2764953 w 5480256"/>
              <a:gd name="connsiteY2-16" fmla="*/ 606 h 5312834"/>
              <a:gd name="connsiteX3-17" fmla="*/ 4303469 w 5480256"/>
              <a:gd name="connsiteY3-18" fmla="*/ 871463 h 5312834"/>
              <a:gd name="connsiteX4-19" fmla="*/ 5421067 w 5480256"/>
              <a:gd name="connsiteY4-20" fmla="*/ 2656720 h 5312834"/>
              <a:gd name="connsiteX5-21" fmla="*/ 2764953 w 5480256"/>
              <a:gd name="connsiteY5-22" fmla="*/ 5312834 h 5312834"/>
              <a:gd name="connsiteX6" fmla="*/ 108839 w 5480256"/>
              <a:gd name="connsiteY6" fmla="*/ 2656720 h 5312834"/>
              <a:gd name="connsiteX0-23" fmla="*/ 108839 w 5544800"/>
              <a:gd name="connsiteY0-24" fmla="*/ 2666351 h 5322465"/>
              <a:gd name="connsiteX1-25" fmla="*/ 732953 w 5544800"/>
              <a:gd name="connsiteY1-26" fmla="*/ 997208 h 5322465"/>
              <a:gd name="connsiteX2-27" fmla="*/ 2764953 w 5544800"/>
              <a:gd name="connsiteY2-28" fmla="*/ 10237 h 5322465"/>
              <a:gd name="connsiteX3-29" fmla="*/ 4971126 w 5544800"/>
              <a:gd name="connsiteY3-30" fmla="*/ 619837 h 5322465"/>
              <a:gd name="connsiteX4-31" fmla="*/ 5421067 w 5544800"/>
              <a:gd name="connsiteY4-32" fmla="*/ 2666351 h 5322465"/>
              <a:gd name="connsiteX5-33" fmla="*/ 2764953 w 5544800"/>
              <a:gd name="connsiteY5-34" fmla="*/ 5322465 h 5322465"/>
              <a:gd name="connsiteX6-35" fmla="*/ 108839 w 5544800"/>
              <a:gd name="connsiteY6-36" fmla="*/ 2666351 h 5322465"/>
              <a:gd name="connsiteX0-37" fmla="*/ 108839 w 5237336"/>
              <a:gd name="connsiteY0-38" fmla="*/ 2666351 h 5322940"/>
              <a:gd name="connsiteX1-39" fmla="*/ 732953 w 5237336"/>
              <a:gd name="connsiteY1-40" fmla="*/ 997208 h 5322940"/>
              <a:gd name="connsiteX2-41" fmla="*/ 2764953 w 5237336"/>
              <a:gd name="connsiteY2-42" fmla="*/ 10237 h 5322940"/>
              <a:gd name="connsiteX3-43" fmla="*/ 4971126 w 5237336"/>
              <a:gd name="connsiteY3-44" fmla="*/ 619837 h 5322940"/>
              <a:gd name="connsiteX4-45" fmla="*/ 4927582 w 5237336"/>
              <a:gd name="connsiteY4-46" fmla="*/ 2869551 h 5322940"/>
              <a:gd name="connsiteX5-47" fmla="*/ 2764953 w 5237336"/>
              <a:gd name="connsiteY5-48" fmla="*/ 5322465 h 5322940"/>
              <a:gd name="connsiteX6-49" fmla="*/ 108839 w 5237336"/>
              <a:gd name="connsiteY6-50" fmla="*/ 2666351 h 5322940"/>
              <a:gd name="connsiteX0-51" fmla="*/ 108839 w 5705147"/>
              <a:gd name="connsiteY0-52" fmla="*/ 2666351 h 5325044"/>
              <a:gd name="connsiteX1-53" fmla="*/ 732953 w 5705147"/>
              <a:gd name="connsiteY1-54" fmla="*/ 997208 h 5325044"/>
              <a:gd name="connsiteX2-55" fmla="*/ 2764953 w 5705147"/>
              <a:gd name="connsiteY2-56" fmla="*/ 10237 h 5325044"/>
              <a:gd name="connsiteX3-57" fmla="*/ 4971126 w 5705147"/>
              <a:gd name="connsiteY3-58" fmla="*/ 619837 h 5325044"/>
              <a:gd name="connsiteX4-59" fmla="*/ 5609754 w 5705147"/>
              <a:gd name="connsiteY4-60" fmla="*/ 3116294 h 5325044"/>
              <a:gd name="connsiteX5-61" fmla="*/ 2764953 w 5705147"/>
              <a:gd name="connsiteY5-62" fmla="*/ 5322465 h 5325044"/>
              <a:gd name="connsiteX6-63" fmla="*/ 108839 w 5705147"/>
              <a:gd name="connsiteY6-64" fmla="*/ 2666351 h 5325044"/>
              <a:gd name="connsiteX0-65" fmla="*/ 49424 w 5645732"/>
              <a:gd name="connsiteY0-66" fmla="*/ 2666351 h 5343874"/>
              <a:gd name="connsiteX1-67" fmla="*/ 673538 w 5645732"/>
              <a:gd name="connsiteY1-68" fmla="*/ 997208 h 5343874"/>
              <a:gd name="connsiteX2-69" fmla="*/ 2705538 w 5645732"/>
              <a:gd name="connsiteY2-70" fmla="*/ 10237 h 5343874"/>
              <a:gd name="connsiteX3-71" fmla="*/ 4911711 w 5645732"/>
              <a:gd name="connsiteY3-72" fmla="*/ 619837 h 5343874"/>
              <a:gd name="connsiteX4-73" fmla="*/ 5550339 w 5645732"/>
              <a:gd name="connsiteY4-74" fmla="*/ 3116294 h 5343874"/>
              <a:gd name="connsiteX5-75" fmla="*/ 2705538 w 5645732"/>
              <a:gd name="connsiteY5-76" fmla="*/ 5322465 h 5343874"/>
              <a:gd name="connsiteX6-77" fmla="*/ 339710 w 5645732"/>
              <a:gd name="connsiteY6-78" fmla="*/ 4146808 h 5343874"/>
              <a:gd name="connsiteX7" fmla="*/ 49424 w 5645732"/>
              <a:gd name="connsiteY7" fmla="*/ 2666351 h 5343874"/>
              <a:gd name="connsiteX0-79" fmla="*/ 180841 w 5777149"/>
              <a:gd name="connsiteY0-80" fmla="*/ 2666351 h 5335133"/>
              <a:gd name="connsiteX1-81" fmla="*/ 804955 w 5777149"/>
              <a:gd name="connsiteY1-82" fmla="*/ 997208 h 5335133"/>
              <a:gd name="connsiteX2-83" fmla="*/ 2836955 w 5777149"/>
              <a:gd name="connsiteY2-84" fmla="*/ 10237 h 5335133"/>
              <a:gd name="connsiteX3-85" fmla="*/ 5043128 w 5777149"/>
              <a:gd name="connsiteY3-86" fmla="*/ 619837 h 5335133"/>
              <a:gd name="connsiteX4-87" fmla="*/ 5681756 w 5777149"/>
              <a:gd name="connsiteY4-88" fmla="*/ 3116294 h 5335133"/>
              <a:gd name="connsiteX5-89" fmla="*/ 2836955 w 5777149"/>
              <a:gd name="connsiteY5-90" fmla="*/ 5322465 h 5335133"/>
              <a:gd name="connsiteX6-91" fmla="*/ 238898 w 5777149"/>
              <a:gd name="connsiteY6-92" fmla="*/ 3958122 h 5335133"/>
              <a:gd name="connsiteX7-93" fmla="*/ 180841 w 5777149"/>
              <a:gd name="connsiteY7-94" fmla="*/ 2666351 h 5335133"/>
              <a:gd name="connsiteX0-95" fmla="*/ 162747 w 5788084"/>
              <a:gd name="connsiteY0-96" fmla="*/ 2274466 h 5335133"/>
              <a:gd name="connsiteX1-97" fmla="*/ 815890 w 5788084"/>
              <a:gd name="connsiteY1-98" fmla="*/ 997208 h 5335133"/>
              <a:gd name="connsiteX2-99" fmla="*/ 2847890 w 5788084"/>
              <a:gd name="connsiteY2-100" fmla="*/ 10237 h 5335133"/>
              <a:gd name="connsiteX3-101" fmla="*/ 5054063 w 5788084"/>
              <a:gd name="connsiteY3-102" fmla="*/ 619837 h 5335133"/>
              <a:gd name="connsiteX4-103" fmla="*/ 5692691 w 5788084"/>
              <a:gd name="connsiteY4-104" fmla="*/ 3116294 h 5335133"/>
              <a:gd name="connsiteX5-105" fmla="*/ 2847890 w 5788084"/>
              <a:gd name="connsiteY5-106" fmla="*/ 5322465 h 5335133"/>
              <a:gd name="connsiteX6-107" fmla="*/ 249833 w 5788084"/>
              <a:gd name="connsiteY6-108" fmla="*/ 3958122 h 5335133"/>
              <a:gd name="connsiteX7-109" fmla="*/ 162747 w 5788084"/>
              <a:gd name="connsiteY7-110" fmla="*/ 2274466 h 53351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  <a:cxn ang="0">
                <a:pos x="connsiteX7-93" y="connsiteY7-94"/>
              </a:cxn>
            </a:cxnLst>
            <a:rect l="l" t="t" r="r" b="b"/>
            <a:pathLst>
              <a:path w="5788084" h="5335133">
                <a:moveTo>
                  <a:pt x="162747" y="2274466"/>
                </a:moveTo>
                <a:cubicBezTo>
                  <a:pt x="257090" y="1780980"/>
                  <a:pt x="373204" y="1439894"/>
                  <a:pt x="815890" y="997208"/>
                </a:cubicBezTo>
                <a:cubicBezTo>
                  <a:pt x="1258576" y="554522"/>
                  <a:pt x="2141528" y="73132"/>
                  <a:pt x="2847890" y="10237"/>
                </a:cubicBezTo>
                <a:cubicBezTo>
                  <a:pt x="3554252" y="-52658"/>
                  <a:pt x="4611377" y="177151"/>
                  <a:pt x="5054063" y="619837"/>
                </a:cubicBezTo>
                <a:cubicBezTo>
                  <a:pt x="5496749" y="1062523"/>
                  <a:pt x="6002329" y="2414770"/>
                  <a:pt x="5692691" y="3116294"/>
                </a:cubicBezTo>
                <a:cubicBezTo>
                  <a:pt x="5383053" y="3817818"/>
                  <a:pt x="3755033" y="5182160"/>
                  <a:pt x="2847890" y="5322465"/>
                </a:cubicBezTo>
                <a:cubicBezTo>
                  <a:pt x="1940747" y="5462770"/>
                  <a:pt x="692519" y="4400808"/>
                  <a:pt x="249833" y="3958122"/>
                </a:cubicBezTo>
                <a:cubicBezTo>
                  <a:pt x="-192853" y="3515436"/>
                  <a:pt x="68404" y="2767952"/>
                  <a:pt x="162747" y="2274466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kumimoji="1" lang="zh-CN" altLang="en-US"/>
          </a:p>
        </p:txBody>
      </p:sp>
      <p:sp>
        <p:nvSpPr>
          <p:cNvPr id="6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69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" name="组 3"/>
          <p:cNvGrpSpPr/>
          <p:nvPr userDrawn="1"/>
        </p:nvGrpSpPr>
        <p:grpSpPr>
          <a:xfrm rot="21247073">
            <a:off x="-1520823" y="-184908"/>
            <a:ext cx="19187532" cy="9077094"/>
            <a:chOff x="-2207941" y="334536"/>
            <a:chExt cx="19187532" cy="9077094"/>
          </a:xfrm>
        </p:grpSpPr>
        <p:sp>
          <p:nvSpPr>
            <p:cNvPr id="3" name="椭圆 1"/>
            <p:cNvSpPr/>
            <p:nvPr userDrawn="1"/>
          </p:nvSpPr>
          <p:spPr>
            <a:xfrm rot="354265">
              <a:off x="-2207941" y="334536"/>
              <a:ext cx="18689444" cy="9077094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>
              <a:off x="-1709853" y="334536"/>
              <a:ext cx="18689444" cy="9077094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7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6607140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r">
              <a:buNone/>
              <a:defRPr sz="2400" b="1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9" name="组 8"/>
          <p:cNvGrpSpPr/>
          <p:nvPr userDrawn="1"/>
        </p:nvGrpSpPr>
        <p:grpSpPr>
          <a:xfrm rot="17100000" flipH="1">
            <a:off x="-2685302" y="-2350919"/>
            <a:ext cx="12746204" cy="15178844"/>
            <a:chOff x="-3533241" y="-1493421"/>
            <a:chExt cx="10611835" cy="9526783"/>
          </a:xfrm>
        </p:grpSpPr>
        <p:sp>
          <p:nvSpPr>
            <p:cNvPr id="10" name="椭圆 1"/>
            <p:cNvSpPr/>
            <p:nvPr userDrawn="1"/>
          </p:nvSpPr>
          <p:spPr>
            <a:xfrm rot="19800000">
              <a:off x="-3533241" y="-1061330"/>
              <a:ext cx="10611835" cy="8841402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11" name="椭圆 1"/>
            <p:cNvSpPr/>
            <p:nvPr userDrawn="1"/>
          </p:nvSpPr>
          <p:spPr>
            <a:xfrm rot="17526771">
              <a:off x="-3623933" y="-1120658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12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4653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2">
                  <a:lumMod val="50000"/>
                </a:schemeClr>
              </a:gs>
              <a:gs pos="41000">
                <a:schemeClr val="accent1">
                  <a:lumMod val="75000"/>
                  <a:alpha val="80000"/>
                </a:schemeClr>
              </a:gs>
              <a:gs pos="0">
                <a:schemeClr val="accent3">
                  <a:lumMod val="75000"/>
                  <a:alpha val="80000"/>
                </a:schemeClr>
              </a:gs>
              <a:gs pos="72000">
                <a:schemeClr val="accent2">
                  <a:lumMod val="75000"/>
                  <a:alpha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6"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  <p:sp>
        <p:nvSpPr>
          <p:cNvPr id="3" name="矩形 2"/>
          <p:cNvSpPr/>
          <p:nvPr userDrawn="1"/>
        </p:nvSpPr>
        <p:spPr>
          <a:xfrm>
            <a:off x="0" y="1182028"/>
            <a:ext cx="12192000" cy="5675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7"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  <p:sp>
        <p:nvSpPr>
          <p:cNvPr id="3" name="矩形 2"/>
          <p:cNvSpPr/>
          <p:nvPr userDrawn="1"/>
        </p:nvSpPr>
        <p:spPr>
          <a:xfrm>
            <a:off x="0" y="1182028"/>
            <a:ext cx="12192000" cy="5675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8"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  <p:sp>
        <p:nvSpPr>
          <p:cNvPr id="3" name="矩形 2"/>
          <p:cNvSpPr/>
          <p:nvPr userDrawn="1"/>
        </p:nvSpPr>
        <p:spPr>
          <a:xfrm>
            <a:off x="0" y="1182028"/>
            <a:ext cx="12192000" cy="5675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" name="组 3"/>
          <p:cNvGrpSpPr/>
          <p:nvPr userDrawn="1"/>
        </p:nvGrpSpPr>
        <p:grpSpPr>
          <a:xfrm rot="21247073">
            <a:off x="-1761892" y="-334537"/>
            <a:ext cx="19187532" cy="9077094"/>
            <a:chOff x="-2207941" y="334536"/>
            <a:chExt cx="19187532" cy="9077094"/>
          </a:xfrm>
        </p:grpSpPr>
        <p:sp>
          <p:nvSpPr>
            <p:cNvPr id="3" name="椭圆 1"/>
            <p:cNvSpPr/>
            <p:nvPr userDrawn="1"/>
          </p:nvSpPr>
          <p:spPr>
            <a:xfrm rot="354265">
              <a:off x="-2207941" y="334536"/>
              <a:ext cx="18689444" cy="9077094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>
              <a:off x="-1709853" y="334536"/>
              <a:ext cx="18689444" cy="9077094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8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6607140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r">
              <a:buNone/>
              <a:defRPr sz="2400" b="1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1"/>
          <p:cNvSpPr/>
          <p:nvPr userDrawn="1"/>
        </p:nvSpPr>
        <p:spPr>
          <a:xfrm rot="19800000">
            <a:off x="5067768" y="-247745"/>
            <a:ext cx="9526783" cy="8781257"/>
          </a:xfrm>
          <a:custGeom>
            <a:avLst/>
            <a:gdLst>
              <a:gd name="connsiteX0" fmla="*/ 0 w 5312228"/>
              <a:gd name="connsiteY0" fmla="*/ 2656114 h 5312228"/>
              <a:gd name="connsiteX1" fmla="*/ 2656114 w 5312228"/>
              <a:gd name="connsiteY1" fmla="*/ 0 h 5312228"/>
              <a:gd name="connsiteX2" fmla="*/ 5312228 w 5312228"/>
              <a:gd name="connsiteY2" fmla="*/ 2656114 h 5312228"/>
              <a:gd name="connsiteX3" fmla="*/ 2656114 w 5312228"/>
              <a:gd name="connsiteY3" fmla="*/ 5312228 h 5312228"/>
              <a:gd name="connsiteX4" fmla="*/ 0 w 5312228"/>
              <a:gd name="connsiteY4" fmla="*/ 2656114 h 5312228"/>
              <a:gd name="connsiteX0-1" fmla="*/ 108839 w 5421067"/>
              <a:gd name="connsiteY0-2" fmla="*/ 2712298 h 5368412"/>
              <a:gd name="connsiteX1-3" fmla="*/ 732953 w 5421067"/>
              <a:gd name="connsiteY1-4" fmla="*/ 1043155 h 5368412"/>
              <a:gd name="connsiteX2-5" fmla="*/ 2764953 w 5421067"/>
              <a:gd name="connsiteY2-6" fmla="*/ 56184 h 5368412"/>
              <a:gd name="connsiteX3-7" fmla="*/ 5421067 w 5421067"/>
              <a:gd name="connsiteY3-8" fmla="*/ 2712298 h 5368412"/>
              <a:gd name="connsiteX4-9" fmla="*/ 2764953 w 5421067"/>
              <a:gd name="connsiteY4-10" fmla="*/ 5368412 h 5368412"/>
              <a:gd name="connsiteX5" fmla="*/ 108839 w 5421067"/>
              <a:gd name="connsiteY5" fmla="*/ 2712298 h 5368412"/>
              <a:gd name="connsiteX0-11" fmla="*/ 108839 w 5480256"/>
              <a:gd name="connsiteY0-12" fmla="*/ 2656720 h 5312834"/>
              <a:gd name="connsiteX1-13" fmla="*/ 732953 w 5480256"/>
              <a:gd name="connsiteY1-14" fmla="*/ 987577 h 5312834"/>
              <a:gd name="connsiteX2-15" fmla="*/ 2764953 w 5480256"/>
              <a:gd name="connsiteY2-16" fmla="*/ 606 h 5312834"/>
              <a:gd name="connsiteX3-17" fmla="*/ 4303469 w 5480256"/>
              <a:gd name="connsiteY3-18" fmla="*/ 871463 h 5312834"/>
              <a:gd name="connsiteX4-19" fmla="*/ 5421067 w 5480256"/>
              <a:gd name="connsiteY4-20" fmla="*/ 2656720 h 5312834"/>
              <a:gd name="connsiteX5-21" fmla="*/ 2764953 w 5480256"/>
              <a:gd name="connsiteY5-22" fmla="*/ 5312834 h 5312834"/>
              <a:gd name="connsiteX6" fmla="*/ 108839 w 5480256"/>
              <a:gd name="connsiteY6" fmla="*/ 2656720 h 5312834"/>
              <a:gd name="connsiteX0-23" fmla="*/ 108839 w 5544800"/>
              <a:gd name="connsiteY0-24" fmla="*/ 2666351 h 5322465"/>
              <a:gd name="connsiteX1-25" fmla="*/ 732953 w 5544800"/>
              <a:gd name="connsiteY1-26" fmla="*/ 997208 h 5322465"/>
              <a:gd name="connsiteX2-27" fmla="*/ 2764953 w 5544800"/>
              <a:gd name="connsiteY2-28" fmla="*/ 10237 h 5322465"/>
              <a:gd name="connsiteX3-29" fmla="*/ 4971126 w 5544800"/>
              <a:gd name="connsiteY3-30" fmla="*/ 619837 h 5322465"/>
              <a:gd name="connsiteX4-31" fmla="*/ 5421067 w 5544800"/>
              <a:gd name="connsiteY4-32" fmla="*/ 2666351 h 5322465"/>
              <a:gd name="connsiteX5-33" fmla="*/ 2764953 w 5544800"/>
              <a:gd name="connsiteY5-34" fmla="*/ 5322465 h 5322465"/>
              <a:gd name="connsiteX6-35" fmla="*/ 108839 w 5544800"/>
              <a:gd name="connsiteY6-36" fmla="*/ 2666351 h 5322465"/>
              <a:gd name="connsiteX0-37" fmla="*/ 108839 w 5237336"/>
              <a:gd name="connsiteY0-38" fmla="*/ 2666351 h 5322940"/>
              <a:gd name="connsiteX1-39" fmla="*/ 732953 w 5237336"/>
              <a:gd name="connsiteY1-40" fmla="*/ 997208 h 5322940"/>
              <a:gd name="connsiteX2-41" fmla="*/ 2764953 w 5237336"/>
              <a:gd name="connsiteY2-42" fmla="*/ 10237 h 5322940"/>
              <a:gd name="connsiteX3-43" fmla="*/ 4971126 w 5237336"/>
              <a:gd name="connsiteY3-44" fmla="*/ 619837 h 5322940"/>
              <a:gd name="connsiteX4-45" fmla="*/ 4927582 w 5237336"/>
              <a:gd name="connsiteY4-46" fmla="*/ 2869551 h 5322940"/>
              <a:gd name="connsiteX5-47" fmla="*/ 2764953 w 5237336"/>
              <a:gd name="connsiteY5-48" fmla="*/ 5322465 h 5322940"/>
              <a:gd name="connsiteX6-49" fmla="*/ 108839 w 5237336"/>
              <a:gd name="connsiteY6-50" fmla="*/ 2666351 h 5322940"/>
              <a:gd name="connsiteX0-51" fmla="*/ 108839 w 5705147"/>
              <a:gd name="connsiteY0-52" fmla="*/ 2666351 h 5325044"/>
              <a:gd name="connsiteX1-53" fmla="*/ 732953 w 5705147"/>
              <a:gd name="connsiteY1-54" fmla="*/ 997208 h 5325044"/>
              <a:gd name="connsiteX2-55" fmla="*/ 2764953 w 5705147"/>
              <a:gd name="connsiteY2-56" fmla="*/ 10237 h 5325044"/>
              <a:gd name="connsiteX3-57" fmla="*/ 4971126 w 5705147"/>
              <a:gd name="connsiteY3-58" fmla="*/ 619837 h 5325044"/>
              <a:gd name="connsiteX4-59" fmla="*/ 5609754 w 5705147"/>
              <a:gd name="connsiteY4-60" fmla="*/ 3116294 h 5325044"/>
              <a:gd name="connsiteX5-61" fmla="*/ 2764953 w 5705147"/>
              <a:gd name="connsiteY5-62" fmla="*/ 5322465 h 5325044"/>
              <a:gd name="connsiteX6-63" fmla="*/ 108839 w 5705147"/>
              <a:gd name="connsiteY6-64" fmla="*/ 2666351 h 5325044"/>
              <a:gd name="connsiteX0-65" fmla="*/ 49424 w 5645732"/>
              <a:gd name="connsiteY0-66" fmla="*/ 2666351 h 5343874"/>
              <a:gd name="connsiteX1-67" fmla="*/ 673538 w 5645732"/>
              <a:gd name="connsiteY1-68" fmla="*/ 997208 h 5343874"/>
              <a:gd name="connsiteX2-69" fmla="*/ 2705538 w 5645732"/>
              <a:gd name="connsiteY2-70" fmla="*/ 10237 h 5343874"/>
              <a:gd name="connsiteX3-71" fmla="*/ 4911711 w 5645732"/>
              <a:gd name="connsiteY3-72" fmla="*/ 619837 h 5343874"/>
              <a:gd name="connsiteX4-73" fmla="*/ 5550339 w 5645732"/>
              <a:gd name="connsiteY4-74" fmla="*/ 3116294 h 5343874"/>
              <a:gd name="connsiteX5-75" fmla="*/ 2705538 w 5645732"/>
              <a:gd name="connsiteY5-76" fmla="*/ 5322465 h 5343874"/>
              <a:gd name="connsiteX6-77" fmla="*/ 339710 w 5645732"/>
              <a:gd name="connsiteY6-78" fmla="*/ 4146808 h 5343874"/>
              <a:gd name="connsiteX7" fmla="*/ 49424 w 5645732"/>
              <a:gd name="connsiteY7" fmla="*/ 2666351 h 5343874"/>
              <a:gd name="connsiteX0-79" fmla="*/ 180841 w 5777149"/>
              <a:gd name="connsiteY0-80" fmla="*/ 2666351 h 5335133"/>
              <a:gd name="connsiteX1-81" fmla="*/ 804955 w 5777149"/>
              <a:gd name="connsiteY1-82" fmla="*/ 997208 h 5335133"/>
              <a:gd name="connsiteX2-83" fmla="*/ 2836955 w 5777149"/>
              <a:gd name="connsiteY2-84" fmla="*/ 10237 h 5335133"/>
              <a:gd name="connsiteX3-85" fmla="*/ 5043128 w 5777149"/>
              <a:gd name="connsiteY3-86" fmla="*/ 619837 h 5335133"/>
              <a:gd name="connsiteX4-87" fmla="*/ 5681756 w 5777149"/>
              <a:gd name="connsiteY4-88" fmla="*/ 3116294 h 5335133"/>
              <a:gd name="connsiteX5-89" fmla="*/ 2836955 w 5777149"/>
              <a:gd name="connsiteY5-90" fmla="*/ 5322465 h 5335133"/>
              <a:gd name="connsiteX6-91" fmla="*/ 238898 w 5777149"/>
              <a:gd name="connsiteY6-92" fmla="*/ 3958122 h 5335133"/>
              <a:gd name="connsiteX7-93" fmla="*/ 180841 w 5777149"/>
              <a:gd name="connsiteY7-94" fmla="*/ 2666351 h 5335133"/>
              <a:gd name="connsiteX0-95" fmla="*/ 162747 w 5788084"/>
              <a:gd name="connsiteY0-96" fmla="*/ 2274466 h 5335133"/>
              <a:gd name="connsiteX1-97" fmla="*/ 815890 w 5788084"/>
              <a:gd name="connsiteY1-98" fmla="*/ 997208 h 5335133"/>
              <a:gd name="connsiteX2-99" fmla="*/ 2847890 w 5788084"/>
              <a:gd name="connsiteY2-100" fmla="*/ 10237 h 5335133"/>
              <a:gd name="connsiteX3-101" fmla="*/ 5054063 w 5788084"/>
              <a:gd name="connsiteY3-102" fmla="*/ 619837 h 5335133"/>
              <a:gd name="connsiteX4-103" fmla="*/ 5692691 w 5788084"/>
              <a:gd name="connsiteY4-104" fmla="*/ 3116294 h 5335133"/>
              <a:gd name="connsiteX5-105" fmla="*/ 2847890 w 5788084"/>
              <a:gd name="connsiteY5-106" fmla="*/ 5322465 h 5335133"/>
              <a:gd name="connsiteX6-107" fmla="*/ 249833 w 5788084"/>
              <a:gd name="connsiteY6-108" fmla="*/ 3958122 h 5335133"/>
              <a:gd name="connsiteX7-109" fmla="*/ 162747 w 5788084"/>
              <a:gd name="connsiteY7-110" fmla="*/ 2274466 h 53351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  <a:cxn ang="0">
                <a:pos x="connsiteX7-93" y="connsiteY7-94"/>
              </a:cxn>
            </a:cxnLst>
            <a:rect l="l" t="t" r="r" b="b"/>
            <a:pathLst>
              <a:path w="5788084" h="5335133">
                <a:moveTo>
                  <a:pt x="162747" y="2274466"/>
                </a:moveTo>
                <a:cubicBezTo>
                  <a:pt x="257090" y="1780980"/>
                  <a:pt x="373204" y="1439894"/>
                  <a:pt x="815890" y="997208"/>
                </a:cubicBezTo>
                <a:cubicBezTo>
                  <a:pt x="1258576" y="554522"/>
                  <a:pt x="2141528" y="73132"/>
                  <a:pt x="2847890" y="10237"/>
                </a:cubicBezTo>
                <a:cubicBezTo>
                  <a:pt x="3554252" y="-52658"/>
                  <a:pt x="4611377" y="177151"/>
                  <a:pt x="5054063" y="619837"/>
                </a:cubicBezTo>
                <a:cubicBezTo>
                  <a:pt x="5496749" y="1062523"/>
                  <a:pt x="6002329" y="2414770"/>
                  <a:pt x="5692691" y="3116294"/>
                </a:cubicBezTo>
                <a:cubicBezTo>
                  <a:pt x="5383053" y="3817818"/>
                  <a:pt x="3755033" y="5182160"/>
                  <a:pt x="2847890" y="5322465"/>
                </a:cubicBezTo>
                <a:cubicBezTo>
                  <a:pt x="1940747" y="5462770"/>
                  <a:pt x="692519" y="4400808"/>
                  <a:pt x="249833" y="3958122"/>
                </a:cubicBezTo>
                <a:cubicBezTo>
                  <a:pt x="-192853" y="3515436"/>
                  <a:pt x="68404" y="2767952"/>
                  <a:pt x="162747" y="2274466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kumimoji="1" lang="zh-CN" altLang="en-US"/>
          </a:p>
        </p:txBody>
      </p:sp>
      <p:sp>
        <p:nvSpPr>
          <p:cNvPr id="5" name="椭圆 1"/>
          <p:cNvSpPr/>
          <p:nvPr userDrawn="1"/>
        </p:nvSpPr>
        <p:spPr>
          <a:xfrm rot="17526771">
            <a:off x="5527534" y="-479972"/>
            <a:ext cx="9526783" cy="8781257"/>
          </a:xfrm>
          <a:custGeom>
            <a:avLst/>
            <a:gdLst>
              <a:gd name="connsiteX0" fmla="*/ 0 w 5312228"/>
              <a:gd name="connsiteY0" fmla="*/ 2656114 h 5312228"/>
              <a:gd name="connsiteX1" fmla="*/ 2656114 w 5312228"/>
              <a:gd name="connsiteY1" fmla="*/ 0 h 5312228"/>
              <a:gd name="connsiteX2" fmla="*/ 5312228 w 5312228"/>
              <a:gd name="connsiteY2" fmla="*/ 2656114 h 5312228"/>
              <a:gd name="connsiteX3" fmla="*/ 2656114 w 5312228"/>
              <a:gd name="connsiteY3" fmla="*/ 5312228 h 5312228"/>
              <a:gd name="connsiteX4" fmla="*/ 0 w 5312228"/>
              <a:gd name="connsiteY4" fmla="*/ 2656114 h 5312228"/>
              <a:gd name="connsiteX0-1" fmla="*/ 108839 w 5421067"/>
              <a:gd name="connsiteY0-2" fmla="*/ 2712298 h 5368412"/>
              <a:gd name="connsiteX1-3" fmla="*/ 732953 w 5421067"/>
              <a:gd name="connsiteY1-4" fmla="*/ 1043155 h 5368412"/>
              <a:gd name="connsiteX2-5" fmla="*/ 2764953 w 5421067"/>
              <a:gd name="connsiteY2-6" fmla="*/ 56184 h 5368412"/>
              <a:gd name="connsiteX3-7" fmla="*/ 5421067 w 5421067"/>
              <a:gd name="connsiteY3-8" fmla="*/ 2712298 h 5368412"/>
              <a:gd name="connsiteX4-9" fmla="*/ 2764953 w 5421067"/>
              <a:gd name="connsiteY4-10" fmla="*/ 5368412 h 5368412"/>
              <a:gd name="connsiteX5" fmla="*/ 108839 w 5421067"/>
              <a:gd name="connsiteY5" fmla="*/ 2712298 h 5368412"/>
              <a:gd name="connsiteX0-11" fmla="*/ 108839 w 5480256"/>
              <a:gd name="connsiteY0-12" fmla="*/ 2656720 h 5312834"/>
              <a:gd name="connsiteX1-13" fmla="*/ 732953 w 5480256"/>
              <a:gd name="connsiteY1-14" fmla="*/ 987577 h 5312834"/>
              <a:gd name="connsiteX2-15" fmla="*/ 2764953 w 5480256"/>
              <a:gd name="connsiteY2-16" fmla="*/ 606 h 5312834"/>
              <a:gd name="connsiteX3-17" fmla="*/ 4303469 w 5480256"/>
              <a:gd name="connsiteY3-18" fmla="*/ 871463 h 5312834"/>
              <a:gd name="connsiteX4-19" fmla="*/ 5421067 w 5480256"/>
              <a:gd name="connsiteY4-20" fmla="*/ 2656720 h 5312834"/>
              <a:gd name="connsiteX5-21" fmla="*/ 2764953 w 5480256"/>
              <a:gd name="connsiteY5-22" fmla="*/ 5312834 h 5312834"/>
              <a:gd name="connsiteX6" fmla="*/ 108839 w 5480256"/>
              <a:gd name="connsiteY6" fmla="*/ 2656720 h 5312834"/>
              <a:gd name="connsiteX0-23" fmla="*/ 108839 w 5544800"/>
              <a:gd name="connsiteY0-24" fmla="*/ 2666351 h 5322465"/>
              <a:gd name="connsiteX1-25" fmla="*/ 732953 w 5544800"/>
              <a:gd name="connsiteY1-26" fmla="*/ 997208 h 5322465"/>
              <a:gd name="connsiteX2-27" fmla="*/ 2764953 w 5544800"/>
              <a:gd name="connsiteY2-28" fmla="*/ 10237 h 5322465"/>
              <a:gd name="connsiteX3-29" fmla="*/ 4971126 w 5544800"/>
              <a:gd name="connsiteY3-30" fmla="*/ 619837 h 5322465"/>
              <a:gd name="connsiteX4-31" fmla="*/ 5421067 w 5544800"/>
              <a:gd name="connsiteY4-32" fmla="*/ 2666351 h 5322465"/>
              <a:gd name="connsiteX5-33" fmla="*/ 2764953 w 5544800"/>
              <a:gd name="connsiteY5-34" fmla="*/ 5322465 h 5322465"/>
              <a:gd name="connsiteX6-35" fmla="*/ 108839 w 5544800"/>
              <a:gd name="connsiteY6-36" fmla="*/ 2666351 h 5322465"/>
              <a:gd name="connsiteX0-37" fmla="*/ 108839 w 5237336"/>
              <a:gd name="connsiteY0-38" fmla="*/ 2666351 h 5322940"/>
              <a:gd name="connsiteX1-39" fmla="*/ 732953 w 5237336"/>
              <a:gd name="connsiteY1-40" fmla="*/ 997208 h 5322940"/>
              <a:gd name="connsiteX2-41" fmla="*/ 2764953 w 5237336"/>
              <a:gd name="connsiteY2-42" fmla="*/ 10237 h 5322940"/>
              <a:gd name="connsiteX3-43" fmla="*/ 4971126 w 5237336"/>
              <a:gd name="connsiteY3-44" fmla="*/ 619837 h 5322940"/>
              <a:gd name="connsiteX4-45" fmla="*/ 4927582 w 5237336"/>
              <a:gd name="connsiteY4-46" fmla="*/ 2869551 h 5322940"/>
              <a:gd name="connsiteX5-47" fmla="*/ 2764953 w 5237336"/>
              <a:gd name="connsiteY5-48" fmla="*/ 5322465 h 5322940"/>
              <a:gd name="connsiteX6-49" fmla="*/ 108839 w 5237336"/>
              <a:gd name="connsiteY6-50" fmla="*/ 2666351 h 5322940"/>
              <a:gd name="connsiteX0-51" fmla="*/ 108839 w 5705147"/>
              <a:gd name="connsiteY0-52" fmla="*/ 2666351 h 5325044"/>
              <a:gd name="connsiteX1-53" fmla="*/ 732953 w 5705147"/>
              <a:gd name="connsiteY1-54" fmla="*/ 997208 h 5325044"/>
              <a:gd name="connsiteX2-55" fmla="*/ 2764953 w 5705147"/>
              <a:gd name="connsiteY2-56" fmla="*/ 10237 h 5325044"/>
              <a:gd name="connsiteX3-57" fmla="*/ 4971126 w 5705147"/>
              <a:gd name="connsiteY3-58" fmla="*/ 619837 h 5325044"/>
              <a:gd name="connsiteX4-59" fmla="*/ 5609754 w 5705147"/>
              <a:gd name="connsiteY4-60" fmla="*/ 3116294 h 5325044"/>
              <a:gd name="connsiteX5-61" fmla="*/ 2764953 w 5705147"/>
              <a:gd name="connsiteY5-62" fmla="*/ 5322465 h 5325044"/>
              <a:gd name="connsiteX6-63" fmla="*/ 108839 w 5705147"/>
              <a:gd name="connsiteY6-64" fmla="*/ 2666351 h 5325044"/>
              <a:gd name="connsiteX0-65" fmla="*/ 49424 w 5645732"/>
              <a:gd name="connsiteY0-66" fmla="*/ 2666351 h 5343874"/>
              <a:gd name="connsiteX1-67" fmla="*/ 673538 w 5645732"/>
              <a:gd name="connsiteY1-68" fmla="*/ 997208 h 5343874"/>
              <a:gd name="connsiteX2-69" fmla="*/ 2705538 w 5645732"/>
              <a:gd name="connsiteY2-70" fmla="*/ 10237 h 5343874"/>
              <a:gd name="connsiteX3-71" fmla="*/ 4911711 w 5645732"/>
              <a:gd name="connsiteY3-72" fmla="*/ 619837 h 5343874"/>
              <a:gd name="connsiteX4-73" fmla="*/ 5550339 w 5645732"/>
              <a:gd name="connsiteY4-74" fmla="*/ 3116294 h 5343874"/>
              <a:gd name="connsiteX5-75" fmla="*/ 2705538 w 5645732"/>
              <a:gd name="connsiteY5-76" fmla="*/ 5322465 h 5343874"/>
              <a:gd name="connsiteX6-77" fmla="*/ 339710 w 5645732"/>
              <a:gd name="connsiteY6-78" fmla="*/ 4146808 h 5343874"/>
              <a:gd name="connsiteX7" fmla="*/ 49424 w 5645732"/>
              <a:gd name="connsiteY7" fmla="*/ 2666351 h 5343874"/>
              <a:gd name="connsiteX0-79" fmla="*/ 180841 w 5777149"/>
              <a:gd name="connsiteY0-80" fmla="*/ 2666351 h 5335133"/>
              <a:gd name="connsiteX1-81" fmla="*/ 804955 w 5777149"/>
              <a:gd name="connsiteY1-82" fmla="*/ 997208 h 5335133"/>
              <a:gd name="connsiteX2-83" fmla="*/ 2836955 w 5777149"/>
              <a:gd name="connsiteY2-84" fmla="*/ 10237 h 5335133"/>
              <a:gd name="connsiteX3-85" fmla="*/ 5043128 w 5777149"/>
              <a:gd name="connsiteY3-86" fmla="*/ 619837 h 5335133"/>
              <a:gd name="connsiteX4-87" fmla="*/ 5681756 w 5777149"/>
              <a:gd name="connsiteY4-88" fmla="*/ 3116294 h 5335133"/>
              <a:gd name="connsiteX5-89" fmla="*/ 2836955 w 5777149"/>
              <a:gd name="connsiteY5-90" fmla="*/ 5322465 h 5335133"/>
              <a:gd name="connsiteX6-91" fmla="*/ 238898 w 5777149"/>
              <a:gd name="connsiteY6-92" fmla="*/ 3958122 h 5335133"/>
              <a:gd name="connsiteX7-93" fmla="*/ 180841 w 5777149"/>
              <a:gd name="connsiteY7-94" fmla="*/ 2666351 h 5335133"/>
              <a:gd name="connsiteX0-95" fmla="*/ 162747 w 5788084"/>
              <a:gd name="connsiteY0-96" fmla="*/ 2274466 h 5335133"/>
              <a:gd name="connsiteX1-97" fmla="*/ 815890 w 5788084"/>
              <a:gd name="connsiteY1-98" fmla="*/ 997208 h 5335133"/>
              <a:gd name="connsiteX2-99" fmla="*/ 2847890 w 5788084"/>
              <a:gd name="connsiteY2-100" fmla="*/ 10237 h 5335133"/>
              <a:gd name="connsiteX3-101" fmla="*/ 5054063 w 5788084"/>
              <a:gd name="connsiteY3-102" fmla="*/ 619837 h 5335133"/>
              <a:gd name="connsiteX4-103" fmla="*/ 5692691 w 5788084"/>
              <a:gd name="connsiteY4-104" fmla="*/ 3116294 h 5335133"/>
              <a:gd name="connsiteX5-105" fmla="*/ 2847890 w 5788084"/>
              <a:gd name="connsiteY5-106" fmla="*/ 5322465 h 5335133"/>
              <a:gd name="connsiteX6-107" fmla="*/ 249833 w 5788084"/>
              <a:gd name="connsiteY6-108" fmla="*/ 3958122 h 5335133"/>
              <a:gd name="connsiteX7-109" fmla="*/ 162747 w 5788084"/>
              <a:gd name="connsiteY7-110" fmla="*/ 2274466 h 53351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  <a:cxn ang="0">
                <a:pos x="connsiteX7-93" y="connsiteY7-94"/>
              </a:cxn>
            </a:cxnLst>
            <a:rect l="l" t="t" r="r" b="b"/>
            <a:pathLst>
              <a:path w="5788084" h="5335133">
                <a:moveTo>
                  <a:pt x="162747" y="2274466"/>
                </a:moveTo>
                <a:cubicBezTo>
                  <a:pt x="257090" y="1780980"/>
                  <a:pt x="373204" y="1439894"/>
                  <a:pt x="815890" y="997208"/>
                </a:cubicBezTo>
                <a:cubicBezTo>
                  <a:pt x="1258576" y="554522"/>
                  <a:pt x="2141528" y="73132"/>
                  <a:pt x="2847890" y="10237"/>
                </a:cubicBezTo>
                <a:cubicBezTo>
                  <a:pt x="3554252" y="-52658"/>
                  <a:pt x="4611377" y="177151"/>
                  <a:pt x="5054063" y="619837"/>
                </a:cubicBezTo>
                <a:cubicBezTo>
                  <a:pt x="5496749" y="1062523"/>
                  <a:pt x="6002329" y="2414770"/>
                  <a:pt x="5692691" y="3116294"/>
                </a:cubicBezTo>
                <a:cubicBezTo>
                  <a:pt x="5383053" y="3817818"/>
                  <a:pt x="3755033" y="5182160"/>
                  <a:pt x="2847890" y="5322465"/>
                </a:cubicBezTo>
                <a:cubicBezTo>
                  <a:pt x="1940747" y="5462770"/>
                  <a:pt x="692519" y="4400808"/>
                  <a:pt x="249833" y="3958122"/>
                </a:cubicBezTo>
                <a:cubicBezTo>
                  <a:pt x="-192853" y="3515436"/>
                  <a:pt x="68404" y="2767952"/>
                  <a:pt x="162747" y="2274466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kumimoji="1" lang="zh-CN" altLang="en-US"/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11"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  <p:sp>
        <p:nvSpPr>
          <p:cNvPr id="3" name="矩形 2"/>
          <p:cNvSpPr/>
          <p:nvPr userDrawn="1"/>
        </p:nvSpPr>
        <p:spPr>
          <a:xfrm>
            <a:off x="0" y="1182028"/>
            <a:ext cx="12192000" cy="5675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8963"/>
            <a:ext cx="12207983" cy="68490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986"/>
            <a:ext cx="2844800" cy="363856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986"/>
            <a:ext cx="3860800" cy="363856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986"/>
            <a:ext cx="2844800" cy="363856"/>
          </a:xfrm>
        </p:spPr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注页">
    <p:bg>
      <p:bgPr>
        <a:solidFill>
          <a:srgbClr val="E73A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440603" y="759873"/>
            <a:ext cx="662361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6089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标注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</p:txBody>
      </p:sp>
      <p:sp>
        <p:nvSpPr>
          <p:cNvPr id="11" name="矩形 10"/>
          <p:cNvSpPr/>
          <p:nvPr userDrawn="1"/>
        </p:nvSpPr>
        <p:spPr>
          <a:xfrm>
            <a:off x="2572589" y="759873"/>
            <a:ext cx="1402001" cy="3453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字体使用 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行距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背景图片出处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声明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4153010" y="759873"/>
            <a:ext cx="7074345" cy="42398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英文 </a:t>
            </a:r>
            <a:r>
              <a:rPr kumimoji="0" lang="is-I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cs typeface="Segoe UI Light" panose="020B0502040204020203"/>
              </a:rPr>
              <a:t>Microsoft YaHei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中文 微软雅黑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正文 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1.3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cn.bing.com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algn="l" defTabSz="608965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本网站所提供的任何信息内容（包括但不限于 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PPT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 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模板、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Word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 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文档、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Excel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 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图表、图片素材等）均受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《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中华人民共和国著作权法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》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、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《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信息网络传播权保护条例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》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及其他适用的法律法规的保护，未经权利人书面明确授权，信息内容的任何部分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(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包括图片或图表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)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不得被全部或部分的复制、传播、销售，否则将承担法律责任。</a:t>
            </a:r>
            <a:endParaRPr kumimoji="0" lang="zh-CN" altLang="en-US" sz="133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3" name="矩形 12"/>
          <p:cNvSpPr/>
          <p:nvPr userDrawn="1"/>
        </p:nvSpPr>
        <p:spPr>
          <a:xfrm>
            <a:off x="440603" y="182445"/>
            <a:ext cx="77777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6089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OfficePLUS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背景图片素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440603" y="759873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8965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背景图片素材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440603" y="182445"/>
            <a:ext cx="77777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8965"/>
            <a:r>
              <a:rPr kumimoji="1"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OfficePLUS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fficePL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447955" y="4458724"/>
            <a:ext cx="3296095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6089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335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</a:rPr>
              <a:t>点击</a:t>
            </a:r>
            <a:r>
              <a:rPr kumimoji="1" lang="en-US" altLang="zh-CN" sz="1335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Logo</a:t>
            </a:r>
            <a:r>
              <a:rPr kumimoji="1" lang="zh-CN" altLang="en-US" sz="1335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</a:rPr>
              <a:t>获取更多优质模板（放映模式）</a:t>
            </a:r>
            <a:endParaRPr kumimoji="1" lang="zh-CN" altLang="en-US" sz="1335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</a:endParaRPr>
          </a:p>
        </p:txBody>
      </p:sp>
      <p:pic>
        <p:nvPicPr>
          <p:cNvPr id="4" name="图片 3">
            <a:hlinkClick r:id="rId2"/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227832"/>
            <a:ext cx="3048000" cy="4023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4" Type="http://schemas.openxmlformats.org/officeDocument/2006/relationships/theme" Target="../theme/theme1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23.xml"/><Relationship Id="rId5" Type="http://schemas.openxmlformats.org/officeDocument/2006/relationships/tags" Target="../tags/tag2.xml"/><Relationship Id="rId4" Type="http://schemas.openxmlformats.org/officeDocument/2006/relationships/image" Target="../media/image6.png"/><Relationship Id="rId3" Type="http://schemas.openxmlformats.org/officeDocument/2006/relationships/tags" Target="../tags/tag1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7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/>
          <p:nvPr/>
        </p:nvCxnSpPr>
        <p:spPr>
          <a:xfrm>
            <a:off x="9450436" y="2636246"/>
            <a:ext cx="0" cy="1438279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0" y="-26670"/>
            <a:ext cx="12192000" cy="1664694"/>
          </a:xfrm>
          <a:prstGeom prst="rect">
            <a:avLst/>
          </a:prstGeom>
          <a:solidFill>
            <a:srgbClr val="0081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16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5050514"/>
            <a:ext cx="12192000" cy="1834157"/>
          </a:xfrm>
          <a:prstGeom prst="rect">
            <a:avLst/>
          </a:prstGeom>
          <a:solidFill>
            <a:srgbClr val="0081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160" b="0" i="0" u="none" strike="noStrike" kern="1200" cap="none" spc="0" normalizeH="0" baseline="0" noProof="1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  <a:endParaRPr kumimoji="0" lang="zh-CN" altLang="en-US" sz="2160" b="0" i="0" u="none" strike="noStrike" kern="1200" cap="none" spc="0" normalizeH="0" baseline="0" noProof="1" smtClean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0" y="1638024"/>
            <a:ext cx="12192000" cy="215266"/>
          </a:xfrm>
          <a:prstGeom prst="rect">
            <a:avLst/>
          </a:prstGeom>
          <a:solidFill>
            <a:srgbClr val="CFCFD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16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0" y="4830542"/>
            <a:ext cx="12192000" cy="215266"/>
          </a:xfrm>
          <a:prstGeom prst="rect">
            <a:avLst/>
          </a:prstGeom>
          <a:solidFill>
            <a:srgbClr val="CFCFD0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16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078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396" y="5268357"/>
            <a:ext cx="1973095" cy="147862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80" name="文本框 1"/>
          <p:cNvSpPr txBox="1"/>
          <p:nvPr/>
        </p:nvSpPr>
        <p:spPr>
          <a:xfrm>
            <a:off x="1313751" y="1917474"/>
            <a:ext cx="7092323" cy="2452594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indent="0" algn="ctr">
              <a:lnSpc>
                <a:spcPct val="150000"/>
              </a:lnSpc>
            </a:pPr>
            <a:r>
              <a:rPr lang="zh-CN" altLang="en-US" sz="5400" b="1" dirty="0" smtClean="0">
                <a:solidFill>
                  <a:srgbClr val="E87800"/>
                </a:solidFill>
                <a:latin typeface="雅痞-简" panose="020F0603040207020204" charset="-122"/>
                <a:ea typeface="雅痞-简" panose="020F0603040207020204" charset="-122"/>
              </a:rPr>
              <a:t>第 </a:t>
            </a:r>
            <a:r>
              <a:rPr lang="en-US" altLang="zh-CN" sz="5400" b="1" dirty="0" smtClean="0">
                <a:solidFill>
                  <a:srgbClr val="E87800"/>
                </a:solidFill>
                <a:latin typeface="雅痞-简" panose="020F0603040207020204" charset="-122"/>
                <a:ea typeface="雅痞-简" panose="020F0603040207020204" charset="-122"/>
              </a:rPr>
              <a:t>8 </a:t>
            </a:r>
            <a:r>
              <a:rPr lang="zh-CN" altLang="en-US" sz="5400" b="1" dirty="0" smtClean="0">
                <a:solidFill>
                  <a:srgbClr val="E87800"/>
                </a:solidFill>
                <a:latin typeface="雅痞-简" panose="020F0603040207020204" charset="-122"/>
                <a:ea typeface="雅痞-简" panose="020F0603040207020204" charset="-122"/>
              </a:rPr>
              <a:t>章</a:t>
            </a:r>
            <a:endParaRPr lang="en-US" altLang="zh-CN" sz="5400" b="1" dirty="0" smtClean="0">
              <a:solidFill>
                <a:srgbClr val="E87800"/>
              </a:solidFill>
              <a:latin typeface="雅痞-简" panose="020F0603040207020204" charset="-122"/>
              <a:ea typeface="雅痞-简" panose="020F0603040207020204" charset="-122"/>
            </a:endParaRPr>
          </a:p>
          <a:p>
            <a:pPr indent="0" algn="ctr">
              <a:lnSpc>
                <a:spcPct val="150000"/>
              </a:lnSpc>
            </a:pPr>
            <a:r>
              <a:rPr lang="en-US" altLang="zh-CN" sz="5400" b="1" dirty="0" smtClean="0">
                <a:solidFill>
                  <a:srgbClr val="E87800"/>
                </a:solidFill>
                <a:latin typeface="雅痞-简" panose="020F0603040207020204" charset="-122"/>
                <a:ea typeface="雅痞-简" panose="020F0603040207020204" charset="-122"/>
              </a:rPr>
              <a:t>Python</a:t>
            </a:r>
            <a:r>
              <a:rPr lang="zh-CN" altLang="en-US" sz="5400" b="1" dirty="0" smtClean="0">
                <a:solidFill>
                  <a:srgbClr val="E87800"/>
                </a:solidFill>
                <a:latin typeface="雅痞-简" panose="020F0603040207020204" charset="-122"/>
                <a:ea typeface="雅痞-简" panose="020F0603040207020204" charset="-122"/>
              </a:rPr>
              <a:t>文件操作</a:t>
            </a:r>
            <a:endParaRPr lang="zh-CN" altLang="en-US" sz="5400" b="1" dirty="0">
              <a:solidFill>
                <a:srgbClr val="E87800"/>
              </a:solidFill>
              <a:latin typeface="雅痞-简" panose="020F0603040207020204" charset="-122"/>
              <a:ea typeface="雅痞-简" panose="020F0603040207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1435" y="2342789"/>
            <a:ext cx="1806215" cy="1799347"/>
          </a:xfrm>
          <a:prstGeom prst="rect">
            <a:avLst/>
          </a:prstGeom>
        </p:spPr>
      </p:pic>
      <p:pic>
        <p:nvPicPr>
          <p:cNvPr id="2" name="图片 1" descr="logo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33045" y="201930"/>
            <a:ext cx="4686300" cy="1138555"/>
          </a:xfrm>
          <a:prstGeom prst="rect">
            <a:avLst/>
          </a:prstGeom>
        </p:spPr>
      </p:pic>
      <p:sp>
        <p:nvSpPr>
          <p:cNvPr id="4" name="文本框 1"/>
          <p:cNvSpPr txBox="1"/>
          <p:nvPr>
            <p:custDataLst>
              <p:tags r:id="rId5"/>
            </p:custDataLst>
          </p:nvPr>
        </p:nvSpPr>
        <p:spPr>
          <a:xfrm>
            <a:off x="6729730" y="5971540"/>
            <a:ext cx="5239385" cy="73723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indent="0" algn="ctr">
              <a:lnSpc>
                <a:spcPct val="150000"/>
              </a:lnSpc>
            </a:pPr>
            <a:r>
              <a:rPr lang="en-US" altLang="zh-CN" sz="2800" b="1" i="1" dirty="0" smtClean="0">
                <a:solidFill>
                  <a:srgbClr val="FFC000"/>
                </a:solidFill>
                <a:latin typeface="雅痞-简" panose="020F0603040207020204" charset="-122"/>
                <a:ea typeface="雅痞-简" panose="020F0603040207020204" charset="-122"/>
              </a:rPr>
              <a:t>Python </a:t>
            </a:r>
            <a:r>
              <a:rPr lang="zh-CN" altLang="en-US" sz="2800" b="1" i="1" dirty="0" smtClean="0">
                <a:solidFill>
                  <a:srgbClr val="FFC000"/>
                </a:solidFill>
                <a:latin typeface="雅痞-简" panose="020F0603040207020204" charset="-122"/>
                <a:ea typeface="雅痞-简" panose="020F0603040207020204" charset="-122"/>
              </a:rPr>
              <a:t>数据处理（基础篇）</a:t>
            </a:r>
            <a:endParaRPr lang="zh-CN" altLang="en-US" sz="2800" b="1" i="1" dirty="0">
              <a:solidFill>
                <a:srgbClr val="FFC000"/>
              </a:solidFill>
              <a:latin typeface="雅痞-简" panose="020F0603040207020204" charset="-122"/>
              <a:ea typeface="雅痞-简" panose="020F0603040207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3"/>
          </p:nvPr>
        </p:nvSpPr>
        <p:spPr>
          <a:xfrm>
            <a:off x="1108209" y="1904280"/>
            <a:ext cx="3404925" cy="1166358"/>
          </a:xfrm>
        </p:spPr>
        <p:txBody>
          <a:bodyPr/>
          <a:lstStyle/>
          <a:p>
            <a:r>
              <a:rPr lang="zh-CN" altLang="en-US" sz="6000" dirty="0" smtClean="0"/>
              <a:t>主要内容</a:t>
            </a:r>
            <a:endParaRPr lang="zh-CN" altLang="en-US" sz="6000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4"/>
          </p:nvPr>
        </p:nvSpPr>
        <p:spPr>
          <a:xfrm>
            <a:off x="975688" y="3602280"/>
            <a:ext cx="3537446" cy="761447"/>
          </a:xfrm>
        </p:spPr>
        <p:txBody>
          <a:bodyPr/>
          <a:lstStyle/>
          <a:p>
            <a:r>
              <a:rPr lang="en-US" altLang="zh-CN" sz="4000" dirty="0" smtClean="0"/>
              <a:t>CONTENTS</a:t>
            </a:r>
            <a:endParaRPr lang="zh-CN" altLang="en-US" sz="4000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5"/>
          </p:nvPr>
        </p:nvSpPr>
        <p:spPr>
          <a:xfrm>
            <a:off x="6351488" y="1146427"/>
            <a:ext cx="932642" cy="634634"/>
          </a:xfrm>
        </p:spPr>
        <p:txBody>
          <a:bodyPr/>
          <a:lstStyle/>
          <a:p>
            <a:r>
              <a:rPr lang="en-US" altLang="zh-CN" dirty="0" smtClean="0"/>
              <a:t>01</a:t>
            </a:r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7284129" y="1146427"/>
            <a:ext cx="3253563" cy="634634"/>
          </a:xfrm>
        </p:spPr>
        <p:txBody>
          <a:bodyPr/>
          <a:lstStyle/>
          <a:p>
            <a:r>
              <a:rPr lang="zh-CN" altLang="en-US" sz="2800" b="1" dirty="0" smtClean="0"/>
              <a:t>文本文件的读写</a:t>
            </a:r>
            <a:endParaRPr lang="zh-CN" altLang="en-US" sz="2800" b="1" dirty="0"/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7"/>
          </p:nvPr>
        </p:nvSpPr>
        <p:spPr>
          <a:xfrm>
            <a:off x="7003337" y="3219434"/>
            <a:ext cx="932642" cy="634634"/>
          </a:xfrm>
        </p:spPr>
        <p:txBody>
          <a:bodyPr/>
          <a:lstStyle/>
          <a:p>
            <a:r>
              <a:rPr lang="en-US" altLang="zh-CN" dirty="0" smtClean="0"/>
              <a:t>02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8"/>
          </p:nvPr>
        </p:nvSpPr>
        <p:spPr>
          <a:xfrm>
            <a:off x="7935978" y="3219434"/>
            <a:ext cx="4176510" cy="634634"/>
          </a:xfrm>
        </p:spPr>
        <p:txBody>
          <a:bodyPr/>
          <a:lstStyle/>
          <a:p>
            <a:r>
              <a:rPr lang="zh-CN" altLang="en-US" sz="2800" b="1" dirty="0" smtClean="0"/>
              <a:t>文件与文件夹的常见操作</a:t>
            </a:r>
            <a:endParaRPr lang="zh-CN" altLang="en-US" sz="2800" b="1" dirty="0"/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9"/>
          </p:nvPr>
        </p:nvSpPr>
        <p:spPr>
          <a:xfrm>
            <a:off x="5940673" y="5207692"/>
            <a:ext cx="932642" cy="634634"/>
          </a:xfrm>
        </p:spPr>
        <p:txBody>
          <a:bodyPr/>
          <a:lstStyle/>
          <a:p>
            <a:r>
              <a:rPr lang="en-US" altLang="zh-CN" dirty="0" smtClean="0"/>
              <a:t>03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20"/>
          </p:nvPr>
        </p:nvSpPr>
        <p:spPr>
          <a:xfrm>
            <a:off x="6873314" y="5207692"/>
            <a:ext cx="3253563" cy="634634"/>
          </a:xfrm>
        </p:spPr>
        <p:txBody>
          <a:bodyPr/>
          <a:lstStyle/>
          <a:p>
            <a:r>
              <a:rPr lang="en-US" altLang="zh-CN" sz="2800" b="1" dirty="0" smtClean="0"/>
              <a:t>Excel</a:t>
            </a:r>
            <a:r>
              <a:rPr lang="zh-CN" altLang="en-US" sz="2800" b="1" dirty="0" smtClean="0"/>
              <a:t>文件的读写</a:t>
            </a:r>
            <a:endParaRPr lang="zh-CN" alt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占位符 9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altLang="zh-CN" dirty="0" smtClean="0"/>
              <a:t>01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6"/>
          </p:nvPr>
        </p:nvSpPr>
        <p:spPr>
          <a:xfrm>
            <a:off x="3724507" y="3313206"/>
            <a:ext cx="4742986" cy="825190"/>
          </a:xfrm>
        </p:spPr>
        <p:txBody>
          <a:bodyPr/>
          <a:lstStyle/>
          <a:p>
            <a:r>
              <a:rPr lang="zh-CN" altLang="en-US" b="1" dirty="0" smtClean="0"/>
              <a:t>文本文件的读写</a:t>
            </a:r>
            <a:endParaRPr lang="zh-CN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22289" y="258233"/>
            <a:ext cx="3278161" cy="721395"/>
          </a:xfrm>
        </p:spPr>
        <p:txBody>
          <a:bodyPr/>
          <a:lstStyle/>
          <a:p>
            <a:r>
              <a:rPr kumimoji="1" lang="en-US" altLang="zh-CN" dirty="0" smtClean="0"/>
              <a:t>Python</a:t>
            </a:r>
            <a:r>
              <a:rPr kumimoji="1" lang="zh-CN" altLang="en-US" dirty="0" smtClean="0"/>
              <a:t>文件操作</a:t>
            </a:r>
            <a:endParaRPr kumimoji="1" lang="zh-CN" altLang="en-US" dirty="0"/>
          </a:p>
        </p:txBody>
      </p:sp>
      <p:sp>
        <p:nvSpPr>
          <p:cNvPr id="3" name="矩形 2"/>
          <p:cNvSpPr/>
          <p:nvPr/>
        </p:nvSpPr>
        <p:spPr>
          <a:xfrm flipV="1">
            <a:off x="6143626" y="1162285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6057993" y="509800"/>
            <a:ext cx="1882247" cy="6524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accent1"/>
                </a:solidFill>
              </a:rPr>
              <a:t>文件：</a:t>
            </a:r>
            <a:r>
              <a:rPr lang="en-US" altLang="zh-CN" sz="2800" b="1" dirty="0" smtClean="0">
                <a:solidFill>
                  <a:schemeClr val="accent1"/>
                </a:solidFill>
              </a:rPr>
              <a:t>File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068029" y="1456699"/>
            <a:ext cx="986217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zh-CN" altLang="en-US" sz="2000" dirty="0" smtClean="0">
                <a:solidFill>
                  <a:srgbClr val="333333"/>
                </a:solidFill>
                <a:latin typeface="+mn-ea"/>
              </a:rPr>
              <a:t>       为了</a:t>
            </a:r>
            <a:r>
              <a:rPr lang="zh-CN" altLang="en-US" sz="2000" dirty="0">
                <a:solidFill>
                  <a:srgbClr val="333333"/>
                </a:solidFill>
                <a:latin typeface="+mn-ea"/>
              </a:rPr>
              <a:t>保存数据，方便修改和分享，数据通常以文件的形式存储在磁盘等外部存储介质中。根据</a:t>
            </a:r>
            <a:r>
              <a:rPr lang="zh-CN" altLang="en-US" sz="2000" dirty="0" smtClean="0">
                <a:solidFill>
                  <a:srgbClr val="333333"/>
                </a:solidFill>
                <a:latin typeface="+mn-ea"/>
              </a:rPr>
              <a:t>逻辑上编码不同可将文件大致分为两类：</a:t>
            </a: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文本文件</a:t>
            </a:r>
            <a:r>
              <a:rPr lang="zh-CN" altLang="en-US" sz="2000" dirty="0" smtClean="0">
                <a:solidFill>
                  <a:srgbClr val="333333"/>
                </a:solidFill>
                <a:latin typeface="+mn-ea"/>
              </a:rPr>
              <a:t>和</a:t>
            </a:r>
            <a:r>
              <a:rPr lang="zh-CN" altLang="en-US" sz="2000" b="1" dirty="0">
                <a:solidFill>
                  <a:srgbClr val="FF0000"/>
                </a:solidFill>
                <a:latin typeface="+mn-ea"/>
              </a:rPr>
              <a:t>二进制文件</a:t>
            </a:r>
            <a:r>
              <a:rPr lang="zh-CN" altLang="en-US" sz="2000" dirty="0" smtClean="0">
                <a:solidFill>
                  <a:srgbClr val="333333"/>
                </a:solidFill>
                <a:latin typeface="+mn-ea"/>
              </a:rPr>
              <a:t>。</a:t>
            </a:r>
            <a:endParaRPr lang="en-US" altLang="zh-CN" sz="2000" dirty="0" smtClean="0">
              <a:solidFill>
                <a:srgbClr val="333333"/>
              </a:solidFill>
              <a:latin typeface="+mn-ea"/>
            </a:endParaRPr>
          </a:p>
          <a:p>
            <a:pPr latinLnBrk="1">
              <a:lnSpc>
                <a:spcPct val="150000"/>
              </a:lnSpc>
            </a:pPr>
            <a:r>
              <a:rPr lang="en-US" altLang="zh-CN" sz="2000" dirty="0" smtClean="0">
                <a:solidFill>
                  <a:srgbClr val="333333"/>
                </a:solidFill>
                <a:latin typeface="+mn-ea"/>
              </a:rPr>
              <a:t>       </a:t>
            </a:r>
            <a:r>
              <a:rPr lang="zh-CN" altLang="en-US" sz="2000" dirty="0" smtClean="0">
                <a:solidFill>
                  <a:srgbClr val="333333"/>
                </a:solidFill>
                <a:latin typeface="+mn-ea"/>
              </a:rPr>
              <a:t>文本文件：</a:t>
            </a: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基于字符编码</a:t>
            </a:r>
            <a:r>
              <a:rPr lang="zh-CN" altLang="en-US" sz="2000" dirty="0">
                <a:solidFill>
                  <a:srgbClr val="333333"/>
                </a:solidFill>
                <a:latin typeface="+mn-ea"/>
              </a:rPr>
              <a:t>，存储的是普通字符串，不</a:t>
            </a:r>
            <a:r>
              <a:rPr lang="zh-CN" altLang="en-US" sz="2000" dirty="0" smtClean="0">
                <a:solidFill>
                  <a:srgbClr val="333333"/>
                </a:solidFill>
                <a:latin typeface="+mn-ea"/>
              </a:rPr>
              <a:t>包括字体、字号、样式、颜色等信息，可通过文本编辑器显示和编辑，例如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txt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文件</a:t>
            </a:r>
            <a:r>
              <a:rPr lang="zh-CN" altLang="en-US" sz="2000" dirty="0" smtClean="0">
                <a:solidFill>
                  <a:srgbClr val="333333"/>
                </a:solidFill>
                <a:latin typeface="+mn-ea"/>
              </a:rPr>
              <a:t>；</a:t>
            </a:r>
            <a:endParaRPr lang="en-US" altLang="zh-CN" sz="2000" dirty="0" smtClean="0">
              <a:solidFill>
                <a:srgbClr val="333333"/>
              </a:solidFill>
              <a:latin typeface="+mn-ea"/>
            </a:endParaRPr>
          </a:p>
          <a:p>
            <a:pPr latinLnBrk="1">
              <a:lnSpc>
                <a:spcPct val="150000"/>
              </a:lnSpc>
            </a:pPr>
            <a:r>
              <a:rPr lang="en-US" altLang="zh-CN" sz="2000" dirty="0">
                <a:solidFill>
                  <a:srgbClr val="333333"/>
                </a:solidFill>
                <a:latin typeface="+mn-ea"/>
              </a:rPr>
              <a:t> </a:t>
            </a:r>
            <a:r>
              <a:rPr lang="en-US" altLang="zh-CN" sz="2000" dirty="0" smtClean="0">
                <a:solidFill>
                  <a:srgbClr val="333333"/>
                </a:solidFill>
                <a:latin typeface="+mn-ea"/>
              </a:rPr>
              <a:t>       </a:t>
            </a:r>
            <a:r>
              <a:rPr lang="zh-CN" altLang="en-US" sz="2000" dirty="0" smtClean="0">
                <a:solidFill>
                  <a:srgbClr val="333333"/>
                </a:solidFill>
                <a:latin typeface="+mn-ea"/>
              </a:rPr>
              <a:t>二进制文件：</a:t>
            </a: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基于</a:t>
            </a:r>
            <a:r>
              <a:rPr lang="zh-CN" altLang="en-US" sz="2000" b="1" dirty="0">
                <a:solidFill>
                  <a:srgbClr val="FF0000"/>
                </a:solidFill>
                <a:latin typeface="+mn-ea"/>
              </a:rPr>
              <a:t>值编码的，以</a:t>
            </a: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字节形式</a:t>
            </a:r>
            <a:r>
              <a:rPr lang="zh-CN" altLang="en-US" sz="2000" b="1" dirty="0">
                <a:solidFill>
                  <a:srgbClr val="FF0000"/>
                </a:solidFill>
                <a:latin typeface="+mn-ea"/>
              </a:rPr>
              <a:t>存储</a:t>
            </a:r>
            <a:r>
              <a:rPr lang="zh-CN" altLang="en-US" sz="2000" dirty="0" smtClean="0">
                <a:solidFill>
                  <a:srgbClr val="333333"/>
                </a:solidFill>
                <a:latin typeface="+mn-ea"/>
              </a:rPr>
              <a:t>，其</a:t>
            </a:r>
            <a:r>
              <a:rPr lang="zh-CN" altLang="en-US" sz="2000" dirty="0">
                <a:solidFill>
                  <a:srgbClr val="333333"/>
                </a:solidFill>
                <a:latin typeface="+mn-ea"/>
              </a:rPr>
              <a:t>编码长度根据值的大小长度可变。通常在文件的头部相关属性中定义表示值的编码长度。例如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视频</a:t>
            </a:r>
            <a:r>
              <a:rPr lang="zh-CN" altLang="en-US" sz="2000" dirty="0" smtClean="0">
                <a:solidFill>
                  <a:srgbClr val="333333"/>
                </a:solidFill>
                <a:latin typeface="+mn-ea"/>
              </a:rPr>
              <a:t>、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音频</a:t>
            </a:r>
            <a:r>
              <a:rPr lang="zh-CN" altLang="en-US" sz="2000" dirty="0" smtClean="0">
                <a:solidFill>
                  <a:srgbClr val="333333"/>
                </a:solidFill>
                <a:latin typeface="+mn-ea"/>
              </a:rPr>
              <a:t>等。</a:t>
            </a:r>
            <a:endParaRPr lang="zh-CN" altLang="en-US" sz="2000" b="0" i="0" dirty="0">
              <a:solidFill>
                <a:srgbClr val="333333"/>
              </a:solidFill>
              <a:effectLst/>
              <a:latin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995372" y="4501679"/>
            <a:ext cx="7496956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buFontTx/>
              <a:buNone/>
            </a:pPr>
            <a:r>
              <a:rPr lang="en-US" altLang="zh-CN" sz="2000" dirty="0">
                <a:latin typeface="+mn-ea"/>
              </a:rPr>
              <a:t>Python</a:t>
            </a:r>
            <a:r>
              <a:rPr lang="zh-CN" altLang="zh-CN" sz="2000" dirty="0">
                <a:latin typeface="+mn-ea"/>
              </a:rPr>
              <a:t>中对文件的操作通常按照以下三个步骤进行：</a:t>
            </a:r>
            <a:endParaRPr lang="zh-CN" altLang="zh-CN" sz="2000" dirty="0">
              <a:latin typeface="+mn-ea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buFontTx/>
              <a:buNone/>
            </a:pPr>
            <a:r>
              <a:rPr lang="zh-CN" altLang="zh-CN" sz="2000" dirty="0">
                <a:latin typeface="+mn-ea"/>
              </a:rPr>
              <a:t>（</a:t>
            </a:r>
            <a:r>
              <a:rPr lang="en-US" altLang="zh-CN" sz="2000" dirty="0">
                <a:latin typeface="+mn-ea"/>
              </a:rPr>
              <a:t>1</a:t>
            </a:r>
            <a:r>
              <a:rPr lang="zh-CN" altLang="zh-CN" sz="2000" dirty="0">
                <a:latin typeface="+mn-ea"/>
              </a:rPr>
              <a:t>）使用</a:t>
            </a:r>
            <a:r>
              <a:rPr lang="en-US" altLang="zh-CN" sz="2000" b="1" dirty="0">
                <a:solidFill>
                  <a:srgbClr val="FF0000"/>
                </a:solidFill>
                <a:latin typeface="+mn-ea"/>
              </a:rPr>
              <a:t>open()</a:t>
            </a:r>
            <a:r>
              <a:rPr lang="zh-CN" altLang="zh-CN" sz="2000" b="1" dirty="0">
                <a:solidFill>
                  <a:srgbClr val="FF0000"/>
                </a:solidFill>
                <a:latin typeface="+mn-ea"/>
              </a:rPr>
              <a:t>函数</a:t>
            </a:r>
            <a:r>
              <a:rPr lang="zh-CN" altLang="zh-CN" sz="2000" dirty="0">
                <a:latin typeface="+mn-ea"/>
              </a:rPr>
              <a:t>打开（或建立）文件，</a:t>
            </a:r>
            <a:r>
              <a:rPr lang="zh-CN" altLang="zh-CN" sz="2000" b="1" dirty="0">
                <a:solidFill>
                  <a:srgbClr val="FF0000"/>
                </a:solidFill>
                <a:latin typeface="+mn-ea"/>
              </a:rPr>
              <a:t>返回一个</a:t>
            </a:r>
            <a:r>
              <a:rPr lang="en-US" altLang="zh-CN" sz="2000" b="1" dirty="0">
                <a:solidFill>
                  <a:srgbClr val="FF0000"/>
                </a:solidFill>
                <a:latin typeface="+mn-ea"/>
              </a:rPr>
              <a:t>file</a:t>
            </a:r>
            <a:r>
              <a:rPr lang="zh-CN" altLang="zh-CN" sz="2000" b="1" dirty="0" smtClean="0">
                <a:solidFill>
                  <a:srgbClr val="FF0000"/>
                </a:solidFill>
                <a:latin typeface="+mn-ea"/>
              </a:rPr>
              <a:t>对象</a:t>
            </a:r>
            <a:r>
              <a:rPr lang="zh-CN" altLang="en-US" sz="2000" dirty="0" smtClean="0">
                <a:latin typeface="+mn-ea"/>
              </a:rPr>
              <a:t>；</a:t>
            </a:r>
            <a:endParaRPr lang="zh-CN" altLang="zh-CN" sz="2000" dirty="0">
              <a:latin typeface="+mn-ea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buFontTx/>
              <a:buNone/>
            </a:pPr>
            <a:r>
              <a:rPr lang="zh-CN" altLang="zh-CN" sz="2000" dirty="0">
                <a:latin typeface="+mn-ea"/>
              </a:rPr>
              <a:t>（</a:t>
            </a:r>
            <a:r>
              <a:rPr lang="en-US" altLang="zh-CN" sz="2000" dirty="0">
                <a:latin typeface="+mn-ea"/>
              </a:rPr>
              <a:t>2</a:t>
            </a:r>
            <a:r>
              <a:rPr lang="zh-CN" altLang="zh-CN" sz="2000" dirty="0">
                <a:latin typeface="+mn-ea"/>
              </a:rPr>
              <a:t>）使用</a:t>
            </a:r>
            <a:r>
              <a:rPr lang="en-US" altLang="zh-CN" sz="2000" b="1" dirty="0">
                <a:solidFill>
                  <a:srgbClr val="FF0000"/>
                </a:solidFill>
                <a:latin typeface="+mn-ea"/>
              </a:rPr>
              <a:t>file</a:t>
            </a:r>
            <a:r>
              <a:rPr lang="zh-CN" altLang="zh-CN" sz="2000" b="1" dirty="0">
                <a:solidFill>
                  <a:srgbClr val="FF0000"/>
                </a:solidFill>
                <a:latin typeface="+mn-ea"/>
              </a:rPr>
              <a:t>对象的读</a:t>
            </a:r>
            <a:r>
              <a:rPr lang="en-US" altLang="zh-CN" sz="2000" b="1" dirty="0">
                <a:solidFill>
                  <a:srgbClr val="FF0000"/>
                </a:solidFill>
                <a:latin typeface="+mn-ea"/>
              </a:rPr>
              <a:t>/</a:t>
            </a:r>
            <a:r>
              <a:rPr lang="zh-CN" altLang="zh-CN" sz="2000" b="1" dirty="0">
                <a:solidFill>
                  <a:srgbClr val="FF0000"/>
                </a:solidFill>
                <a:latin typeface="+mn-ea"/>
              </a:rPr>
              <a:t>写方法</a:t>
            </a:r>
            <a:r>
              <a:rPr lang="zh-CN" altLang="zh-CN" sz="2000" dirty="0">
                <a:latin typeface="+mn-ea"/>
              </a:rPr>
              <a:t>对文件进行读</a:t>
            </a:r>
            <a:r>
              <a:rPr lang="en-US" altLang="zh-CN" sz="2000" dirty="0">
                <a:latin typeface="+mn-ea"/>
              </a:rPr>
              <a:t>/</a:t>
            </a:r>
            <a:r>
              <a:rPr lang="zh-CN" altLang="zh-CN" sz="2000" dirty="0">
                <a:latin typeface="+mn-ea"/>
              </a:rPr>
              <a:t>写的</a:t>
            </a:r>
            <a:r>
              <a:rPr lang="zh-CN" altLang="zh-CN" sz="2000" dirty="0" smtClean="0">
                <a:latin typeface="+mn-ea"/>
              </a:rPr>
              <a:t>操作</a:t>
            </a:r>
            <a:r>
              <a:rPr lang="zh-CN" altLang="en-US" sz="2000" dirty="0" smtClean="0">
                <a:latin typeface="+mn-ea"/>
              </a:rPr>
              <a:t>；</a:t>
            </a:r>
            <a:endParaRPr lang="en-US" altLang="zh-CN" sz="2000" dirty="0" smtClean="0">
              <a:latin typeface="+mn-ea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buFontTx/>
              <a:buNone/>
            </a:pPr>
            <a:r>
              <a:rPr lang="zh-CN" altLang="zh-CN" sz="2000" dirty="0" smtClean="0">
                <a:latin typeface="+mn-ea"/>
              </a:rPr>
              <a:t>（</a:t>
            </a:r>
            <a:r>
              <a:rPr lang="en-US" altLang="zh-CN" sz="2000" dirty="0">
                <a:latin typeface="+mn-ea"/>
              </a:rPr>
              <a:t>3</a:t>
            </a:r>
            <a:r>
              <a:rPr lang="zh-CN" altLang="zh-CN" sz="2000" dirty="0">
                <a:latin typeface="+mn-ea"/>
              </a:rPr>
              <a:t>）使用</a:t>
            </a:r>
            <a:r>
              <a:rPr lang="en-US" altLang="zh-CN" sz="2000" b="1" dirty="0">
                <a:solidFill>
                  <a:srgbClr val="FF0000"/>
                </a:solidFill>
                <a:latin typeface="+mn-ea"/>
              </a:rPr>
              <a:t>file</a:t>
            </a:r>
            <a:r>
              <a:rPr lang="zh-CN" altLang="zh-CN" sz="2000" b="1" dirty="0">
                <a:solidFill>
                  <a:srgbClr val="FF0000"/>
                </a:solidFill>
                <a:latin typeface="+mn-ea"/>
              </a:rPr>
              <a:t>对象的</a:t>
            </a:r>
            <a:r>
              <a:rPr lang="en-US" altLang="zh-CN" sz="2000" b="1" dirty="0">
                <a:solidFill>
                  <a:srgbClr val="FF0000"/>
                </a:solidFill>
                <a:latin typeface="+mn-ea"/>
              </a:rPr>
              <a:t>close()</a:t>
            </a:r>
            <a:r>
              <a:rPr lang="zh-CN" altLang="zh-CN" sz="2000" b="1" dirty="0">
                <a:solidFill>
                  <a:srgbClr val="FF0000"/>
                </a:solidFill>
                <a:latin typeface="+mn-ea"/>
              </a:rPr>
              <a:t>方法关闭文件</a:t>
            </a:r>
            <a:r>
              <a:rPr lang="zh-CN" altLang="zh-CN" sz="2000" dirty="0">
                <a:latin typeface="+mn-ea"/>
              </a:rPr>
              <a:t>。</a:t>
            </a:r>
            <a:endParaRPr lang="zh-CN" altLang="zh-CN" sz="2000" dirty="0">
              <a:latin typeface="+mn-ea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72530" y="4668927"/>
            <a:ext cx="2496617" cy="200257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22289" y="258233"/>
            <a:ext cx="3278161" cy="721395"/>
          </a:xfrm>
        </p:spPr>
        <p:txBody>
          <a:bodyPr/>
          <a:lstStyle/>
          <a:p>
            <a:r>
              <a:rPr kumimoji="1" lang="en-US" altLang="zh-CN" dirty="0" smtClean="0"/>
              <a:t>Python</a:t>
            </a:r>
            <a:r>
              <a:rPr kumimoji="1" lang="zh-CN" altLang="en-US" dirty="0" smtClean="0"/>
              <a:t>文件操作</a:t>
            </a:r>
            <a:endParaRPr kumimoji="1" lang="zh-CN" altLang="en-US" dirty="0"/>
          </a:p>
        </p:txBody>
      </p:sp>
      <p:sp>
        <p:nvSpPr>
          <p:cNvPr id="3" name="矩形 2"/>
          <p:cNvSpPr/>
          <p:nvPr/>
        </p:nvSpPr>
        <p:spPr>
          <a:xfrm flipV="1">
            <a:off x="6576824" y="1066843"/>
            <a:ext cx="1083168" cy="646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6069883" y="391328"/>
            <a:ext cx="2097049" cy="6524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en-US" altLang="zh-CN" sz="2800" b="1" dirty="0">
                <a:solidFill>
                  <a:schemeClr val="accent1"/>
                </a:solidFill>
              </a:rPr>
              <a:t>o</a:t>
            </a:r>
            <a:r>
              <a:rPr lang="en-US" altLang="zh-CN" sz="2800" b="1" dirty="0" smtClean="0">
                <a:solidFill>
                  <a:schemeClr val="accent1"/>
                </a:solidFill>
              </a:rPr>
              <a:t>pen()</a:t>
            </a:r>
            <a:r>
              <a:rPr lang="zh-CN" altLang="en-US" sz="2800" b="1" dirty="0" smtClean="0">
                <a:solidFill>
                  <a:schemeClr val="accent1"/>
                </a:solidFill>
              </a:rPr>
              <a:t>方法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507434" y="1266117"/>
            <a:ext cx="871301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en-US" altLang="zh-CN" sz="2000" dirty="0" smtClean="0">
                <a:solidFill>
                  <a:srgbClr val="333333"/>
                </a:solidFill>
                <a:latin typeface="+mn-ea"/>
              </a:rPr>
              <a:t>       Python</a:t>
            </a:r>
            <a:r>
              <a:rPr lang="zh-CN" altLang="en-US" sz="2000" dirty="0" smtClean="0">
                <a:solidFill>
                  <a:srgbClr val="333333"/>
                </a:solidFill>
                <a:latin typeface="+mn-ea"/>
              </a:rPr>
              <a:t>中提供</a:t>
            </a:r>
            <a:r>
              <a:rPr lang="en-US" altLang="zh-CN" sz="2000" b="1" dirty="0" smtClean="0">
                <a:solidFill>
                  <a:srgbClr val="E73A1C"/>
                </a:solidFill>
                <a:latin typeface="+mn-ea"/>
              </a:rPr>
              <a:t>open</a:t>
            </a: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() </a:t>
            </a:r>
            <a:r>
              <a:rPr lang="zh-CN" altLang="en-US" sz="2000" dirty="0">
                <a:solidFill>
                  <a:srgbClr val="333333"/>
                </a:solidFill>
                <a:latin typeface="+mn-ea"/>
              </a:rPr>
              <a:t>方法用于打开一个文件，并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</a:rPr>
              <a:t>返回文件对象</a:t>
            </a:r>
            <a:r>
              <a:rPr lang="zh-CN" altLang="en-US" sz="2000" dirty="0">
                <a:solidFill>
                  <a:srgbClr val="333333"/>
                </a:solidFill>
                <a:latin typeface="+mn-ea"/>
              </a:rPr>
              <a:t>，在对文件进行处理过程都需要使用到这个函数，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</a:rPr>
              <a:t>如果该文件无法被打开，会抛出 </a:t>
            </a:r>
            <a:r>
              <a:rPr lang="en-US" altLang="zh-CN" sz="2000" b="1" dirty="0" err="1" smtClean="0">
                <a:solidFill>
                  <a:srgbClr val="E73A1C"/>
                </a:solidFill>
                <a:latin typeface="+mn-ea"/>
              </a:rPr>
              <a:t>OSError</a:t>
            </a:r>
            <a:r>
              <a:rPr lang="zh-CN" altLang="en-US" sz="2000" b="1" dirty="0" smtClean="0">
                <a:solidFill>
                  <a:srgbClr val="E73A1C"/>
                </a:solidFill>
                <a:latin typeface="+mn-ea"/>
              </a:rPr>
              <a:t>错误</a:t>
            </a:r>
            <a:r>
              <a:rPr lang="zh-CN" altLang="en-US" sz="2000" dirty="0" smtClean="0">
                <a:solidFill>
                  <a:srgbClr val="333333"/>
                </a:solidFill>
                <a:latin typeface="+mn-ea"/>
              </a:rPr>
              <a:t>。</a:t>
            </a:r>
            <a:r>
              <a:rPr lang="en-US" altLang="zh-CN" sz="2000" dirty="0">
                <a:solidFill>
                  <a:srgbClr val="333333"/>
                </a:solidFill>
                <a:latin typeface="+mn-ea"/>
              </a:rPr>
              <a:t>o</a:t>
            </a:r>
            <a:r>
              <a:rPr lang="en-US" altLang="zh-CN" sz="2000" dirty="0" smtClean="0">
                <a:solidFill>
                  <a:srgbClr val="333333"/>
                </a:solidFill>
                <a:latin typeface="+mn-ea"/>
              </a:rPr>
              <a:t>pen() </a:t>
            </a:r>
            <a:r>
              <a:rPr lang="zh-CN" altLang="en-US" sz="2000" dirty="0" smtClean="0">
                <a:solidFill>
                  <a:srgbClr val="333333"/>
                </a:solidFill>
                <a:latin typeface="+mn-ea"/>
              </a:rPr>
              <a:t>方法的声明如下：</a:t>
            </a:r>
            <a:endParaRPr lang="zh-CN" altLang="en-US" sz="2000" b="0" i="0" dirty="0">
              <a:solidFill>
                <a:srgbClr val="333333"/>
              </a:solidFill>
              <a:effectLst/>
              <a:latin typeface="+mn-ea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153795" y="2799715"/>
            <a:ext cx="9926320" cy="460375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FFC66D"/>
                </a:solidFill>
                <a:effectLst/>
                <a:latin typeface="Arial Unicode MS" panose="020B0604020202020204" pitchFamily="34" charset="-122"/>
                <a:ea typeface="Fira Code"/>
              </a:rPr>
              <a:t>open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(file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mode=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'r'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buffering=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None,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encoding=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None,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errors=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None,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newline=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None,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closefd=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True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</a:t>
            </a:r>
            <a:endParaRPr kumimoji="0" lang="zh-CN" altLang="zh-CN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92934" y="3435470"/>
            <a:ext cx="6819433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latinLnBrk="1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 smtClean="0">
                <a:solidFill>
                  <a:srgbClr val="E73A1C"/>
                </a:solidFill>
                <a:latin typeface="+mn-ea"/>
              </a:rPr>
              <a:t>file</a:t>
            </a:r>
            <a:r>
              <a:rPr lang="en-US" altLang="zh-CN" sz="2000" dirty="0" smtClean="0">
                <a:solidFill>
                  <a:srgbClr val="333333"/>
                </a:solidFill>
                <a:latin typeface="+mn-ea"/>
              </a:rPr>
              <a:t>: </a:t>
            </a:r>
            <a:r>
              <a:rPr lang="zh-CN" altLang="en-US" sz="2000" dirty="0" smtClean="0">
                <a:solidFill>
                  <a:srgbClr val="333333"/>
                </a:solidFill>
                <a:latin typeface="+mn-ea"/>
              </a:rPr>
              <a:t>表示文件名或文件路径的字符串；</a:t>
            </a:r>
            <a:endParaRPr lang="en-US" altLang="zh-CN" sz="2000" dirty="0" smtClean="0">
              <a:solidFill>
                <a:srgbClr val="333333"/>
              </a:solidFill>
              <a:latin typeface="+mn-ea"/>
            </a:endParaRPr>
          </a:p>
          <a:p>
            <a:pPr marL="342900" indent="-342900" latinLnBrk="1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mode</a:t>
            </a:r>
            <a:r>
              <a:rPr lang="en-US" altLang="zh-CN" sz="2000" dirty="0" smtClean="0">
                <a:solidFill>
                  <a:srgbClr val="333333"/>
                </a:solidFill>
                <a:latin typeface="+mn-ea"/>
              </a:rPr>
              <a:t>: </a:t>
            </a:r>
            <a:r>
              <a:rPr lang="zh-CN" altLang="en-US" sz="2000" dirty="0" smtClean="0">
                <a:solidFill>
                  <a:srgbClr val="333333"/>
                </a:solidFill>
                <a:latin typeface="+mn-ea"/>
              </a:rPr>
              <a:t>文件打开的模式，如读、写、追加等，默认为读；</a:t>
            </a:r>
            <a:endParaRPr lang="en-US" altLang="zh-CN" sz="2000" dirty="0" smtClean="0">
              <a:solidFill>
                <a:srgbClr val="333333"/>
              </a:solidFill>
              <a:latin typeface="+mn-ea"/>
            </a:endParaRPr>
          </a:p>
          <a:p>
            <a:pPr marL="342900" indent="-342900" latinLnBrk="1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b</a:t>
            </a:r>
            <a:r>
              <a:rPr lang="en-US" altLang="zh-CN" sz="2000" b="1" i="0" dirty="0" smtClean="0">
                <a:solidFill>
                  <a:srgbClr val="0000CC"/>
                </a:solidFill>
                <a:effectLst/>
                <a:latin typeface="+mn-ea"/>
              </a:rPr>
              <a:t>uffering</a:t>
            </a:r>
            <a:r>
              <a:rPr lang="en-US" altLang="zh-CN" sz="2000" b="0" i="0" dirty="0" smtClean="0">
                <a:solidFill>
                  <a:srgbClr val="333333"/>
                </a:solidFill>
                <a:effectLst/>
                <a:latin typeface="+mn-ea"/>
              </a:rPr>
              <a:t>: </a:t>
            </a:r>
            <a:r>
              <a:rPr lang="zh-CN" altLang="en-US" sz="2000" b="0" i="0" dirty="0" smtClean="0">
                <a:solidFill>
                  <a:srgbClr val="333333"/>
                </a:solidFill>
                <a:effectLst/>
                <a:latin typeface="+mn-ea"/>
              </a:rPr>
              <a:t>设置缓存；</a:t>
            </a:r>
            <a:endParaRPr lang="en-US" altLang="zh-CN" sz="2000" b="0" i="0" dirty="0" smtClean="0">
              <a:solidFill>
                <a:srgbClr val="333333"/>
              </a:solidFill>
              <a:effectLst/>
              <a:latin typeface="+mn-ea"/>
            </a:endParaRPr>
          </a:p>
          <a:p>
            <a:pPr marL="342900" indent="-342900" latinLnBrk="1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encoding</a:t>
            </a:r>
            <a:r>
              <a:rPr lang="en-US" altLang="zh-CN" sz="2000" dirty="0" smtClean="0">
                <a:solidFill>
                  <a:srgbClr val="333333"/>
                </a:solidFill>
                <a:latin typeface="+mn-ea"/>
              </a:rPr>
              <a:t>: </a:t>
            </a:r>
            <a:r>
              <a:rPr lang="zh-CN" altLang="en-US" sz="2000" dirty="0" smtClean="0">
                <a:solidFill>
                  <a:srgbClr val="333333"/>
                </a:solidFill>
                <a:latin typeface="+mn-ea"/>
              </a:rPr>
              <a:t>设置文件的编码，一般使用“</a:t>
            </a:r>
            <a:r>
              <a:rPr lang="en-US" altLang="zh-CN" sz="2000" dirty="0" smtClean="0">
                <a:solidFill>
                  <a:srgbClr val="333333"/>
                </a:solidFill>
                <a:latin typeface="+mn-ea"/>
              </a:rPr>
              <a:t>utf-8</a:t>
            </a:r>
            <a:r>
              <a:rPr lang="zh-CN" altLang="en-US" sz="2000" dirty="0" smtClean="0">
                <a:solidFill>
                  <a:srgbClr val="333333"/>
                </a:solidFill>
                <a:latin typeface="+mn-ea"/>
              </a:rPr>
              <a:t>”；</a:t>
            </a:r>
            <a:endParaRPr lang="en-US" altLang="zh-CN" sz="2000" dirty="0" smtClean="0">
              <a:solidFill>
                <a:srgbClr val="333333"/>
              </a:solidFill>
              <a:latin typeface="+mn-ea"/>
            </a:endParaRPr>
          </a:p>
          <a:p>
            <a:pPr marL="342900" indent="-342900" latinLnBrk="1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errors</a:t>
            </a:r>
            <a:r>
              <a:rPr lang="en-US" altLang="zh-CN" sz="2000" b="0" i="0" dirty="0" smtClean="0">
                <a:solidFill>
                  <a:srgbClr val="333333"/>
                </a:solidFill>
                <a:effectLst/>
                <a:latin typeface="+mn-ea"/>
              </a:rPr>
              <a:t>: </a:t>
            </a:r>
            <a:r>
              <a:rPr lang="zh-CN" altLang="en-US" sz="2000" b="0" i="0" dirty="0" smtClean="0">
                <a:solidFill>
                  <a:srgbClr val="333333"/>
                </a:solidFill>
                <a:effectLst/>
                <a:latin typeface="+mn-ea"/>
              </a:rPr>
              <a:t>设置编码错误的处理方式（忽略或报错）；</a:t>
            </a:r>
            <a:endParaRPr lang="en-US" altLang="zh-CN" sz="2000" b="0" i="0" dirty="0" smtClean="0">
              <a:solidFill>
                <a:srgbClr val="333333"/>
              </a:solidFill>
              <a:effectLst/>
              <a:latin typeface="+mn-ea"/>
            </a:endParaRPr>
          </a:p>
          <a:p>
            <a:pPr marL="342900" indent="-342900" latinLnBrk="1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newline</a:t>
            </a:r>
            <a:r>
              <a:rPr lang="en-US" altLang="zh-CN" sz="2000" dirty="0" smtClean="0">
                <a:solidFill>
                  <a:srgbClr val="333333"/>
                </a:solidFill>
                <a:latin typeface="+mn-ea"/>
              </a:rPr>
              <a:t>: </a:t>
            </a:r>
            <a:r>
              <a:rPr lang="zh-CN" altLang="en-US" sz="2000" dirty="0" smtClean="0">
                <a:solidFill>
                  <a:srgbClr val="333333"/>
                </a:solidFill>
                <a:latin typeface="+mn-ea"/>
              </a:rPr>
              <a:t>设置新行处理方式；</a:t>
            </a:r>
            <a:endParaRPr lang="en-US" altLang="zh-CN" sz="2000" dirty="0" smtClean="0">
              <a:solidFill>
                <a:srgbClr val="333333"/>
              </a:solidFill>
              <a:latin typeface="+mn-ea"/>
            </a:endParaRPr>
          </a:p>
          <a:p>
            <a:pPr marL="342900" indent="-342900" latinLnBrk="1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 err="1">
                <a:solidFill>
                  <a:srgbClr val="0000CC"/>
                </a:solidFill>
                <a:latin typeface="+mn-ea"/>
              </a:rPr>
              <a:t>closefd</a:t>
            </a:r>
            <a:r>
              <a:rPr lang="en-US" altLang="zh-CN" sz="2000" b="0" i="0" dirty="0" smtClean="0">
                <a:solidFill>
                  <a:srgbClr val="333333"/>
                </a:solidFill>
                <a:effectLst/>
                <a:latin typeface="+mn-ea"/>
              </a:rPr>
              <a:t>:</a:t>
            </a:r>
            <a:r>
              <a:rPr lang="zh-CN" altLang="en-US" sz="2000" b="0" i="0" dirty="0" smtClean="0">
                <a:solidFill>
                  <a:srgbClr val="333333"/>
                </a:solidFill>
                <a:effectLst/>
                <a:latin typeface="+mn-ea"/>
              </a:rPr>
              <a:t>设置文件关闭时是否关闭文件描述符；</a:t>
            </a:r>
            <a:endParaRPr lang="zh-CN" altLang="en-US" sz="2000" b="0" i="0" dirty="0">
              <a:solidFill>
                <a:srgbClr val="333333"/>
              </a:solidFill>
              <a:effectLst/>
              <a:latin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498067" y="4438005"/>
            <a:ext cx="4322458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  <a:spcBef>
                <a:spcPts val="1200"/>
              </a:spcBef>
            </a:pPr>
            <a:r>
              <a:rPr lang="en-US" altLang="zh-CN" sz="2000" dirty="0" smtClean="0">
                <a:solidFill>
                  <a:srgbClr val="333333"/>
                </a:solidFill>
                <a:latin typeface="+mn-ea"/>
              </a:rPr>
              <a:t>       </a:t>
            </a:r>
            <a:r>
              <a:rPr lang="zh-CN" altLang="en-US" sz="2000" dirty="0" smtClean="0">
                <a:solidFill>
                  <a:srgbClr val="333333"/>
                </a:solidFill>
                <a:latin typeface="+mn-ea"/>
              </a:rPr>
              <a:t>其中</a:t>
            </a: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file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</a:rPr>
              <a:t>参数是必须的</a:t>
            </a:r>
            <a:r>
              <a:rPr lang="zh-CN" altLang="en-US" sz="2000" dirty="0" smtClean="0">
                <a:solidFill>
                  <a:srgbClr val="333333"/>
                </a:solidFill>
                <a:latin typeface="+mn-ea"/>
              </a:rPr>
              <a:t>，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</a:rPr>
              <a:t>其他参数都是可选的</a:t>
            </a:r>
            <a:r>
              <a:rPr lang="zh-CN" altLang="en-US" sz="2000" dirty="0" smtClean="0">
                <a:solidFill>
                  <a:srgbClr val="333333"/>
                </a:solidFill>
                <a:latin typeface="+mn-ea"/>
              </a:rPr>
              <a:t>，都有默认值。</a:t>
            </a:r>
            <a:endParaRPr lang="en-US" altLang="zh-CN" sz="2000" dirty="0" smtClean="0">
              <a:solidFill>
                <a:srgbClr val="333333"/>
              </a:solidFill>
              <a:latin typeface="+mn-ea"/>
            </a:endParaRPr>
          </a:p>
          <a:p>
            <a:pPr latinLnBrk="1">
              <a:lnSpc>
                <a:spcPct val="150000"/>
              </a:lnSpc>
              <a:spcBef>
                <a:spcPts val="1200"/>
              </a:spcBef>
            </a:pPr>
            <a:r>
              <a:rPr lang="en-US" altLang="zh-CN" sz="2000" dirty="0">
                <a:solidFill>
                  <a:srgbClr val="333333"/>
                </a:solidFill>
                <a:latin typeface="+mn-ea"/>
              </a:rPr>
              <a:t> </a:t>
            </a:r>
            <a:r>
              <a:rPr lang="en-US" altLang="zh-CN" sz="2000" dirty="0" smtClean="0">
                <a:solidFill>
                  <a:srgbClr val="333333"/>
                </a:solidFill>
                <a:latin typeface="+mn-ea"/>
              </a:rPr>
              <a:t>      </a:t>
            </a:r>
            <a:r>
              <a:rPr lang="zh-CN" altLang="en-US" sz="2000" dirty="0" smtClean="0">
                <a:solidFill>
                  <a:srgbClr val="333333"/>
                </a:solidFill>
                <a:latin typeface="+mn-ea"/>
              </a:rPr>
              <a:t>实际应用中通常传递三个参数：</a:t>
            </a: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file</a:t>
            </a:r>
            <a:r>
              <a:rPr lang="zh-CN" altLang="en-US" sz="2000" dirty="0" smtClean="0">
                <a:solidFill>
                  <a:srgbClr val="333333"/>
                </a:solidFill>
                <a:latin typeface="+mn-ea"/>
              </a:rPr>
              <a:t>、</a:t>
            </a: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mode</a:t>
            </a:r>
            <a:r>
              <a:rPr lang="en-US" altLang="zh-CN" sz="2000" dirty="0" smtClean="0">
                <a:solidFill>
                  <a:srgbClr val="333333"/>
                </a:solidFill>
                <a:latin typeface="+mn-ea"/>
              </a:rPr>
              <a:t> </a:t>
            </a:r>
            <a:r>
              <a:rPr lang="zh-CN" altLang="en-US" sz="2000" dirty="0" smtClean="0">
                <a:solidFill>
                  <a:srgbClr val="333333"/>
                </a:solidFill>
                <a:latin typeface="+mn-ea"/>
              </a:rPr>
              <a:t>和 </a:t>
            </a:r>
            <a:r>
              <a:rPr lang="en-US" altLang="zh-CN" sz="2000" b="1" dirty="0" smtClean="0">
                <a:solidFill>
                  <a:srgbClr val="E73A1C"/>
                </a:solidFill>
                <a:latin typeface="+mn-ea"/>
              </a:rPr>
              <a:t>encoding</a:t>
            </a:r>
            <a:r>
              <a:rPr lang="zh-CN" altLang="en-US" sz="2000" dirty="0" smtClean="0">
                <a:solidFill>
                  <a:srgbClr val="333333"/>
                </a:solidFill>
                <a:latin typeface="+mn-ea"/>
              </a:rPr>
              <a:t>。</a:t>
            </a:r>
            <a:endParaRPr lang="zh-CN" altLang="en-US" sz="2000" b="0" i="0" dirty="0">
              <a:solidFill>
                <a:srgbClr val="333333"/>
              </a:solidFill>
              <a:effectLst/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22289" y="258233"/>
            <a:ext cx="3278161" cy="721395"/>
          </a:xfrm>
        </p:spPr>
        <p:txBody>
          <a:bodyPr/>
          <a:lstStyle/>
          <a:p>
            <a:r>
              <a:rPr kumimoji="1" lang="en-US" altLang="zh-CN" dirty="0" smtClean="0"/>
              <a:t>Python</a:t>
            </a:r>
            <a:r>
              <a:rPr kumimoji="1" lang="zh-CN" altLang="en-US" dirty="0" smtClean="0"/>
              <a:t>文件操作</a:t>
            </a:r>
            <a:endParaRPr kumimoji="1" lang="zh-CN" altLang="en-US" dirty="0"/>
          </a:p>
        </p:txBody>
      </p:sp>
      <p:sp>
        <p:nvSpPr>
          <p:cNvPr id="6" name="矩形 5"/>
          <p:cNvSpPr/>
          <p:nvPr/>
        </p:nvSpPr>
        <p:spPr>
          <a:xfrm flipV="1">
            <a:off x="6262499" y="1302682"/>
            <a:ext cx="1083168" cy="646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5755558" y="627167"/>
            <a:ext cx="2097049" cy="6524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en-US" altLang="zh-CN" sz="2800" b="1" dirty="0">
                <a:solidFill>
                  <a:schemeClr val="accent1"/>
                </a:solidFill>
              </a:rPr>
              <a:t>o</a:t>
            </a:r>
            <a:r>
              <a:rPr lang="en-US" altLang="zh-CN" sz="2800" b="1" dirty="0" smtClean="0">
                <a:solidFill>
                  <a:schemeClr val="accent1"/>
                </a:solidFill>
              </a:rPr>
              <a:t>pen()</a:t>
            </a:r>
            <a:r>
              <a:rPr lang="zh-CN" altLang="en-US" sz="2800" b="1" dirty="0" smtClean="0">
                <a:solidFill>
                  <a:schemeClr val="accent1"/>
                </a:solidFill>
              </a:rPr>
              <a:t>方法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2377959" y="1524352"/>
            <a:ext cx="863294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 smtClean="0">
                <a:solidFill>
                  <a:srgbClr val="E73A1C"/>
                </a:solidFill>
              </a:rPr>
              <a:t>      file</a:t>
            </a:r>
            <a:r>
              <a:rPr lang="zh-CN" altLang="en-US" sz="2000" b="1" dirty="0" smtClean="0">
                <a:solidFill>
                  <a:srgbClr val="E73A1C"/>
                </a:solidFill>
              </a:rPr>
              <a:t>参数：</a:t>
            </a:r>
            <a:r>
              <a:rPr lang="zh-CN" altLang="en-US" sz="2000" dirty="0" smtClean="0"/>
              <a:t>以</a:t>
            </a:r>
            <a:r>
              <a:rPr lang="en-US" altLang="zh-CN" sz="2000" dirty="0" smtClean="0"/>
              <a:t>d:\test.txt</a:t>
            </a:r>
            <a:r>
              <a:rPr lang="zh-CN" altLang="en-US" sz="2000" dirty="0" smtClean="0"/>
              <a:t>（</a:t>
            </a:r>
            <a:r>
              <a:rPr lang="en-US" altLang="zh-CN" sz="2000" dirty="0" smtClean="0"/>
              <a:t>D</a:t>
            </a:r>
            <a:r>
              <a:rPr lang="zh-CN" altLang="en-US" sz="2000" dirty="0" smtClean="0"/>
              <a:t>盘下</a:t>
            </a:r>
            <a:r>
              <a:rPr lang="en-US" altLang="zh-CN" sz="2000" dirty="0" smtClean="0"/>
              <a:t>test.txt</a:t>
            </a:r>
            <a:r>
              <a:rPr lang="zh-CN" altLang="en-US" sz="2000" dirty="0" smtClean="0"/>
              <a:t>文件）为例，文件名的路径包含特殊字符“</a:t>
            </a:r>
            <a:r>
              <a:rPr lang="en-US" altLang="zh-CN" sz="2000" dirty="0" smtClean="0"/>
              <a:t>\</a:t>
            </a:r>
            <a:r>
              <a:rPr lang="zh-CN" altLang="en-US" sz="2000" dirty="0" smtClean="0"/>
              <a:t>”，有以下三</a:t>
            </a:r>
            <a:r>
              <a:rPr lang="zh-CN" altLang="en-US" sz="2000" dirty="0"/>
              <a:t>种写法</a:t>
            </a:r>
            <a:r>
              <a:rPr lang="zh-CN" altLang="en-US" sz="2000" dirty="0" smtClean="0"/>
              <a:t>：</a:t>
            </a:r>
            <a:endParaRPr lang="en-US" altLang="zh-CN" sz="2000" dirty="0" smtClean="0"/>
          </a:p>
          <a:p>
            <a:pPr lvl="1">
              <a:lnSpc>
                <a:spcPct val="150000"/>
              </a:lnSpc>
            </a:pPr>
            <a:r>
              <a:rPr lang="en-US" altLang="zh-CN" sz="2000" b="1" dirty="0" err="1" smtClean="0">
                <a:solidFill>
                  <a:srgbClr val="0000CC"/>
                </a:solidFill>
              </a:rPr>
              <a:t>r'd</a:t>
            </a:r>
            <a:r>
              <a:rPr lang="en-US" altLang="zh-CN" sz="2000" b="1" dirty="0" smtClean="0">
                <a:solidFill>
                  <a:srgbClr val="0000CC"/>
                </a:solidFill>
              </a:rPr>
              <a:t>:\test.txt'</a:t>
            </a:r>
            <a:r>
              <a:rPr lang="en-US" altLang="zh-CN" sz="2000" b="1" dirty="0" smtClean="0"/>
              <a:t>		</a:t>
            </a:r>
            <a:r>
              <a:rPr lang="en-US" altLang="zh-CN" sz="2000" b="1" dirty="0">
                <a:solidFill>
                  <a:srgbClr val="0000CC"/>
                </a:solidFill>
              </a:rPr>
              <a:t>'d:\\test.txt' 	</a:t>
            </a:r>
            <a:r>
              <a:rPr lang="en-US" altLang="zh-CN" sz="2000" b="1" dirty="0" smtClean="0"/>
              <a:t>	</a:t>
            </a:r>
            <a:r>
              <a:rPr lang="en-US" altLang="zh-CN" sz="2000" b="1" dirty="0">
                <a:solidFill>
                  <a:srgbClr val="0000CC"/>
                </a:solidFill>
              </a:rPr>
              <a:t>'d:/test.txt'</a:t>
            </a:r>
            <a:endParaRPr lang="zh-CN" altLang="en-US" sz="2000" b="1" dirty="0">
              <a:solidFill>
                <a:srgbClr val="0000CC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51717" y="3066952"/>
            <a:ext cx="1052590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 smtClean="0">
                <a:solidFill>
                  <a:srgbClr val="E73A1C"/>
                </a:solidFill>
                <a:latin typeface="+mn-ea"/>
              </a:rPr>
              <a:t>mode</a:t>
            </a:r>
            <a:r>
              <a:rPr lang="zh-CN" altLang="en-US" sz="2000" b="1" dirty="0" smtClean="0">
                <a:solidFill>
                  <a:srgbClr val="E73A1C"/>
                </a:solidFill>
                <a:latin typeface="+mn-ea"/>
              </a:rPr>
              <a:t>参数：</a:t>
            </a:r>
            <a:r>
              <a:rPr lang="en-US" altLang="zh-CN" sz="2000" dirty="0" smtClean="0"/>
              <a:t>python</a:t>
            </a:r>
            <a:r>
              <a:rPr lang="zh-CN" altLang="en-US" sz="2000" dirty="0" smtClean="0"/>
              <a:t>中文件打开的模式主要涉及到以下字符：</a:t>
            </a:r>
            <a:endParaRPr lang="en-US" altLang="zh-CN" sz="2000" dirty="0" smtClean="0"/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 smtClean="0">
                <a:solidFill>
                  <a:srgbClr val="E73A1C"/>
                </a:solidFill>
                <a:latin typeface="+mn-ea"/>
              </a:rPr>
              <a:t>r: </a:t>
            </a:r>
            <a:r>
              <a:rPr lang="zh-CN" altLang="en-US" sz="2000" dirty="0" smtClean="0">
                <a:latin typeface="+mn-ea"/>
              </a:rPr>
              <a:t>以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只读形式打开文件</a:t>
            </a:r>
            <a:r>
              <a:rPr lang="zh-CN" altLang="en-US" sz="2000" dirty="0" smtClean="0">
                <a:latin typeface="+mn-ea"/>
              </a:rPr>
              <a:t>（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默认值，可以省略</a:t>
            </a:r>
            <a:r>
              <a:rPr lang="zh-CN" altLang="en-US" sz="2000" dirty="0" smtClean="0">
                <a:latin typeface="+mn-ea"/>
              </a:rPr>
              <a:t>），</a:t>
            </a:r>
            <a:r>
              <a:rPr lang="zh-CN" altLang="en-US" sz="2000" b="1" dirty="0" smtClean="0">
                <a:solidFill>
                  <a:srgbClr val="E73A1C"/>
                </a:solidFill>
                <a:latin typeface="+mn-ea"/>
              </a:rPr>
              <a:t>文件不存在时报错</a:t>
            </a:r>
            <a:r>
              <a:rPr lang="zh-CN" altLang="en-US" sz="2000" dirty="0" smtClean="0">
                <a:latin typeface="+mn-ea"/>
              </a:rPr>
              <a:t>；</a:t>
            </a:r>
            <a:endParaRPr lang="en-US" altLang="zh-CN" sz="2000" dirty="0" smtClean="0">
              <a:latin typeface="+mn-ea"/>
            </a:endParaRP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w</a:t>
            </a:r>
            <a:r>
              <a:rPr lang="en-US" altLang="zh-CN" sz="2000" b="1" dirty="0" smtClean="0">
                <a:solidFill>
                  <a:srgbClr val="E73A1C"/>
                </a:solidFill>
                <a:latin typeface="+mn-ea"/>
              </a:rPr>
              <a:t>: </a:t>
            </a:r>
            <a:r>
              <a:rPr lang="zh-CN" altLang="en-US" sz="2000" dirty="0" smtClean="0">
                <a:latin typeface="+mn-ea"/>
              </a:rPr>
              <a:t>以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只写形式打开文件</a:t>
            </a:r>
            <a:r>
              <a:rPr lang="zh-CN" altLang="en-US" sz="2000" dirty="0" smtClean="0">
                <a:latin typeface="+mn-ea"/>
              </a:rPr>
              <a:t>，文件不存在时，则创建文件，文件存在时会清除原有内容；</a:t>
            </a:r>
            <a:endParaRPr lang="en-US" altLang="zh-CN" sz="2000" dirty="0" smtClean="0">
              <a:latin typeface="+mn-ea"/>
            </a:endParaRP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x</a:t>
            </a:r>
            <a:r>
              <a:rPr lang="en-US" altLang="zh-CN" sz="2000" b="1" dirty="0" smtClean="0">
                <a:solidFill>
                  <a:srgbClr val="E73A1C"/>
                </a:solidFill>
                <a:latin typeface="+mn-ea"/>
              </a:rPr>
              <a:t>: </a:t>
            </a:r>
            <a:r>
              <a:rPr lang="zh-CN" altLang="en-US" sz="2000" dirty="0" smtClean="0">
                <a:latin typeface="+mn-ea"/>
              </a:rPr>
              <a:t>文件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不存在时新建文件并写入</a:t>
            </a:r>
            <a:r>
              <a:rPr lang="zh-CN" altLang="en-US" sz="2000" dirty="0" smtClean="0">
                <a:latin typeface="+mn-ea"/>
              </a:rPr>
              <a:t>，</a:t>
            </a:r>
            <a:r>
              <a:rPr lang="zh-CN" altLang="en-US" sz="2000" b="1" dirty="0" smtClean="0">
                <a:solidFill>
                  <a:srgbClr val="E73A1C"/>
                </a:solidFill>
                <a:latin typeface="+mn-ea"/>
              </a:rPr>
              <a:t>文件存在则报错</a:t>
            </a:r>
            <a:r>
              <a:rPr lang="zh-CN" altLang="en-US" sz="2000" dirty="0" smtClean="0">
                <a:latin typeface="+mn-ea"/>
              </a:rPr>
              <a:t>；</a:t>
            </a:r>
            <a:endParaRPr lang="en-US" altLang="zh-CN" sz="2000" dirty="0" smtClean="0">
              <a:latin typeface="+mn-ea"/>
            </a:endParaRP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a</a:t>
            </a:r>
            <a:r>
              <a:rPr lang="en-US" altLang="zh-CN" sz="2000" b="1" dirty="0" smtClean="0">
                <a:solidFill>
                  <a:srgbClr val="E73A1C"/>
                </a:solidFill>
                <a:latin typeface="+mn-ea"/>
              </a:rPr>
              <a:t>: </a:t>
            </a:r>
            <a:r>
              <a:rPr lang="zh-CN" altLang="en-US" sz="2000" dirty="0">
                <a:latin typeface="+mn-ea"/>
              </a:rPr>
              <a:t>如果文件存在，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在文件末尾追加写内容</a:t>
            </a:r>
            <a:r>
              <a:rPr lang="zh-CN" altLang="en-US" sz="2000" dirty="0" smtClean="0">
                <a:latin typeface="+mn-ea"/>
              </a:rPr>
              <a:t>；</a:t>
            </a:r>
            <a:endParaRPr lang="en-US" altLang="zh-CN" sz="2000" dirty="0" smtClean="0">
              <a:latin typeface="+mn-ea"/>
            </a:endParaRP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 smtClean="0">
                <a:solidFill>
                  <a:srgbClr val="E73A1C"/>
                </a:solidFill>
                <a:latin typeface="+mn-ea"/>
              </a:rPr>
              <a:t>b: </a:t>
            </a:r>
            <a:r>
              <a:rPr lang="zh-CN" altLang="en-US" sz="2000" dirty="0" smtClean="0">
                <a:latin typeface="+mn-ea"/>
              </a:rPr>
              <a:t>操作二进制文件；</a:t>
            </a:r>
            <a:endParaRPr lang="en-US" altLang="zh-CN" sz="2000" dirty="0">
              <a:latin typeface="+mn-ea"/>
            </a:endParaRP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t</a:t>
            </a:r>
            <a:r>
              <a:rPr lang="en-US" altLang="zh-CN" sz="2000" b="1" dirty="0" smtClean="0">
                <a:solidFill>
                  <a:srgbClr val="E73A1C"/>
                </a:solidFill>
                <a:latin typeface="+mn-ea"/>
              </a:rPr>
              <a:t>: </a:t>
            </a:r>
            <a:r>
              <a:rPr lang="zh-CN" altLang="en-US" sz="2000" dirty="0" smtClean="0">
                <a:latin typeface="+mn-ea"/>
              </a:rPr>
              <a:t>操作文本文件（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默认值</a:t>
            </a:r>
            <a:r>
              <a:rPr lang="zh-CN" altLang="en-US" sz="2000" dirty="0" smtClean="0">
                <a:latin typeface="+mn-ea"/>
              </a:rPr>
              <a:t>，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可以省略</a:t>
            </a:r>
            <a:r>
              <a:rPr lang="zh-CN" altLang="en-US" sz="2000" dirty="0" smtClean="0">
                <a:latin typeface="+mn-ea"/>
              </a:rPr>
              <a:t>）；</a:t>
            </a:r>
            <a:endParaRPr lang="en-US" altLang="zh-CN" sz="2000" dirty="0" smtClean="0">
              <a:latin typeface="+mn-ea"/>
            </a:endParaRP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 smtClean="0">
                <a:solidFill>
                  <a:srgbClr val="E73A1C"/>
                </a:solidFill>
                <a:latin typeface="+mn-ea"/>
              </a:rPr>
              <a:t>+: </a:t>
            </a:r>
            <a:r>
              <a:rPr lang="zh-CN" altLang="en-US" sz="2000" dirty="0" smtClean="0">
                <a:latin typeface="+mn-ea"/>
              </a:rPr>
              <a:t>打开文件用于更新，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既可读，也可写</a:t>
            </a:r>
            <a:r>
              <a:rPr lang="zh-CN" altLang="en-US" sz="2000" dirty="0" smtClean="0">
                <a:latin typeface="+mn-ea"/>
              </a:rPr>
              <a:t>，</a:t>
            </a:r>
            <a:r>
              <a:rPr lang="zh-CN" altLang="en-US" sz="2000" b="1" dirty="0" smtClean="0">
                <a:solidFill>
                  <a:srgbClr val="E73A1C"/>
                </a:solidFill>
                <a:latin typeface="+mn-ea"/>
              </a:rPr>
              <a:t>不能单独使用</a:t>
            </a:r>
            <a:r>
              <a:rPr lang="zh-CN" altLang="en-US" sz="2000" dirty="0" smtClean="0">
                <a:latin typeface="+mn-ea"/>
              </a:rPr>
              <a:t>，需和其他字符配合使用。</a:t>
            </a:r>
            <a:endParaRPr lang="zh-CN" altLang="en-US" sz="2000" dirty="0">
              <a:latin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791574" y="4959778"/>
            <a:ext cx="257175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  <a:spcBef>
                <a:spcPts val="1200"/>
              </a:spcBef>
            </a:pPr>
            <a:r>
              <a:rPr lang="zh-CN" altLang="en-US" dirty="0" smtClean="0">
                <a:solidFill>
                  <a:srgbClr val="333333"/>
                </a:solidFill>
                <a:latin typeface="+mn-ea"/>
              </a:rPr>
              <a:t>这些字符可以</a:t>
            </a:r>
            <a:r>
              <a:rPr lang="zh-CN" altLang="en-US" b="1" dirty="0" smtClean="0">
                <a:solidFill>
                  <a:srgbClr val="0000CC"/>
                </a:solidFill>
                <a:latin typeface="+mn-ea"/>
              </a:rPr>
              <a:t>组合使用</a:t>
            </a:r>
            <a:r>
              <a:rPr lang="zh-CN" altLang="en-US" dirty="0">
                <a:solidFill>
                  <a:srgbClr val="333333"/>
                </a:solidFill>
                <a:latin typeface="+mn-ea"/>
              </a:rPr>
              <a:t>，例如</a:t>
            </a:r>
            <a:r>
              <a:rPr lang="en-US" altLang="zh-CN" b="1" dirty="0">
                <a:solidFill>
                  <a:srgbClr val="E73A1C"/>
                </a:solidFill>
                <a:latin typeface="+mn-ea"/>
              </a:rPr>
              <a:t>r+</a:t>
            </a:r>
            <a:r>
              <a:rPr lang="zh-CN" altLang="en-US" dirty="0">
                <a:solidFill>
                  <a:srgbClr val="333333"/>
                </a:solidFill>
                <a:latin typeface="+mn-ea"/>
              </a:rPr>
              <a:t>、</a:t>
            </a:r>
            <a:r>
              <a:rPr lang="en-US" altLang="zh-CN" b="1" dirty="0" err="1">
                <a:solidFill>
                  <a:srgbClr val="E73A1C"/>
                </a:solidFill>
                <a:latin typeface="+mn-ea"/>
              </a:rPr>
              <a:t>wb</a:t>
            </a:r>
            <a:r>
              <a:rPr lang="zh-CN" altLang="en-US" dirty="0">
                <a:solidFill>
                  <a:srgbClr val="333333"/>
                </a:solidFill>
                <a:latin typeface="+mn-ea"/>
              </a:rPr>
              <a:t>、</a:t>
            </a:r>
            <a:r>
              <a:rPr lang="en-US" altLang="zh-CN" b="1" dirty="0">
                <a:solidFill>
                  <a:srgbClr val="E73A1C"/>
                </a:solidFill>
                <a:latin typeface="+mn-ea"/>
              </a:rPr>
              <a:t>a+</a:t>
            </a:r>
            <a:r>
              <a:rPr lang="zh-CN" altLang="en-US" dirty="0">
                <a:solidFill>
                  <a:srgbClr val="333333"/>
                </a:solidFill>
                <a:latin typeface="+mn-ea"/>
              </a:rPr>
              <a:t>等</a:t>
            </a:r>
            <a:endParaRPr lang="zh-CN" altLang="en-US" dirty="0">
              <a:solidFill>
                <a:srgbClr val="333333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22289" y="258233"/>
            <a:ext cx="3278161" cy="721395"/>
          </a:xfrm>
        </p:spPr>
        <p:txBody>
          <a:bodyPr/>
          <a:lstStyle/>
          <a:p>
            <a:r>
              <a:rPr kumimoji="1" lang="en-US" altLang="zh-CN" dirty="0" smtClean="0"/>
              <a:t>Python</a:t>
            </a:r>
            <a:r>
              <a:rPr kumimoji="1" lang="zh-CN" altLang="en-US" dirty="0" smtClean="0"/>
              <a:t>文件操作</a:t>
            </a:r>
            <a:endParaRPr kumimoji="1" lang="zh-CN" altLang="en-US" dirty="0"/>
          </a:p>
        </p:txBody>
      </p:sp>
      <p:sp>
        <p:nvSpPr>
          <p:cNvPr id="6" name="矩形 5"/>
          <p:cNvSpPr/>
          <p:nvPr/>
        </p:nvSpPr>
        <p:spPr>
          <a:xfrm flipV="1">
            <a:off x="6804083" y="1102793"/>
            <a:ext cx="1083168" cy="646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6297142" y="427278"/>
            <a:ext cx="2097049" cy="6524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en-US" altLang="zh-CN" sz="2800" b="1" dirty="0">
                <a:solidFill>
                  <a:schemeClr val="accent1"/>
                </a:solidFill>
              </a:rPr>
              <a:t>o</a:t>
            </a:r>
            <a:r>
              <a:rPr lang="en-US" altLang="zh-CN" sz="2800" b="1" dirty="0" smtClean="0">
                <a:solidFill>
                  <a:schemeClr val="accent1"/>
                </a:solidFill>
              </a:rPr>
              <a:t>pen()</a:t>
            </a:r>
            <a:r>
              <a:rPr lang="zh-CN" altLang="en-US" sz="2800" b="1" dirty="0" smtClean="0">
                <a:solidFill>
                  <a:schemeClr val="accent1"/>
                </a:solidFill>
              </a:rPr>
              <a:t>方法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1763465" y="1989558"/>
          <a:ext cx="9498260" cy="3528393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416043"/>
                <a:gridCol w="773105"/>
                <a:gridCol w="641612"/>
                <a:gridCol w="733425"/>
                <a:gridCol w="1314450"/>
                <a:gridCol w="1323975"/>
                <a:gridCol w="1838325"/>
                <a:gridCol w="1457325"/>
              </a:tblGrid>
              <a:tr h="320763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solidFill>
                            <a:srgbClr val="0000CC"/>
                          </a:solidFill>
                          <a:effectLst/>
                          <a:latin typeface="黑体" panose="02010609060101010101" charset="-122"/>
                          <a:ea typeface="宋体" panose="02010600030101010101" pitchFamily="2" charset="-122"/>
                        </a:rPr>
                        <a:t>Mode</a:t>
                      </a:r>
                      <a:r>
                        <a:rPr lang="zh-CN" sz="1800" b="1" kern="1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/>
                          <a:ea typeface="黑体" panose="02010609060101010101" charset="-122"/>
                        </a:rPr>
                        <a:t>的取值</a:t>
                      </a:r>
                      <a:endParaRPr lang="zh-CN" sz="1800" kern="100" dirty="0">
                        <a:solidFill>
                          <a:srgbClr val="0000CC"/>
                        </a:solidFill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/>
                          <a:ea typeface="黑体" panose="02010609060101010101" charset="-122"/>
                        </a:rPr>
                        <a:t>权限</a:t>
                      </a:r>
                      <a:endParaRPr lang="zh-CN" sz="1800" kern="100" dirty="0">
                        <a:solidFill>
                          <a:srgbClr val="0000CC"/>
                        </a:solidFill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/>
                </a:tc>
                <a:tc hMerge="1"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/>
                          <a:ea typeface="黑体" panose="02010609060101010101" charset="-122"/>
                        </a:rPr>
                        <a:t>是否以二进制读写？</a:t>
                      </a:r>
                      <a:endParaRPr lang="zh-CN" sz="1800" kern="100" dirty="0">
                        <a:solidFill>
                          <a:srgbClr val="0000CC"/>
                        </a:solidFill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>
                          <a:solidFill>
                            <a:srgbClr val="0000CC"/>
                          </a:solidFill>
                          <a:effectLst/>
                          <a:latin typeface="Times New Roman" panose="02020603050405020304"/>
                          <a:ea typeface="黑体" panose="02010609060101010101" charset="-122"/>
                        </a:rPr>
                        <a:t>是否删除原内容？</a:t>
                      </a:r>
                      <a:endParaRPr lang="zh-CN" sz="1800" kern="100">
                        <a:solidFill>
                          <a:srgbClr val="0000CC"/>
                        </a:solidFill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>
                          <a:solidFill>
                            <a:srgbClr val="0000CC"/>
                          </a:solidFill>
                          <a:effectLst/>
                          <a:latin typeface="Times New Roman" panose="02020603050405020304"/>
                          <a:ea typeface="黑体" panose="02010609060101010101" charset="-122"/>
                        </a:rPr>
                        <a:t>文件不存在时，是否产生异常？</a:t>
                      </a:r>
                      <a:endParaRPr lang="zh-CN" sz="1800" kern="100">
                        <a:solidFill>
                          <a:srgbClr val="0000CC"/>
                        </a:solidFill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/>
                          <a:ea typeface="黑体" panose="02010609060101010101" charset="-122"/>
                        </a:rPr>
                        <a:t>文件指针的初始位置？</a:t>
                      </a:r>
                      <a:endParaRPr lang="zh-CN" sz="1800" kern="100" dirty="0">
                        <a:solidFill>
                          <a:srgbClr val="0000CC"/>
                        </a:solidFill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763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>
                          <a:solidFill>
                            <a:srgbClr val="0000CC"/>
                          </a:solidFill>
                          <a:effectLst/>
                          <a:latin typeface="Times New Roman" panose="02020603050405020304"/>
                          <a:ea typeface="黑体" panose="02010609060101010101" charset="-122"/>
                        </a:rPr>
                        <a:t>读</a:t>
                      </a:r>
                      <a:endParaRPr lang="zh-CN" sz="1800" kern="100">
                        <a:solidFill>
                          <a:srgbClr val="0000CC"/>
                        </a:solidFill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>
                          <a:solidFill>
                            <a:srgbClr val="0000CC"/>
                          </a:solidFill>
                          <a:effectLst/>
                          <a:latin typeface="Times New Roman" panose="02020603050405020304"/>
                          <a:ea typeface="黑体" panose="02010609060101010101" charset="-122"/>
                        </a:rPr>
                        <a:t>写</a:t>
                      </a:r>
                      <a:endParaRPr lang="zh-CN" sz="1800" kern="100">
                        <a:solidFill>
                          <a:srgbClr val="0000CC"/>
                        </a:solidFill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/>
                          <a:ea typeface="黑体" panose="02010609060101010101" charset="-122"/>
                        </a:rPr>
                        <a:t>附加</a:t>
                      </a:r>
                      <a:endParaRPr lang="zh-CN" sz="1800" kern="100" dirty="0">
                        <a:solidFill>
                          <a:srgbClr val="0000CC"/>
                        </a:solidFill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/>
                </a:tc>
                <a:tc vMerge="1">
                  <a:tcPr/>
                </a:tc>
                <a:tc vMerge="1">
                  <a:tcPr/>
                </a:tc>
                <a:tc vMerge="1">
                  <a:tcPr/>
                </a:tc>
              </a:tr>
              <a:tr h="3207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solidFill>
                            <a:srgbClr val="E73A1C"/>
                          </a:solidFill>
                          <a:effectLst/>
                          <a:latin typeface="Times New Roman" panose="02020603050405020304"/>
                          <a:ea typeface="楷体_GB2312"/>
                        </a:rPr>
                        <a:t>r</a:t>
                      </a:r>
                      <a:endParaRPr lang="zh-CN" sz="1800" b="1" kern="100" dirty="0">
                        <a:solidFill>
                          <a:srgbClr val="E73A1C"/>
                        </a:solidFill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>
                          <a:effectLst/>
                          <a:latin typeface="Times New Roman" panose="02020603050405020304"/>
                          <a:ea typeface="楷体_GB2312"/>
                        </a:rPr>
                        <a:t>是</a:t>
                      </a:r>
                      <a:endParaRPr lang="zh-CN" sz="1800" b="1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effectLst/>
                          <a:latin typeface="Times New Roman" panose="02020603050405020304"/>
                          <a:ea typeface="楷体_GB2312"/>
                        </a:rPr>
                        <a:t> </a:t>
                      </a:r>
                      <a:endParaRPr lang="zh-CN" sz="1800" b="1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effectLst/>
                          <a:latin typeface="Times New Roman" panose="02020603050405020304"/>
                          <a:ea typeface="楷体_GB2312"/>
                        </a:rPr>
                        <a:t> </a:t>
                      </a:r>
                      <a:endParaRPr lang="zh-CN" sz="1800" b="1" kern="100" dirty="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effectLst/>
                          <a:latin typeface="Times New Roman" panose="02020603050405020304"/>
                          <a:ea typeface="楷体_GB2312"/>
                        </a:rPr>
                        <a:t> </a:t>
                      </a:r>
                      <a:endParaRPr lang="zh-CN" sz="1800" b="1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effectLst/>
                          <a:latin typeface="Times New Roman" panose="02020603050405020304"/>
                          <a:ea typeface="楷体_GB2312"/>
                        </a:rPr>
                        <a:t> </a:t>
                      </a:r>
                      <a:endParaRPr lang="zh-CN" sz="1800" b="1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800" b="1" kern="100">
                          <a:effectLst/>
                          <a:latin typeface="Times New Roman" panose="02020603050405020304"/>
                          <a:ea typeface="楷体_GB2312"/>
                        </a:rPr>
                        <a:t>是</a:t>
                      </a:r>
                      <a:endParaRPr lang="zh-CN" sz="1800" b="1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>
                          <a:effectLst/>
                          <a:latin typeface="Times New Roman" panose="02020603050405020304"/>
                          <a:ea typeface="楷体_GB2312"/>
                        </a:rPr>
                        <a:t>头</a:t>
                      </a:r>
                      <a:endParaRPr lang="zh-CN" sz="1800" b="1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7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solidFill>
                            <a:srgbClr val="E73A1C"/>
                          </a:solidFill>
                          <a:effectLst/>
                          <a:latin typeface="Times New Roman" panose="02020603050405020304"/>
                          <a:ea typeface="楷体_GB2312"/>
                        </a:rPr>
                        <a:t>r+</a:t>
                      </a:r>
                      <a:endParaRPr lang="zh-CN" sz="1800" b="1" kern="100">
                        <a:solidFill>
                          <a:srgbClr val="E73A1C"/>
                        </a:solidFill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>
                          <a:effectLst/>
                          <a:latin typeface="Times New Roman" panose="02020603050405020304"/>
                          <a:ea typeface="楷体_GB2312"/>
                        </a:rPr>
                        <a:t>是</a:t>
                      </a:r>
                      <a:endParaRPr lang="zh-CN" sz="1800" b="1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>
                          <a:effectLst/>
                          <a:latin typeface="Times New Roman" panose="02020603050405020304"/>
                          <a:ea typeface="楷体_GB2312"/>
                        </a:rPr>
                        <a:t>是</a:t>
                      </a:r>
                      <a:endParaRPr lang="zh-CN" sz="1800" b="1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effectLst/>
                          <a:latin typeface="Times New Roman" panose="02020603050405020304"/>
                          <a:ea typeface="楷体_GB2312"/>
                        </a:rPr>
                        <a:t> </a:t>
                      </a:r>
                      <a:endParaRPr lang="zh-CN" sz="1800" b="1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effectLst/>
                          <a:latin typeface="Times New Roman" panose="02020603050405020304"/>
                          <a:ea typeface="楷体_GB2312"/>
                        </a:rPr>
                        <a:t> </a:t>
                      </a:r>
                      <a:endParaRPr lang="zh-CN" sz="1800" b="1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effectLst/>
                          <a:latin typeface="Times New Roman" panose="02020603050405020304"/>
                          <a:ea typeface="楷体_GB2312"/>
                        </a:rPr>
                        <a:t> </a:t>
                      </a:r>
                      <a:endParaRPr lang="zh-CN" sz="1800" b="1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800" b="1" kern="100">
                          <a:effectLst/>
                          <a:latin typeface="Times New Roman" panose="02020603050405020304"/>
                          <a:ea typeface="楷体_GB2312"/>
                        </a:rPr>
                        <a:t>是</a:t>
                      </a:r>
                      <a:endParaRPr lang="zh-CN" sz="1800" b="1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>
                          <a:effectLst/>
                          <a:latin typeface="Times New Roman" panose="02020603050405020304"/>
                          <a:ea typeface="楷体_GB2312"/>
                        </a:rPr>
                        <a:t>头</a:t>
                      </a:r>
                      <a:endParaRPr lang="zh-CN" sz="1800" b="1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7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solidFill>
                            <a:srgbClr val="E73A1C"/>
                          </a:solidFill>
                          <a:effectLst/>
                          <a:latin typeface="Times New Roman" panose="02020603050405020304"/>
                          <a:ea typeface="楷体_GB2312"/>
                        </a:rPr>
                        <a:t>rb+</a:t>
                      </a:r>
                      <a:endParaRPr lang="zh-CN" sz="1800" b="1" kern="100">
                        <a:solidFill>
                          <a:srgbClr val="E73A1C"/>
                        </a:solidFill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>
                          <a:effectLst/>
                          <a:latin typeface="Times New Roman" panose="02020603050405020304"/>
                          <a:ea typeface="楷体_GB2312"/>
                        </a:rPr>
                        <a:t>是</a:t>
                      </a:r>
                      <a:endParaRPr lang="zh-CN" sz="1800" b="1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>
                          <a:effectLst/>
                          <a:latin typeface="Times New Roman" panose="02020603050405020304"/>
                          <a:ea typeface="楷体_GB2312"/>
                        </a:rPr>
                        <a:t>是</a:t>
                      </a:r>
                      <a:endParaRPr lang="zh-CN" sz="1800" b="1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effectLst/>
                          <a:latin typeface="Times New Roman" panose="02020603050405020304"/>
                          <a:ea typeface="楷体_GB2312"/>
                        </a:rPr>
                        <a:t> </a:t>
                      </a:r>
                      <a:endParaRPr lang="zh-CN" sz="1800" b="1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>
                          <a:effectLst/>
                          <a:latin typeface="Times New Roman" panose="02020603050405020304"/>
                          <a:ea typeface="楷体_GB2312"/>
                        </a:rPr>
                        <a:t>是</a:t>
                      </a:r>
                      <a:endParaRPr lang="zh-CN" sz="1800" b="1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effectLst/>
                          <a:latin typeface="Times New Roman" panose="02020603050405020304"/>
                          <a:ea typeface="楷体_GB2312"/>
                        </a:rPr>
                        <a:t> </a:t>
                      </a:r>
                      <a:endParaRPr lang="zh-CN" sz="1800" b="1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800" b="1" kern="100">
                          <a:effectLst/>
                          <a:latin typeface="Times New Roman" panose="02020603050405020304"/>
                          <a:ea typeface="楷体_GB2312"/>
                        </a:rPr>
                        <a:t>是</a:t>
                      </a:r>
                      <a:endParaRPr lang="zh-CN" sz="1800" b="1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>
                          <a:effectLst/>
                          <a:latin typeface="Times New Roman" panose="02020603050405020304"/>
                          <a:ea typeface="楷体_GB2312"/>
                        </a:rPr>
                        <a:t>头</a:t>
                      </a:r>
                      <a:endParaRPr lang="zh-CN" sz="1800" b="1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7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solidFill>
                            <a:srgbClr val="E73A1C"/>
                          </a:solidFill>
                          <a:effectLst/>
                          <a:latin typeface="Times New Roman" panose="02020603050405020304"/>
                          <a:ea typeface="楷体_GB2312"/>
                        </a:rPr>
                        <a:t>w</a:t>
                      </a:r>
                      <a:endParaRPr lang="zh-CN" sz="1800" b="1" kern="100">
                        <a:solidFill>
                          <a:srgbClr val="E73A1C"/>
                        </a:solidFill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effectLst/>
                          <a:latin typeface="Times New Roman" panose="02020603050405020304"/>
                          <a:ea typeface="楷体_GB2312"/>
                        </a:rPr>
                        <a:t> </a:t>
                      </a:r>
                      <a:endParaRPr lang="zh-CN" sz="1800" b="1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>
                          <a:effectLst/>
                          <a:latin typeface="Times New Roman" panose="02020603050405020304"/>
                          <a:ea typeface="楷体_GB2312"/>
                        </a:rPr>
                        <a:t>是</a:t>
                      </a:r>
                      <a:endParaRPr lang="zh-CN" sz="1800" b="1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effectLst/>
                          <a:latin typeface="Times New Roman" panose="02020603050405020304"/>
                          <a:ea typeface="楷体_GB2312"/>
                        </a:rPr>
                        <a:t> </a:t>
                      </a:r>
                      <a:endParaRPr lang="zh-CN" sz="1800" b="1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effectLst/>
                          <a:latin typeface="Times New Roman" panose="02020603050405020304"/>
                          <a:ea typeface="楷体_GB2312"/>
                        </a:rPr>
                        <a:t> </a:t>
                      </a:r>
                      <a:endParaRPr lang="zh-CN" sz="1800" b="1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>
                          <a:effectLst/>
                          <a:latin typeface="Times New Roman" panose="02020603050405020304"/>
                          <a:ea typeface="楷体_GB2312"/>
                        </a:rPr>
                        <a:t>是</a:t>
                      </a:r>
                      <a:endParaRPr lang="zh-CN" sz="1800" b="1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800" b="1" kern="100">
                          <a:effectLst/>
                          <a:latin typeface="Times New Roman" panose="02020603050405020304"/>
                          <a:ea typeface="楷体_GB2312"/>
                        </a:rPr>
                        <a:t>否，新建文件</a:t>
                      </a:r>
                      <a:endParaRPr lang="zh-CN" sz="1800" b="1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>
                          <a:effectLst/>
                          <a:latin typeface="Times New Roman" panose="02020603050405020304"/>
                          <a:ea typeface="楷体_GB2312"/>
                        </a:rPr>
                        <a:t>头</a:t>
                      </a:r>
                      <a:endParaRPr lang="zh-CN" sz="1800" b="1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7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solidFill>
                            <a:srgbClr val="E73A1C"/>
                          </a:solidFill>
                          <a:effectLst/>
                          <a:latin typeface="Times New Roman" panose="02020603050405020304"/>
                          <a:ea typeface="楷体_GB2312"/>
                        </a:rPr>
                        <a:t>w+</a:t>
                      </a:r>
                      <a:endParaRPr lang="zh-CN" sz="1800" b="1" kern="100">
                        <a:solidFill>
                          <a:srgbClr val="E73A1C"/>
                        </a:solidFill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>
                          <a:effectLst/>
                          <a:latin typeface="Times New Roman" panose="02020603050405020304"/>
                          <a:ea typeface="楷体_GB2312"/>
                        </a:rPr>
                        <a:t>是</a:t>
                      </a:r>
                      <a:endParaRPr lang="zh-CN" sz="1800" b="1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>
                          <a:effectLst/>
                          <a:latin typeface="Times New Roman" panose="02020603050405020304"/>
                          <a:ea typeface="楷体_GB2312"/>
                        </a:rPr>
                        <a:t>是</a:t>
                      </a:r>
                      <a:endParaRPr lang="zh-CN" sz="1800" b="1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effectLst/>
                          <a:latin typeface="Times New Roman" panose="02020603050405020304"/>
                          <a:ea typeface="楷体_GB2312"/>
                        </a:rPr>
                        <a:t> </a:t>
                      </a:r>
                      <a:endParaRPr lang="zh-CN" sz="1800" b="1" kern="100" dirty="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effectLst/>
                          <a:latin typeface="Times New Roman" panose="02020603050405020304"/>
                          <a:ea typeface="楷体_GB2312"/>
                        </a:rPr>
                        <a:t> </a:t>
                      </a:r>
                      <a:endParaRPr lang="zh-CN" sz="1800" b="1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>
                          <a:effectLst/>
                          <a:latin typeface="Times New Roman" panose="02020603050405020304"/>
                          <a:ea typeface="楷体_GB2312"/>
                        </a:rPr>
                        <a:t>是</a:t>
                      </a:r>
                      <a:endParaRPr lang="zh-CN" sz="1800" b="1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800" b="1" kern="100">
                          <a:effectLst/>
                          <a:latin typeface="Times New Roman" panose="02020603050405020304"/>
                          <a:ea typeface="楷体_GB2312"/>
                        </a:rPr>
                        <a:t>否，新建文件</a:t>
                      </a:r>
                      <a:endParaRPr lang="zh-CN" sz="1800" b="1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>
                          <a:effectLst/>
                          <a:latin typeface="Times New Roman" panose="02020603050405020304"/>
                          <a:ea typeface="楷体_GB2312"/>
                        </a:rPr>
                        <a:t>头</a:t>
                      </a:r>
                      <a:endParaRPr lang="zh-CN" sz="1800" b="1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7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solidFill>
                            <a:srgbClr val="E73A1C"/>
                          </a:solidFill>
                          <a:effectLst/>
                          <a:latin typeface="Times New Roman" panose="02020603050405020304"/>
                          <a:ea typeface="楷体_GB2312"/>
                        </a:rPr>
                        <a:t>wb+</a:t>
                      </a:r>
                      <a:endParaRPr lang="zh-CN" sz="1800" b="1" kern="100">
                        <a:solidFill>
                          <a:srgbClr val="E73A1C"/>
                        </a:solidFill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>
                          <a:effectLst/>
                          <a:latin typeface="Times New Roman" panose="02020603050405020304"/>
                          <a:ea typeface="楷体_GB2312"/>
                        </a:rPr>
                        <a:t>是</a:t>
                      </a:r>
                      <a:endParaRPr lang="zh-CN" sz="1800" b="1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>
                          <a:effectLst/>
                          <a:latin typeface="Times New Roman" panose="02020603050405020304"/>
                          <a:ea typeface="楷体_GB2312"/>
                        </a:rPr>
                        <a:t>是</a:t>
                      </a:r>
                      <a:endParaRPr lang="zh-CN" sz="1800" b="1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effectLst/>
                          <a:latin typeface="Times New Roman" panose="02020603050405020304"/>
                          <a:ea typeface="楷体_GB2312"/>
                        </a:rPr>
                        <a:t> </a:t>
                      </a:r>
                      <a:endParaRPr lang="zh-CN" sz="1800" b="1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>
                          <a:effectLst/>
                          <a:latin typeface="Times New Roman" panose="02020603050405020304"/>
                          <a:ea typeface="楷体_GB2312"/>
                        </a:rPr>
                        <a:t>是</a:t>
                      </a:r>
                      <a:endParaRPr lang="zh-CN" sz="1800" b="1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>
                          <a:effectLst/>
                          <a:latin typeface="Times New Roman" panose="02020603050405020304"/>
                          <a:ea typeface="楷体_GB2312"/>
                        </a:rPr>
                        <a:t>是</a:t>
                      </a:r>
                      <a:endParaRPr lang="zh-CN" sz="1800" b="1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800" b="1" kern="100">
                          <a:effectLst/>
                          <a:latin typeface="Times New Roman" panose="02020603050405020304"/>
                          <a:ea typeface="楷体_GB2312"/>
                        </a:rPr>
                        <a:t>否，新建文件</a:t>
                      </a:r>
                      <a:endParaRPr lang="zh-CN" sz="1800" b="1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>
                          <a:effectLst/>
                          <a:latin typeface="Times New Roman" panose="02020603050405020304"/>
                          <a:ea typeface="楷体_GB2312"/>
                        </a:rPr>
                        <a:t>头</a:t>
                      </a:r>
                      <a:endParaRPr lang="zh-CN" sz="1800" b="1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7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solidFill>
                            <a:srgbClr val="E73A1C"/>
                          </a:solidFill>
                          <a:effectLst/>
                          <a:latin typeface="Times New Roman" panose="02020603050405020304"/>
                          <a:ea typeface="楷体_GB2312"/>
                        </a:rPr>
                        <a:t>a</a:t>
                      </a:r>
                      <a:endParaRPr lang="zh-CN" sz="1800" b="1" kern="100">
                        <a:solidFill>
                          <a:srgbClr val="E73A1C"/>
                        </a:solidFill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effectLst/>
                          <a:latin typeface="Times New Roman" panose="02020603050405020304"/>
                          <a:ea typeface="楷体_GB2312"/>
                        </a:rPr>
                        <a:t> </a:t>
                      </a:r>
                      <a:endParaRPr lang="zh-CN" sz="1800" b="1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effectLst/>
                          <a:latin typeface="Times New Roman" panose="02020603050405020304"/>
                          <a:ea typeface="楷体_GB2312"/>
                        </a:rPr>
                        <a:t> </a:t>
                      </a:r>
                      <a:endParaRPr lang="zh-CN" sz="1800" b="1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>
                          <a:effectLst/>
                          <a:latin typeface="Times New Roman" panose="02020603050405020304"/>
                          <a:ea typeface="楷体_GB2312"/>
                        </a:rPr>
                        <a:t>是</a:t>
                      </a:r>
                      <a:endParaRPr lang="zh-CN" sz="1800" b="1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effectLst/>
                          <a:latin typeface="Times New Roman" panose="02020603050405020304"/>
                          <a:ea typeface="楷体_GB2312"/>
                        </a:rPr>
                        <a:t> </a:t>
                      </a:r>
                      <a:endParaRPr lang="zh-CN" sz="1800" b="1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effectLst/>
                          <a:latin typeface="Times New Roman" panose="02020603050405020304"/>
                          <a:ea typeface="楷体_GB2312"/>
                        </a:rPr>
                        <a:t> </a:t>
                      </a:r>
                      <a:endParaRPr lang="zh-CN" sz="1800" b="1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800" b="1" kern="100">
                          <a:effectLst/>
                          <a:latin typeface="Times New Roman" panose="02020603050405020304"/>
                          <a:ea typeface="楷体_GB2312"/>
                        </a:rPr>
                        <a:t>否，新建文件</a:t>
                      </a:r>
                      <a:endParaRPr lang="zh-CN" sz="1800" b="1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>
                          <a:effectLst/>
                          <a:latin typeface="Times New Roman" panose="02020603050405020304"/>
                          <a:ea typeface="楷体_GB2312"/>
                        </a:rPr>
                        <a:t>尾</a:t>
                      </a:r>
                      <a:endParaRPr lang="zh-CN" sz="1800" b="1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7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solidFill>
                            <a:srgbClr val="E73A1C"/>
                          </a:solidFill>
                          <a:effectLst/>
                          <a:latin typeface="Times New Roman" panose="02020603050405020304"/>
                          <a:ea typeface="楷体_GB2312"/>
                        </a:rPr>
                        <a:t>a+</a:t>
                      </a:r>
                      <a:endParaRPr lang="zh-CN" sz="1800" b="1" kern="100">
                        <a:solidFill>
                          <a:srgbClr val="E73A1C"/>
                        </a:solidFill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>
                          <a:effectLst/>
                          <a:latin typeface="Times New Roman" panose="02020603050405020304"/>
                          <a:ea typeface="楷体_GB2312"/>
                        </a:rPr>
                        <a:t>是</a:t>
                      </a:r>
                      <a:endParaRPr lang="zh-CN" sz="1800" b="1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effectLst/>
                          <a:latin typeface="Times New Roman" panose="02020603050405020304"/>
                          <a:ea typeface="楷体_GB2312"/>
                        </a:rPr>
                        <a:t> </a:t>
                      </a:r>
                      <a:endParaRPr lang="zh-CN" sz="1800" b="1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>
                          <a:effectLst/>
                          <a:latin typeface="Times New Roman" panose="02020603050405020304"/>
                          <a:ea typeface="楷体_GB2312"/>
                        </a:rPr>
                        <a:t>是</a:t>
                      </a:r>
                      <a:endParaRPr lang="zh-CN" sz="1800" b="1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effectLst/>
                          <a:latin typeface="Times New Roman" panose="02020603050405020304"/>
                          <a:ea typeface="楷体_GB2312"/>
                        </a:rPr>
                        <a:t> </a:t>
                      </a:r>
                      <a:endParaRPr lang="zh-CN" sz="1800" b="1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effectLst/>
                          <a:latin typeface="Times New Roman" panose="02020603050405020304"/>
                          <a:ea typeface="楷体_GB2312"/>
                        </a:rPr>
                        <a:t> </a:t>
                      </a:r>
                      <a:endParaRPr lang="zh-CN" sz="1800" b="1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800" b="1" kern="100">
                          <a:effectLst/>
                          <a:latin typeface="Times New Roman" panose="02020603050405020304"/>
                          <a:ea typeface="楷体_GB2312"/>
                        </a:rPr>
                        <a:t>否，新建文件</a:t>
                      </a:r>
                      <a:endParaRPr lang="zh-CN" sz="1800" b="1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>
                          <a:effectLst/>
                          <a:latin typeface="Times New Roman" panose="02020603050405020304"/>
                          <a:ea typeface="楷体_GB2312"/>
                        </a:rPr>
                        <a:t>尾</a:t>
                      </a:r>
                      <a:endParaRPr lang="zh-CN" sz="1800" b="1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7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solidFill>
                            <a:srgbClr val="E73A1C"/>
                          </a:solidFill>
                          <a:effectLst/>
                          <a:latin typeface="Times New Roman" panose="02020603050405020304"/>
                          <a:ea typeface="楷体_GB2312"/>
                        </a:rPr>
                        <a:t>ab+</a:t>
                      </a:r>
                      <a:endParaRPr lang="zh-CN" sz="1800" b="1" kern="100" dirty="0">
                        <a:solidFill>
                          <a:srgbClr val="E73A1C"/>
                        </a:solidFill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 dirty="0">
                          <a:effectLst/>
                          <a:latin typeface="Times New Roman" panose="02020603050405020304"/>
                          <a:ea typeface="楷体_GB2312"/>
                        </a:rPr>
                        <a:t>是</a:t>
                      </a:r>
                      <a:endParaRPr lang="zh-CN" sz="1800" b="1" kern="100" dirty="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effectLst/>
                          <a:latin typeface="Times New Roman" panose="02020603050405020304"/>
                          <a:ea typeface="楷体_GB2312"/>
                        </a:rPr>
                        <a:t> </a:t>
                      </a:r>
                      <a:endParaRPr lang="zh-CN" sz="1800" b="1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>
                          <a:effectLst/>
                          <a:latin typeface="Times New Roman" panose="02020603050405020304"/>
                          <a:ea typeface="楷体_GB2312"/>
                        </a:rPr>
                        <a:t>是</a:t>
                      </a:r>
                      <a:endParaRPr lang="zh-CN" sz="1800" b="1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>
                          <a:effectLst/>
                          <a:latin typeface="Times New Roman" panose="02020603050405020304"/>
                          <a:ea typeface="楷体_GB2312"/>
                        </a:rPr>
                        <a:t>是</a:t>
                      </a:r>
                      <a:endParaRPr lang="zh-CN" sz="1800" b="1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effectLst/>
                          <a:latin typeface="Times New Roman" panose="02020603050405020304"/>
                          <a:ea typeface="楷体_GB2312"/>
                        </a:rPr>
                        <a:t> </a:t>
                      </a:r>
                      <a:endParaRPr lang="zh-CN" sz="1800" b="1" kern="100" dirty="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800" b="1" kern="100">
                          <a:effectLst/>
                          <a:latin typeface="Times New Roman" panose="02020603050405020304"/>
                          <a:ea typeface="楷体_GB2312"/>
                        </a:rPr>
                        <a:t>否，新建文件</a:t>
                      </a:r>
                      <a:endParaRPr lang="zh-CN" sz="1800" b="1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 dirty="0">
                          <a:effectLst/>
                          <a:latin typeface="Times New Roman" panose="02020603050405020304"/>
                          <a:ea typeface="楷体_GB2312"/>
                        </a:rPr>
                        <a:t>尾</a:t>
                      </a:r>
                      <a:endParaRPr lang="zh-CN" sz="1800" b="1" kern="100" dirty="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矩形 8"/>
          <p:cNvSpPr/>
          <p:nvPr/>
        </p:nvSpPr>
        <p:spPr>
          <a:xfrm>
            <a:off x="3845477" y="1464181"/>
            <a:ext cx="658439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/>
              <a:t>mode</a:t>
            </a:r>
            <a:r>
              <a:rPr lang="zh-CN" altLang="en-US" sz="2000" b="1" dirty="0"/>
              <a:t>参数提供</a:t>
            </a:r>
            <a:r>
              <a:rPr lang="zh-CN" altLang="en-US" sz="2000" b="1" dirty="0" smtClean="0"/>
              <a:t>文件打开的主要模式组合及其特点表</a:t>
            </a:r>
            <a:endParaRPr lang="zh-CN" altLang="en-US" sz="2000" b="1" dirty="0"/>
          </a:p>
        </p:txBody>
      </p:sp>
      <p:sp>
        <p:nvSpPr>
          <p:cNvPr id="10" name="矩形 9"/>
          <p:cNvSpPr/>
          <p:nvPr/>
        </p:nvSpPr>
        <p:spPr>
          <a:xfrm>
            <a:off x="638175" y="5643218"/>
            <a:ext cx="1144905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dirty="0" smtClean="0"/>
              <a:t>写是指</a:t>
            </a:r>
            <a:r>
              <a:rPr lang="zh-CN" altLang="en-US" sz="2000" b="1" dirty="0" smtClean="0">
                <a:solidFill>
                  <a:srgbClr val="E73A1C"/>
                </a:solidFill>
              </a:rPr>
              <a:t>从头开始写</a:t>
            </a:r>
            <a:r>
              <a:rPr lang="zh-CN" altLang="en-US" sz="2000" dirty="0" smtClean="0"/>
              <a:t>，覆盖原有内容；附加是</a:t>
            </a:r>
            <a:r>
              <a:rPr lang="zh-CN" altLang="en-US" sz="2000" b="1" dirty="0" smtClean="0">
                <a:solidFill>
                  <a:srgbClr val="E73A1C"/>
                </a:solidFill>
              </a:rPr>
              <a:t>从文件末尾开始写</a:t>
            </a:r>
            <a:r>
              <a:rPr lang="zh-CN" altLang="en-US" sz="2000" dirty="0" smtClean="0"/>
              <a:t>，保留原有内容。</a:t>
            </a:r>
            <a:endParaRPr lang="en-US" altLang="zh-CN" sz="2000" dirty="0" smtClean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b="1" dirty="0" smtClean="0">
                <a:solidFill>
                  <a:srgbClr val="0000CC"/>
                </a:solidFill>
              </a:rPr>
              <a:t>“</a:t>
            </a:r>
            <a:r>
              <a:rPr lang="en-US" altLang="zh-CN" sz="2000" b="1" dirty="0" smtClean="0">
                <a:solidFill>
                  <a:srgbClr val="0000CC"/>
                </a:solidFill>
              </a:rPr>
              <a:t>r+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”</a:t>
            </a:r>
            <a:r>
              <a:rPr lang="zh-CN" altLang="en-US" sz="2000" dirty="0" smtClean="0"/>
              <a:t>：</a:t>
            </a:r>
            <a:r>
              <a:rPr lang="zh-CN" altLang="en-US" sz="2000" b="1" dirty="0" smtClean="0">
                <a:solidFill>
                  <a:srgbClr val="E73A1C"/>
                </a:solidFill>
              </a:rPr>
              <a:t>写多少覆盖多少</a:t>
            </a:r>
            <a:r>
              <a:rPr lang="zh-CN" altLang="en-US" sz="2000" dirty="0" smtClean="0"/>
              <a:t>，未覆盖部分保留；</a:t>
            </a:r>
            <a:r>
              <a:rPr lang="en-US" altLang="zh-CN" sz="2000" b="1" dirty="0" smtClean="0">
                <a:solidFill>
                  <a:srgbClr val="0000CC"/>
                </a:solidFill>
              </a:rPr>
              <a:t>”w+”</a:t>
            </a:r>
            <a:r>
              <a:rPr lang="zh-CN" altLang="en-US" sz="2000" dirty="0" smtClean="0"/>
              <a:t>：</a:t>
            </a:r>
            <a:r>
              <a:rPr lang="zh-CN" altLang="en-US" sz="2000" b="1" dirty="0" smtClean="0">
                <a:solidFill>
                  <a:srgbClr val="E73A1C"/>
                </a:solidFill>
              </a:rPr>
              <a:t>覆盖所有内容</a:t>
            </a:r>
            <a:r>
              <a:rPr lang="zh-CN" altLang="en-US" sz="2000" dirty="0" smtClean="0"/>
              <a:t>，最终为当前写的内容。</a:t>
            </a:r>
            <a:endParaRPr lang="zh-CN" altLang="en-US" sz="20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 flipV="1">
            <a:off x="6129149" y="666802"/>
            <a:ext cx="1083168" cy="646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5321645" y="-16950"/>
            <a:ext cx="3416320" cy="6524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accent1"/>
                </a:solidFill>
              </a:rPr>
              <a:t>文件对象的常用方法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491301" y="924029"/>
          <a:ext cx="11275695" cy="561398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26945"/>
                <a:gridCol w="9048750"/>
              </a:tblGrid>
              <a:tr h="58097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solidFill>
                            <a:srgbClr val="0000CC"/>
                          </a:solidFill>
                          <a:effectLst/>
                        </a:rPr>
                        <a:t>方法</a:t>
                      </a:r>
                      <a:endParaRPr lang="zh-CN" sz="2000" kern="100" dirty="0">
                        <a:solidFill>
                          <a:srgbClr val="0000CC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solidFill>
                            <a:srgbClr val="0000CC"/>
                          </a:solidFill>
                          <a:effectLst/>
                        </a:rPr>
                        <a:t>作用</a:t>
                      </a:r>
                      <a:endParaRPr lang="zh-CN" sz="2000" kern="100" dirty="0">
                        <a:solidFill>
                          <a:srgbClr val="0000CC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read([size])</a:t>
                      </a:r>
                      <a:endParaRPr lang="zh-CN" sz="1800" kern="100" dirty="0">
                        <a:solidFill>
                          <a:srgbClr val="E73A1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读取文本数据，</a:t>
                      </a:r>
                      <a:r>
                        <a:rPr lang="zh-CN" sz="1800" b="1" kern="100" dirty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将所有内容作为一个字符串返回</a:t>
                      </a:r>
                      <a:r>
                        <a:rPr lang="zh-CN" sz="1800" kern="100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；若给定正整数</a:t>
                      </a:r>
                      <a:r>
                        <a:rPr lang="en-US" sz="1800" kern="100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n</a:t>
                      </a:r>
                      <a:r>
                        <a:rPr lang="zh-CN" sz="1800" kern="100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，将</a:t>
                      </a:r>
                      <a:r>
                        <a:rPr lang="zh-CN" sz="1800" b="1" kern="100" dirty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返回</a:t>
                      </a:r>
                      <a:r>
                        <a:rPr lang="en-US" sz="1800" b="1" kern="100" dirty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n</a:t>
                      </a:r>
                      <a:r>
                        <a:rPr lang="zh-CN" sz="1800" b="1" kern="100" dirty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个字节的字符</a:t>
                      </a:r>
                      <a:r>
                        <a:rPr lang="zh-CN" sz="1800" kern="100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（若不足</a:t>
                      </a:r>
                      <a:r>
                        <a:rPr lang="en-US" sz="1800" kern="100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n</a:t>
                      </a:r>
                      <a:r>
                        <a:rPr lang="zh-CN" sz="1800" kern="100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个字节字符，则有多少返回多少）</a:t>
                      </a:r>
                      <a:endParaRPr lang="zh-CN" sz="1800" kern="100" dirty="0"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 err="1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readline</a:t>
                      </a:r>
                      <a:r>
                        <a:rPr lang="en-US" sz="1800" kern="100" dirty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()</a:t>
                      </a:r>
                      <a:endParaRPr lang="zh-CN" sz="1800" kern="100" dirty="0">
                        <a:solidFill>
                          <a:srgbClr val="E73A1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单独</a:t>
                      </a:r>
                      <a:r>
                        <a:rPr lang="zh-CN" sz="1800" b="1" kern="100" dirty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读取文本的一行字符</a:t>
                      </a:r>
                      <a:r>
                        <a:rPr lang="zh-CN" sz="1800" kern="100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，包括</a:t>
                      </a:r>
                      <a:r>
                        <a:rPr lang="en-US" sz="1800" kern="100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"\n"</a:t>
                      </a:r>
                      <a:r>
                        <a:rPr lang="zh-CN" sz="1800" kern="100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字符</a:t>
                      </a:r>
                      <a:endParaRPr lang="zh-CN" sz="1800" kern="100" dirty="0"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 err="1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readlines</a:t>
                      </a:r>
                      <a:r>
                        <a:rPr lang="en-US" sz="1800" kern="100" dirty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()</a:t>
                      </a:r>
                      <a:endParaRPr lang="zh-CN" sz="1800" kern="100" dirty="0">
                        <a:solidFill>
                          <a:srgbClr val="E73A1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把文本文件中的</a:t>
                      </a:r>
                      <a:r>
                        <a:rPr lang="zh-CN" sz="1800" b="1" kern="100" dirty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每行文本作为一个字符串存入列表中并返回该列表</a:t>
                      </a:r>
                      <a:endParaRPr lang="zh-CN" sz="1800" b="1" kern="100" dirty="0">
                        <a:solidFill>
                          <a:srgbClr val="0000C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write(</a:t>
                      </a:r>
                      <a:r>
                        <a:rPr lang="en-US" sz="1800" kern="100" dirty="0" err="1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</a:t>
                      </a:r>
                      <a:r>
                        <a:rPr lang="en-US" sz="1800" kern="100" dirty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)</a:t>
                      </a:r>
                      <a:endParaRPr lang="zh-CN" sz="1800" kern="100" dirty="0">
                        <a:solidFill>
                          <a:srgbClr val="E73A1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800" b="1" kern="100" dirty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写入文本</a:t>
                      </a:r>
                      <a:r>
                        <a:rPr lang="zh-CN" sz="18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数据</a:t>
                      </a:r>
                      <a:r>
                        <a:rPr lang="zh-CN" altLang="en-US" sz="18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，返回值为写入的字节数</a:t>
                      </a:r>
                      <a:endParaRPr lang="zh-CN" sz="1800" b="1" kern="100" dirty="0">
                        <a:solidFill>
                          <a:srgbClr val="0000C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 err="1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writelines</a:t>
                      </a:r>
                      <a:r>
                        <a:rPr lang="en-US" sz="1800" kern="100" dirty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 [</a:t>
                      </a:r>
                      <a:r>
                        <a:rPr lang="en-US" sz="1800" kern="100" dirty="0" err="1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</a:t>
                      </a:r>
                      <a:r>
                        <a:rPr lang="en-US" sz="1800" kern="100" dirty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])</a:t>
                      </a:r>
                      <a:endParaRPr lang="zh-CN" sz="1800" kern="100" dirty="0">
                        <a:solidFill>
                          <a:srgbClr val="E73A1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列表中每个元素作为一行，</a:t>
                      </a:r>
                      <a:r>
                        <a:rPr lang="zh-CN" sz="1800" b="1" kern="100" dirty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逐个写入列表中所有的</a:t>
                      </a:r>
                      <a:r>
                        <a:rPr lang="zh-CN" sz="18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元素</a:t>
                      </a:r>
                      <a:r>
                        <a:rPr lang="zh-CN" altLang="en-US" sz="18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，</a:t>
                      </a:r>
                      <a:r>
                        <a:rPr lang="zh-CN" altLang="en-US" sz="18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不会自动换行</a:t>
                      </a:r>
                      <a:r>
                        <a:rPr lang="zh-CN" altLang="en-US" sz="18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，没有返回值</a:t>
                      </a:r>
                      <a:endParaRPr lang="zh-CN" sz="1800" b="1" kern="100" dirty="0">
                        <a:solidFill>
                          <a:srgbClr val="0000C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close()</a:t>
                      </a:r>
                      <a:endParaRPr lang="zh-CN" sz="1800" kern="100" dirty="0">
                        <a:solidFill>
                          <a:srgbClr val="E73A1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刷新缓冲区里还没写入的信息，并</a:t>
                      </a:r>
                      <a:r>
                        <a:rPr lang="zh-CN" sz="1800" b="1" kern="100" dirty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关闭该文件</a:t>
                      </a:r>
                      <a:endParaRPr lang="zh-CN" sz="1800" b="1" kern="100" dirty="0">
                        <a:solidFill>
                          <a:srgbClr val="0000C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flush()</a:t>
                      </a:r>
                      <a:endParaRPr lang="zh-CN" sz="1800" kern="100" dirty="0">
                        <a:solidFill>
                          <a:srgbClr val="E73A1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刷新文件内部缓冲，把内部缓冲区的数据立刻写入文件，</a:t>
                      </a:r>
                      <a:r>
                        <a:rPr lang="zh-CN" sz="1800" b="1" kern="100" dirty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但不关闭文件</a:t>
                      </a:r>
                      <a:endParaRPr lang="zh-CN" sz="1800" b="1" kern="100" dirty="0">
                        <a:solidFill>
                          <a:srgbClr val="0000C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__next__()</a:t>
                      </a:r>
                      <a:endParaRPr lang="zh-CN" sz="1800" kern="100" dirty="0">
                        <a:solidFill>
                          <a:srgbClr val="E73A1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800" b="1" kern="100" dirty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返回文件下一行</a:t>
                      </a:r>
                      <a:endParaRPr lang="zh-CN" sz="1800" b="1" kern="100" dirty="0">
                        <a:solidFill>
                          <a:srgbClr val="0000C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tell()</a:t>
                      </a:r>
                      <a:endParaRPr lang="zh-CN" sz="1800" kern="100" dirty="0">
                        <a:solidFill>
                          <a:srgbClr val="E73A1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方法返回文件的当前位置，即</a:t>
                      </a:r>
                      <a:r>
                        <a:rPr lang="zh-CN" sz="1800" b="1" kern="100" dirty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文件指针当前位置</a:t>
                      </a:r>
                      <a:endParaRPr lang="zh-CN" sz="1800" b="1" kern="100" dirty="0">
                        <a:solidFill>
                          <a:srgbClr val="0000C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seek(offset[,whence])</a:t>
                      </a:r>
                      <a:endParaRPr lang="zh-CN" sz="1800" kern="100" dirty="0">
                        <a:solidFill>
                          <a:srgbClr val="E73A1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用于</a:t>
                      </a:r>
                      <a:r>
                        <a:rPr lang="zh-CN" sz="1800" b="1" kern="100" dirty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移动</a:t>
                      </a:r>
                      <a:r>
                        <a:rPr lang="zh-CN" sz="18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文件指针</a:t>
                      </a:r>
                      <a:r>
                        <a:rPr lang="zh-CN" sz="1800" b="1" kern="100" dirty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到指定位置</a:t>
                      </a:r>
                      <a:r>
                        <a:rPr lang="zh-CN" sz="1800" kern="100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，</a:t>
                      </a:r>
                      <a:r>
                        <a:rPr lang="en-US" sz="1800" kern="100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offset</a:t>
                      </a:r>
                      <a:r>
                        <a:rPr lang="zh-CN" sz="1800" kern="100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为需要移动的</a:t>
                      </a:r>
                      <a:r>
                        <a:rPr lang="zh-CN" sz="1800" b="1" kern="100" dirty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字节数</a:t>
                      </a:r>
                      <a:r>
                        <a:rPr lang="zh-CN" sz="1800" kern="100" dirty="0" smtClean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；</a:t>
                      </a:r>
                      <a:r>
                        <a:rPr lang="en-US" sz="1800" kern="100" dirty="0" smtClean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whence</a:t>
                      </a:r>
                      <a:r>
                        <a:rPr lang="zh-CN" sz="1800" kern="100" dirty="0" smtClean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指定</a:t>
                      </a:r>
                      <a:r>
                        <a:rPr lang="zh-CN" sz="1800" b="1" kern="100" dirty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从哪个位置开始移动</a:t>
                      </a:r>
                      <a:r>
                        <a:rPr lang="zh-CN" sz="1800" kern="100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，默认值为</a:t>
                      </a:r>
                      <a:r>
                        <a:rPr lang="en-US" sz="1800" kern="100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0</a:t>
                      </a:r>
                      <a:r>
                        <a:rPr lang="zh-CN" sz="1800" kern="100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，</a:t>
                      </a:r>
                      <a:r>
                        <a:rPr lang="en-US" sz="1800" kern="100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0</a:t>
                      </a:r>
                      <a:r>
                        <a:rPr lang="zh-CN" sz="1800" kern="100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代表从文件开头开始，</a:t>
                      </a:r>
                      <a:r>
                        <a:rPr lang="en-US" sz="1800" kern="100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</a:t>
                      </a:r>
                      <a:r>
                        <a:rPr lang="zh-CN" sz="1800" kern="100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代表从当前位置开始，</a:t>
                      </a:r>
                      <a:r>
                        <a:rPr lang="en-US" sz="1800" kern="100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</a:t>
                      </a:r>
                      <a:r>
                        <a:rPr lang="zh-CN" sz="1800" kern="100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代表从文件末尾开始。</a:t>
                      </a:r>
                      <a:endParaRPr lang="zh-CN" sz="1800" kern="100" dirty="0"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 flipV="1">
            <a:off x="6804083" y="769418"/>
            <a:ext cx="1083168" cy="646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5817043" y="132531"/>
            <a:ext cx="3057247" cy="6524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accent1"/>
                </a:solidFill>
              </a:rPr>
              <a:t>文件操作简单示例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42887" y="568539"/>
            <a:ext cx="732948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dirty="0" smtClean="0"/>
              <a:t>向</a:t>
            </a:r>
            <a:r>
              <a:rPr lang="zh-CN" altLang="en-US" sz="2000" b="1" dirty="0" smtClean="0">
                <a:solidFill>
                  <a:srgbClr val="E73A1C"/>
                </a:solidFill>
              </a:rPr>
              <a:t>文件 </a:t>
            </a:r>
            <a:r>
              <a:rPr lang="en-US" altLang="zh-CN" sz="2000" b="1" dirty="0" smtClean="0">
                <a:solidFill>
                  <a:srgbClr val="E73A1C"/>
                </a:solidFill>
              </a:rPr>
              <a:t>test.txt </a:t>
            </a:r>
            <a:r>
              <a:rPr lang="zh-CN" altLang="en-US" sz="2000" b="1" dirty="0" smtClean="0">
                <a:solidFill>
                  <a:srgbClr val="E73A1C"/>
                </a:solidFill>
              </a:rPr>
              <a:t>中写入</a:t>
            </a:r>
            <a:r>
              <a:rPr lang="en-US" altLang="zh-CN" sz="2000" b="1" dirty="0" smtClean="0">
                <a:solidFill>
                  <a:srgbClr val="E73A1C"/>
                </a:solidFill>
              </a:rPr>
              <a:t>10</a:t>
            </a:r>
            <a:r>
              <a:rPr lang="zh-CN" altLang="en-US" sz="2000" b="1" dirty="0" smtClean="0">
                <a:solidFill>
                  <a:srgbClr val="E73A1C"/>
                </a:solidFill>
              </a:rPr>
              <a:t>行“</a:t>
            </a:r>
            <a:r>
              <a:rPr lang="en-US" altLang="zh-CN" sz="2000" b="1" dirty="0" smtClean="0">
                <a:solidFill>
                  <a:srgbClr val="E73A1C"/>
                </a:solidFill>
              </a:rPr>
              <a:t>Hello World</a:t>
            </a:r>
            <a:r>
              <a:rPr lang="zh-CN" altLang="en-US" sz="2000" b="1" dirty="0">
                <a:solidFill>
                  <a:srgbClr val="E73A1C"/>
                </a:solidFill>
              </a:rPr>
              <a:t>！行号” </a:t>
            </a:r>
            <a:r>
              <a:rPr lang="zh-CN" altLang="en-US" sz="2000" dirty="0"/>
              <a:t>。</a:t>
            </a:r>
            <a:endParaRPr lang="zh-CN" altLang="en-US" sz="2000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23190" y="1217930"/>
            <a:ext cx="5875655" cy="1565910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fp =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open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"test.txt"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"w"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Arial Unicode MS" panose="020B0604020202020204" pitchFamily="34" charset="-122"/>
                <a:ea typeface="Fira Code"/>
              </a:rPr>
              <a:t>encoding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=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"utf-8"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打开文件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for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i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in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range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11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):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循环操作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  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fp.write(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"Hello World! "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+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str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(i) +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\n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写入文件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fp.close()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关闭文件</a:t>
            </a:r>
            <a:endParaRPr kumimoji="0" lang="zh-CN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5967" y="668320"/>
            <a:ext cx="1671510" cy="2472280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5998845" y="1559560"/>
            <a:ext cx="4195445" cy="1753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b="1" dirty="0" smtClean="0">
                <a:solidFill>
                  <a:srgbClr val="0000CC"/>
                </a:solidFill>
              </a:rPr>
              <a:t>不需要手动创建“</a:t>
            </a:r>
            <a:r>
              <a:rPr lang="en-US" altLang="zh-CN" b="1" dirty="0" smtClean="0">
                <a:solidFill>
                  <a:srgbClr val="0000CC"/>
                </a:solidFill>
              </a:rPr>
              <a:t>test.txt</a:t>
            </a:r>
            <a:r>
              <a:rPr lang="zh-CN" altLang="en-US" b="1" dirty="0" smtClean="0">
                <a:solidFill>
                  <a:srgbClr val="0000CC"/>
                </a:solidFill>
              </a:rPr>
              <a:t>”文件</a:t>
            </a:r>
            <a:r>
              <a:rPr lang="zh-CN" altLang="en-US" dirty="0" smtClean="0"/>
              <a:t>；</a:t>
            </a:r>
            <a:endParaRPr lang="en-US" altLang="zh-CN" dirty="0" smtClean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dirty="0" smtClean="0"/>
              <a:t>默认不会自动换行，</a:t>
            </a:r>
            <a:r>
              <a:rPr lang="zh-CN" altLang="en-US" b="1" dirty="0" smtClean="0">
                <a:solidFill>
                  <a:srgbClr val="0000CC"/>
                </a:solidFill>
              </a:rPr>
              <a:t>需要添加换行符</a:t>
            </a:r>
            <a:r>
              <a:rPr lang="zh-CN" altLang="en-US" dirty="0" smtClean="0"/>
              <a:t>；</a:t>
            </a:r>
            <a:endParaRPr lang="en-US" altLang="zh-CN" dirty="0" smtClean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dirty="0" smtClean="0"/>
              <a:t>多次运行结果一致，</a:t>
            </a:r>
            <a:r>
              <a:rPr lang="zh-CN" altLang="en-US" b="1" dirty="0" smtClean="0">
                <a:solidFill>
                  <a:srgbClr val="0000CC"/>
                </a:solidFill>
              </a:rPr>
              <a:t>先删除再重新写入</a:t>
            </a:r>
            <a:r>
              <a:rPr lang="zh-CN" altLang="en-US" dirty="0" smtClean="0"/>
              <a:t>。</a:t>
            </a:r>
            <a:endParaRPr lang="zh-CN" altLang="en-US" dirty="0"/>
          </a:p>
        </p:txBody>
      </p:sp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147955" y="2985770"/>
            <a:ext cx="5875655" cy="1896745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lines = [] 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创建空列表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for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i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in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range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11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): 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循环操作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   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lines.append(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"Hello World!"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+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str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(i) +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\n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 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列表中加内容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with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open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"test.txt"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"w"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Arial Unicode MS" panose="020B0604020202020204" pitchFamily="34" charset="-122"/>
                <a:ea typeface="Fira Code"/>
              </a:rPr>
              <a:t>encoding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=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"utf-8"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as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fp: 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打开文件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   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fp.writelines(lines) 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一次性写入列表内容</a:t>
            </a:r>
            <a:endParaRPr kumimoji="0" lang="zh-CN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029960" y="3258185"/>
            <a:ext cx="5944235" cy="1337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b="1" dirty="0" smtClean="0">
                <a:solidFill>
                  <a:srgbClr val="FF0000"/>
                </a:solidFill>
              </a:rPr>
              <a:t>with</a:t>
            </a:r>
            <a:r>
              <a:rPr lang="zh-CN" altLang="en-US" b="1" dirty="0" smtClean="0">
                <a:solidFill>
                  <a:srgbClr val="FF0000"/>
                </a:solidFill>
              </a:rPr>
              <a:t>是一种上下文管理器</a:t>
            </a:r>
            <a:r>
              <a:rPr lang="zh-CN" altLang="en-US" dirty="0" smtClean="0">
                <a:solidFill>
                  <a:schemeClr val="tx2"/>
                </a:solidFill>
              </a:rPr>
              <a:t>，结束时会自动销毁相关资源，所以这里不需要手动关闭文件。</a:t>
            </a:r>
            <a:endParaRPr lang="en-US" altLang="zh-CN" dirty="0" smtClean="0">
              <a:solidFill>
                <a:schemeClr val="tx2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dirty="0">
                <a:solidFill>
                  <a:schemeClr val="tx2"/>
                </a:solidFill>
              </a:rPr>
              <a:t>先</a:t>
            </a:r>
            <a:r>
              <a:rPr lang="zh-CN" altLang="en-US" dirty="0" smtClean="0">
                <a:solidFill>
                  <a:schemeClr val="tx2"/>
                </a:solidFill>
              </a:rPr>
              <a:t>把待写内容放到列表，然后</a:t>
            </a:r>
            <a:r>
              <a:rPr lang="zh-CN" altLang="en-US" b="1" dirty="0" smtClean="0">
                <a:solidFill>
                  <a:srgbClr val="0000CC"/>
                </a:solidFill>
              </a:rPr>
              <a:t>一次性写入文件</a:t>
            </a:r>
            <a:r>
              <a:rPr lang="zh-CN" altLang="en-US" dirty="0" smtClean="0">
                <a:solidFill>
                  <a:schemeClr val="tx2"/>
                </a:solidFill>
              </a:rPr>
              <a:t>。</a:t>
            </a:r>
            <a:endParaRPr lang="zh-CN" altLang="en-US" dirty="0">
              <a:solidFill>
                <a:schemeClr val="tx2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47638" y="4735681"/>
            <a:ext cx="437673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dirty="0" smtClean="0"/>
              <a:t>读取</a:t>
            </a:r>
            <a:r>
              <a:rPr lang="zh-CN" altLang="en-US" sz="2000" b="1" dirty="0" smtClean="0">
                <a:solidFill>
                  <a:srgbClr val="E73A1C"/>
                </a:solidFill>
              </a:rPr>
              <a:t>文件 </a:t>
            </a:r>
            <a:r>
              <a:rPr lang="en-US" altLang="zh-CN" sz="2000" b="1" dirty="0" smtClean="0">
                <a:solidFill>
                  <a:srgbClr val="E73A1C"/>
                </a:solidFill>
              </a:rPr>
              <a:t>test.txt </a:t>
            </a:r>
            <a:r>
              <a:rPr lang="zh-CN" altLang="en-US" sz="2000" b="1" dirty="0" smtClean="0">
                <a:solidFill>
                  <a:srgbClr val="E73A1C"/>
                </a:solidFill>
              </a:rPr>
              <a:t>中的内容 </a:t>
            </a:r>
            <a:r>
              <a:rPr lang="zh-CN" altLang="en-US" sz="2000" dirty="0"/>
              <a:t>。</a:t>
            </a:r>
            <a:endParaRPr lang="zh-CN" altLang="en-US" sz="2000" dirty="0"/>
          </a:p>
        </p:txBody>
      </p:sp>
      <p:sp>
        <p:nvSpPr>
          <p:cNvPr id="19" name="Rectangle 5"/>
          <p:cNvSpPr>
            <a:spLocks noChangeArrowheads="1"/>
          </p:cNvSpPr>
          <p:nvPr/>
        </p:nvSpPr>
        <p:spPr bwMode="auto">
          <a:xfrm>
            <a:off x="148590" y="5240655"/>
            <a:ext cx="5749925" cy="1476375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with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open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"test.txt"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"r"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A4926"/>
                </a:solidFill>
                <a:effectLst/>
                <a:latin typeface="Arial Unicode MS" panose="020B0604020202020204" pitchFamily="34" charset="-122"/>
                <a:ea typeface="Fira Code"/>
              </a:rPr>
              <a:t>encoding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=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"utf-8"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as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fp: 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打开文件</a:t>
            </a:r>
            <a:b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   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content = fp.read() 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读取文件内容</a:t>
            </a:r>
            <a:b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   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(content) 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打印结果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Rectangle 7"/>
          <p:cNvSpPr>
            <a:spLocks noChangeArrowheads="1"/>
          </p:cNvSpPr>
          <p:nvPr/>
        </p:nvSpPr>
        <p:spPr bwMode="auto">
          <a:xfrm>
            <a:off x="5949315" y="4884420"/>
            <a:ext cx="6243320" cy="1639570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with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open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"test.txt"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"r"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A4926"/>
                </a:solidFill>
                <a:effectLst/>
                <a:latin typeface="Arial Unicode MS" panose="020B0604020202020204" pitchFamily="34" charset="-122"/>
                <a:ea typeface="Fira Code"/>
              </a:rPr>
              <a:t>encoding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=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"utf-8"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as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fp: 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打开文件</a:t>
            </a:r>
            <a:b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   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content = fp.readlines()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按行读取文件，结果为行的内容的列表</a:t>
            </a:r>
            <a:b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   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(content)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 flipV="1">
            <a:off x="6315076" y="648407"/>
            <a:ext cx="1083168" cy="646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5328036" y="11520"/>
            <a:ext cx="3057247" cy="6524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accent1"/>
                </a:solidFill>
              </a:rPr>
              <a:t>文件操作简单示例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49873" y="426115"/>
            <a:ext cx="607218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dirty="0"/>
              <a:t>将</a:t>
            </a:r>
            <a:r>
              <a:rPr lang="zh-CN" altLang="en-US" sz="2000" b="1" dirty="0" smtClean="0">
                <a:solidFill>
                  <a:srgbClr val="E73A1C"/>
                </a:solidFill>
              </a:rPr>
              <a:t>文件 </a:t>
            </a:r>
            <a:r>
              <a:rPr lang="en-US" altLang="zh-CN" sz="2000" b="1" dirty="0" smtClean="0">
                <a:solidFill>
                  <a:srgbClr val="E73A1C"/>
                </a:solidFill>
              </a:rPr>
              <a:t>test.txt </a:t>
            </a:r>
            <a:r>
              <a:rPr lang="zh-CN" altLang="en-US" sz="2000" b="1" dirty="0" smtClean="0">
                <a:solidFill>
                  <a:srgbClr val="E73A1C"/>
                </a:solidFill>
              </a:rPr>
              <a:t>复制一份，命名为 </a:t>
            </a:r>
            <a:r>
              <a:rPr lang="en-US" altLang="zh-CN" sz="2000" b="1" dirty="0" smtClean="0">
                <a:solidFill>
                  <a:srgbClr val="E73A1C"/>
                </a:solidFill>
              </a:rPr>
              <a:t>test_2.txt</a:t>
            </a:r>
            <a:r>
              <a:rPr lang="zh-CN" altLang="en-US" sz="2000" b="1" dirty="0" smtClean="0">
                <a:solidFill>
                  <a:srgbClr val="E73A1C"/>
                </a:solidFill>
              </a:rPr>
              <a:t> </a:t>
            </a:r>
            <a:r>
              <a:rPr lang="zh-CN" altLang="en-US" sz="2000" dirty="0"/>
              <a:t>。</a:t>
            </a:r>
            <a:endParaRPr lang="zh-CN" altLang="en-US" sz="20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59080" y="964883"/>
            <a:ext cx="6244590" cy="1822450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with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open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"test.txt"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"r"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Arial Unicode MS" panose="020B0604020202020204" pitchFamily="34" charset="-122"/>
                <a:ea typeface="Fira Code"/>
              </a:rPr>
              <a:t>encoding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=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"utf-8"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as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fp: 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打开文件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   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content = fp.read()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with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open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"test_2.txt"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"w"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Arial Unicode MS" panose="020B0604020202020204" pitchFamily="34" charset="-122"/>
                <a:ea typeface="Fira Code"/>
              </a:rPr>
              <a:t>encoding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=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"utf-8"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as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fp: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打开文件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   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fp.write(content)</a:t>
            </a:r>
            <a:endParaRPr kumimoji="0" lang="zh-CN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652584" y="1207108"/>
            <a:ext cx="4614862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dirty="0"/>
              <a:t>打开</a:t>
            </a:r>
            <a:r>
              <a:rPr lang="en-US" altLang="zh-CN" dirty="0"/>
              <a:t>test.txt</a:t>
            </a:r>
            <a:r>
              <a:rPr lang="zh-CN" altLang="en-US" b="1" dirty="0" smtClean="0">
                <a:solidFill>
                  <a:srgbClr val="0000CC"/>
                </a:solidFill>
              </a:rPr>
              <a:t>读取内容并保存到</a:t>
            </a:r>
            <a:r>
              <a:rPr lang="en-US" altLang="zh-CN" b="1" dirty="0" smtClean="0">
                <a:solidFill>
                  <a:srgbClr val="0000CC"/>
                </a:solidFill>
              </a:rPr>
              <a:t>content</a:t>
            </a:r>
            <a:r>
              <a:rPr lang="zh-CN" altLang="en-US" dirty="0" smtClean="0"/>
              <a:t>；</a:t>
            </a:r>
            <a:endParaRPr lang="en-US" altLang="zh-CN" dirty="0" smtClean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dirty="0" smtClean="0"/>
              <a:t>打开</a:t>
            </a:r>
            <a:r>
              <a:rPr lang="en-US" altLang="zh-CN" dirty="0" smtClean="0"/>
              <a:t>test_2.txt</a:t>
            </a:r>
            <a:r>
              <a:rPr lang="zh-CN" altLang="en-US" dirty="0" smtClean="0"/>
              <a:t>，</a:t>
            </a:r>
            <a:r>
              <a:rPr lang="zh-CN" altLang="en-US" b="1" dirty="0" smtClean="0">
                <a:solidFill>
                  <a:srgbClr val="0000CC"/>
                </a:solidFill>
              </a:rPr>
              <a:t>将</a:t>
            </a:r>
            <a:r>
              <a:rPr lang="en-US" altLang="zh-CN" b="1" dirty="0" smtClean="0">
                <a:solidFill>
                  <a:srgbClr val="0000CC"/>
                </a:solidFill>
              </a:rPr>
              <a:t>content</a:t>
            </a:r>
            <a:r>
              <a:rPr lang="zh-CN" altLang="en-US" b="1" dirty="0" smtClean="0">
                <a:solidFill>
                  <a:srgbClr val="0000CC"/>
                </a:solidFill>
              </a:rPr>
              <a:t>写入文件；</a:t>
            </a:r>
            <a:endParaRPr lang="en-US" altLang="zh-CN" b="1" dirty="0" smtClean="0">
              <a:solidFill>
                <a:srgbClr val="0000CC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dirty="0" smtClean="0"/>
              <a:t>多次运行结果一致，</a:t>
            </a:r>
            <a:r>
              <a:rPr lang="zh-CN" altLang="en-US" b="1" dirty="0">
                <a:solidFill>
                  <a:srgbClr val="0000CC"/>
                </a:solidFill>
              </a:rPr>
              <a:t>先</a:t>
            </a:r>
            <a:r>
              <a:rPr lang="zh-CN" altLang="en-US" b="1" dirty="0" smtClean="0">
                <a:solidFill>
                  <a:srgbClr val="0000CC"/>
                </a:solidFill>
              </a:rPr>
              <a:t>删除再重新写入；</a:t>
            </a:r>
            <a:endParaRPr lang="zh-CN" altLang="en-US" b="1" dirty="0">
              <a:solidFill>
                <a:srgbClr val="0000CC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42888" y="2648273"/>
            <a:ext cx="764436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dirty="0"/>
              <a:t>将</a:t>
            </a:r>
            <a:r>
              <a:rPr lang="zh-CN" altLang="en-US" sz="2000" b="1" dirty="0" smtClean="0">
                <a:solidFill>
                  <a:srgbClr val="E73A1C"/>
                </a:solidFill>
              </a:rPr>
              <a:t>文件 </a:t>
            </a:r>
            <a:r>
              <a:rPr lang="en-US" altLang="zh-CN" sz="2000" b="1" dirty="0" smtClean="0">
                <a:solidFill>
                  <a:srgbClr val="E73A1C"/>
                </a:solidFill>
              </a:rPr>
              <a:t>test_2.txt</a:t>
            </a:r>
            <a:r>
              <a:rPr lang="zh-CN" altLang="en-US" sz="2000" b="1" dirty="0" smtClean="0">
                <a:solidFill>
                  <a:srgbClr val="E73A1C"/>
                </a:solidFill>
              </a:rPr>
              <a:t>的内容插入到 </a:t>
            </a:r>
            <a:r>
              <a:rPr lang="en-US" altLang="zh-CN" sz="2000" b="1" dirty="0" smtClean="0">
                <a:solidFill>
                  <a:srgbClr val="E73A1C"/>
                </a:solidFill>
              </a:rPr>
              <a:t>test.txt </a:t>
            </a:r>
            <a:r>
              <a:rPr lang="zh-CN" altLang="en-US" sz="2000" b="1" dirty="0" smtClean="0">
                <a:solidFill>
                  <a:srgbClr val="E73A1C"/>
                </a:solidFill>
              </a:rPr>
              <a:t>文件最后</a:t>
            </a:r>
            <a:r>
              <a:rPr lang="zh-CN" altLang="en-US" sz="2000" dirty="0" smtClean="0"/>
              <a:t>。</a:t>
            </a:r>
            <a:endParaRPr lang="zh-CN" altLang="en-US" sz="2000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47015" y="5137468"/>
            <a:ext cx="6282690" cy="1822450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with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open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"test_2.txt"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"r"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Arial Unicode MS" panose="020B0604020202020204" pitchFamily="34" charset="-122"/>
                <a:ea typeface="Fira Code"/>
              </a:rPr>
              <a:t>encoding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=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"utf-8"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as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fp: 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打开文件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   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content = fp.read()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with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open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"test.txt"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"a"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Arial Unicode MS" panose="020B0604020202020204" pitchFamily="34" charset="-122"/>
                <a:ea typeface="Fira Code"/>
              </a:rPr>
              <a:t>encoding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=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"utf-8"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as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fp: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打开文件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   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fp.write(content)</a:t>
            </a:r>
            <a:endParaRPr kumimoji="0" lang="zh-CN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516223" y="5404925"/>
            <a:ext cx="5263192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dirty="0"/>
              <a:t>打开</a:t>
            </a:r>
            <a:r>
              <a:rPr lang="en-US" altLang="zh-CN" dirty="0"/>
              <a:t>test_2.txt</a:t>
            </a:r>
            <a:r>
              <a:rPr lang="zh-CN" altLang="en-US" b="1" dirty="0" smtClean="0">
                <a:solidFill>
                  <a:srgbClr val="0000CC"/>
                </a:solidFill>
              </a:rPr>
              <a:t>读取内容并保存到</a:t>
            </a:r>
            <a:r>
              <a:rPr lang="en-US" altLang="zh-CN" b="1" dirty="0" smtClean="0">
                <a:solidFill>
                  <a:srgbClr val="0000CC"/>
                </a:solidFill>
              </a:rPr>
              <a:t>content</a:t>
            </a:r>
            <a:r>
              <a:rPr lang="zh-CN" altLang="en-US" dirty="0" smtClean="0"/>
              <a:t>；</a:t>
            </a:r>
            <a:endParaRPr lang="en-US" altLang="zh-CN" dirty="0" smtClean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dirty="0" smtClean="0"/>
              <a:t>以</a:t>
            </a:r>
            <a:r>
              <a:rPr lang="zh-CN" altLang="en-US" b="1" dirty="0" smtClean="0">
                <a:solidFill>
                  <a:srgbClr val="0000CC"/>
                </a:solidFill>
              </a:rPr>
              <a:t>附加模式打开</a:t>
            </a:r>
            <a:r>
              <a:rPr lang="en-US" altLang="zh-CN" b="1" dirty="0" smtClean="0">
                <a:solidFill>
                  <a:srgbClr val="0000CC"/>
                </a:solidFill>
              </a:rPr>
              <a:t>test.txt</a:t>
            </a:r>
            <a:r>
              <a:rPr lang="zh-CN" altLang="en-US" dirty="0" smtClean="0"/>
              <a:t>，将</a:t>
            </a:r>
            <a:r>
              <a:rPr lang="en-US" altLang="zh-CN" dirty="0" smtClean="0"/>
              <a:t>content</a:t>
            </a:r>
            <a:r>
              <a:rPr lang="zh-CN" altLang="en-US" dirty="0" smtClean="0"/>
              <a:t>写入文件</a:t>
            </a:r>
            <a:endParaRPr lang="en-US" altLang="zh-CN" dirty="0" smtClean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dirty="0" smtClean="0"/>
              <a:t>多次运行，将会多次附加，</a:t>
            </a:r>
            <a:r>
              <a:rPr lang="zh-CN" altLang="en-US" b="1" dirty="0" smtClean="0">
                <a:solidFill>
                  <a:srgbClr val="0000CC"/>
                </a:solidFill>
              </a:rPr>
              <a:t>文件内容会变化</a:t>
            </a:r>
            <a:r>
              <a:rPr lang="zh-CN" altLang="en-US" dirty="0" smtClean="0"/>
              <a:t>；</a:t>
            </a:r>
            <a:endParaRPr lang="zh-CN" altLang="en-US" dirty="0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43205" y="3088640"/>
            <a:ext cx="6253480" cy="2030095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with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open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"test_2.txt"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"r"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Arial Unicode MS" panose="020B0604020202020204" pitchFamily="34" charset="-122"/>
                <a:ea typeface="Fira Code"/>
              </a:rPr>
              <a:t>encoding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=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"utf-8"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as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fp: 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打开文件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   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content = fp.read()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with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open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"test.txt"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"r+"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Arial Unicode MS" panose="020B0604020202020204" pitchFamily="34" charset="-122"/>
                <a:ea typeface="Fira Code"/>
              </a:rPr>
              <a:t>encoding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=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"utf-8"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as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fp: 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打开文件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   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fp.read() 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读取内容，将指针移动到最后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   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fp.write(content) 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写入内容</a:t>
            </a:r>
            <a:endParaRPr kumimoji="0" lang="zh-CN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516223" y="3202022"/>
            <a:ext cx="52631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dirty="0"/>
              <a:t>打开</a:t>
            </a:r>
            <a:r>
              <a:rPr lang="en-US" altLang="zh-CN" dirty="0"/>
              <a:t>test_2.txt</a:t>
            </a:r>
            <a:r>
              <a:rPr lang="zh-CN" altLang="en-US" b="1" dirty="0" smtClean="0">
                <a:solidFill>
                  <a:srgbClr val="0000CC"/>
                </a:solidFill>
              </a:rPr>
              <a:t>读取内容并保存到</a:t>
            </a:r>
            <a:r>
              <a:rPr lang="en-US" altLang="zh-CN" b="1" dirty="0" smtClean="0">
                <a:solidFill>
                  <a:srgbClr val="0000CC"/>
                </a:solidFill>
              </a:rPr>
              <a:t>content</a:t>
            </a:r>
            <a:r>
              <a:rPr lang="zh-CN" altLang="en-US" dirty="0" smtClean="0"/>
              <a:t>；</a:t>
            </a:r>
            <a:endParaRPr lang="en-US" altLang="zh-CN" dirty="0" smtClean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dirty="0" smtClean="0"/>
              <a:t>以</a:t>
            </a:r>
            <a:r>
              <a:rPr lang="zh-CN" altLang="en-US" b="1" dirty="0" smtClean="0">
                <a:solidFill>
                  <a:srgbClr val="0000CC"/>
                </a:solidFill>
              </a:rPr>
              <a:t>“</a:t>
            </a:r>
            <a:r>
              <a:rPr lang="en-US" altLang="zh-CN" b="1" dirty="0" smtClean="0">
                <a:solidFill>
                  <a:srgbClr val="0000CC"/>
                </a:solidFill>
              </a:rPr>
              <a:t>r+</a:t>
            </a:r>
            <a:r>
              <a:rPr lang="zh-CN" altLang="en-US" b="1" dirty="0" smtClean="0">
                <a:solidFill>
                  <a:srgbClr val="0000CC"/>
                </a:solidFill>
              </a:rPr>
              <a:t>”模式打开</a:t>
            </a:r>
            <a:r>
              <a:rPr lang="en-US" altLang="zh-CN" b="1" dirty="0" smtClean="0">
                <a:solidFill>
                  <a:srgbClr val="0000CC"/>
                </a:solidFill>
              </a:rPr>
              <a:t>test.txt</a:t>
            </a:r>
            <a:r>
              <a:rPr lang="zh-CN" altLang="en-US" dirty="0" smtClean="0"/>
              <a:t>，先读</a:t>
            </a:r>
            <a:r>
              <a:rPr lang="zh-CN" altLang="en-US" b="1" dirty="0" smtClean="0">
                <a:solidFill>
                  <a:srgbClr val="E73A1C"/>
                </a:solidFill>
              </a:rPr>
              <a:t>将指针移动到最后</a:t>
            </a:r>
            <a:r>
              <a:rPr lang="zh-CN" altLang="en-US" dirty="0" smtClean="0"/>
              <a:t>，然后将</a:t>
            </a:r>
            <a:r>
              <a:rPr lang="en-US" altLang="zh-CN" dirty="0" smtClean="0"/>
              <a:t>content</a:t>
            </a:r>
            <a:r>
              <a:rPr lang="zh-CN" altLang="en-US" dirty="0" smtClean="0"/>
              <a:t>写入文件</a:t>
            </a:r>
            <a:endParaRPr lang="en-US" altLang="zh-CN" dirty="0" smtClean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dirty="0" smtClean="0"/>
              <a:t>多次运行，将会多次附加，</a:t>
            </a:r>
            <a:r>
              <a:rPr lang="zh-CN" altLang="en-US" b="1" dirty="0" smtClean="0">
                <a:solidFill>
                  <a:srgbClr val="0000CC"/>
                </a:solidFill>
              </a:rPr>
              <a:t>文件内容会变化</a:t>
            </a:r>
            <a:r>
              <a:rPr lang="zh-CN" altLang="en-US" dirty="0" smtClean="0"/>
              <a:t>；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4628819" y="258233"/>
            <a:ext cx="3232072" cy="721395"/>
          </a:xfrm>
        </p:spPr>
        <p:txBody>
          <a:bodyPr/>
          <a:lstStyle/>
          <a:p>
            <a:pPr algn="ctr"/>
            <a:r>
              <a:rPr lang="zh-CN" altLang="en-US" sz="3600" dirty="0" smtClean="0"/>
              <a:t>课后练习题</a:t>
            </a:r>
            <a:endParaRPr lang="zh-CN" altLang="en-US" sz="3600" dirty="0"/>
          </a:p>
        </p:txBody>
      </p:sp>
      <p:sp>
        <p:nvSpPr>
          <p:cNvPr id="7" name="矩形 6"/>
          <p:cNvSpPr/>
          <p:nvPr/>
        </p:nvSpPr>
        <p:spPr>
          <a:xfrm>
            <a:off x="881749" y="1655004"/>
            <a:ext cx="100008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dirty="0" smtClean="0"/>
              <a:t>编写程序实现</a:t>
            </a:r>
            <a:r>
              <a:rPr lang="zh-CN" altLang="en-US" sz="2400" b="1" dirty="0" smtClean="0">
                <a:solidFill>
                  <a:srgbClr val="E73A1C"/>
                </a:solidFill>
              </a:rPr>
              <a:t>九九乘法表</a:t>
            </a:r>
            <a:r>
              <a:rPr lang="zh-CN" altLang="en-US" sz="2400" dirty="0" smtClean="0"/>
              <a:t>，并将其</a:t>
            </a:r>
            <a:r>
              <a:rPr lang="zh-CN" altLang="en-US" sz="2400" b="1" dirty="0" smtClean="0">
                <a:solidFill>
                  <a:srgbClr val="0000CC"/>
                </a:solidFill>
              </a:rPr>
              <a:t>保存到文件</a:t>
            </a:r>
            <a:r>
              <a:rPr lang="en-US" altLang="zh-CN" sz="2400" b="1" dirty="0" smtClean="0">
                <a:solidFill>
                  <a:srgbClr val="0000CC"/>
                </a:solidFill>
              </a:rPr>
              <a:t>test.txt</a:t>
            </a:r>
            <a:r>
              <a:rPr lang="zh-CN" altLang="en-US" sz="2400" dirty="0" smtClean="0"/>
              <a:t>中去。</a:t>
            </a:r>
            <a:endParaRPr lang="en-US" altLang="zh-CN" sz="2400" dirty="0" smtClean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82198" y="3023771"/>
            <a:ext cx="6105525" cy="135099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190" y="3023771"/>
            <a:ext cx="5441872" cy="1942129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8168666" y="4405777"/>
            <a:ext cx="2031325" cy="4589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 smtClean="0">
                <a:solidFill>
                  <a:srgbClr val="0000CC"/>
                </a:solidFill>
              </a:rPr>
              <a:t>文件读取打印效果</a:t>
            </a:r>
            <a:endParaRPr lang="zh-CN" altLang="en-US" b="1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5"/>
          </p:nvPr>
        </p:nvSpPr>
        <p:spPr>
          <a:xfrm>
            <a:off x="4769493" y="325250"/>
            <a:ext cx="2910592" cy="2373032"/>
          </a:xfrm>
        </p:spPr>
        <p:txBody>
          <a:bodyPr/>
          <a:lstStyle/>
          <a:p>
            <a:r>
              <a:rPr lang="en-US" altLang="zh-CN" dirty="0" smtClean="0"/>
              <a:t>02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6"/>
          </p:nvPr>
        </p:nvSpPr>
        <p:spPr>
          <a:xfrm>
            <a:off x="3724507" y="2917222"/>
            <a:ext cx="4742986" cy="1667656"/>
          </a:xfrm>
        </p:spPr>
        <p:txBody>
          <a:bodyPr/>
          <a:lstStyle/>
          <a:p>
            <a:r>
              <a:rPr lang="zh-CN" altLang="en-US" b="1" dirty="0" smtClean="0"/>
              <a:t>文件与文件夹的</a:t>
            </a:r>
            <a:endParaRPr lang="en-US" altLang="zh-CN" b="1" dirty="0" smtClean="0"/>
          </a:p>
          <a:p>
            <a:r>
              <a:rPr lang="zh-CN" altLang="en-US" b="1" dirty="0" smtClean="0"/>
              <a:t>常见操作方法</a:t>
            </a:r>
            <a:endParaRPr lang="zh-CN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 flipV="1">
            <a:off x="6129149" y="781102"/>
            <a:ext cx="1083168" cy="646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959695" y="114300"/>
            <a:ext cx="3775393" cy="6524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800" b="1" dirty="0">
                <a:solidFill>
                  <a:schemeClr val="accent1"/>
                </a:solidFill>
              </a:rPr>
              <a:t>文件与文件夹</a:t>
            </a:r>
            <a:r>
              <a:rPr lang="zh-CN" altLang="en-US" sz="2800" b="1" dirty="0" smtClean="0">
                <a:solidFill>
                  <a:schemeClr val="accent1"/>
                </a:solidFill>
              </a:rPr>
              <a:t>操作方法</a:t>
            </a:r>
            <a:endParaRPr lang="zh-CN" altLang="en-US" sz="2800" b="1" dirty="0">
              <a:solidFill>
                <a:schemeClr val="accent1"/>
              </a:solidFill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707424" y="1526296"/>
          <a:ext cx="10843449" cy="511672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52024"/>
                <a:gridCol w="7591425"/>
              </a:tblGrid>
              <a:tr h="48567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solidFill>
                            <a:srgbClr val="0000CC"/>
                          </a:solidFill>
                          <a:effectLst/>
                        </a:rPr>
                        <a:t>方法</a:t>
                      </a:r>
                      <a:endParaRPr lang="zh-CN" sz="2000" kern="100" dirty="0">
                        <a:solidFill>
                          <a:srgbClr val="0000CC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solidFill>
                            <a:srgbClr val="0000CC"/>
                          </a:solidFill>
                          <a:effectLst/>
                        </a:rPr>
                        <a:t>作用</a:t>
                      </a:r>
                      <a:endParaRPr lang="zh-CN" sz="2000" kern="100" dirty="0">
                        <a:solidFill>
                          <a:srgbClr val="0000CC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1005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 err="1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os.getcwd</a:t>
                      </a:r>
                      <a:r>
                        <a:rPr lang="en-US" sz="1800" kern="1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()</a:t>
                      </a:r>
                      <a:endParaRPr lang="zh-CN" sz="1800" kern="100" dirty="0">
                        <a:solidFill>
                          <a:srgbClr val="E73A1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kern="100" dirty="0" smtClean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获取当前工作目录，即当前程序文件所在的文件夹</a:t>
                      </a:r>
                      <a:endParaRPr lang="zh-CN" sz="1800" kern="100" dirty="0"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 err="1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os.chdir</a:t>
                      </a:r>
                      <a:r>
                        <a:rPr lang="en-US" sz="1800" kern="1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altLang="zh-CN" sz="1800" kern="1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path</a:t>
                      </a:r>
                      <a:r>
                        <a:rPr lang="en-US" sz="1800" kern="1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zh-CN" sz="1800" kern="100" dirty="0">
                        <a:solidFill>
                          <a:srgbClr val="E73A1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kern="100" dirty="0" smtClean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改变当前工作目录，</a:t>
                      </a:r>
                      <a:r>
                        <a:rPr lang="zh-CN" altLang="en-US" sz="18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需传递新的路径</a:t>
                      </a:r>
                      <a:endParaRPr lang="zh-CN" sz="1800" b="1" kern="100" dirty="0">
                        <a:solidFill>
                          <a:srgbClr val="0000C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1005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 err="1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os.listdir</a:t>
                      </a:r>
                      <a:r>
                        <a:rPr lang="en-US" sz="1800" kern="1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altLang="zh-CN" sz="1800" kern="1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path</a:t>
                      </a:r>
                      <a:r>
                        <a:rPr lang="en-US" sz="1800" kern="1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zh-CN" sz="1800" kern="100" dirty="0">
                        <a:solidFill>
                          <a:srgbClr val="E73A1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kern="100" dirty="0" smtClean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返回指定路径下的</a:t>
                      </a:r>
                      <a:r>
                        <a:rPr lang="zh-CN" altLang="en-US" sz="18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文件名称列表</a:t>
                      </a:r>
                      <a:endParaRPr lang="zh-CN" sz="1800" b="1" kern="100" dirty="0">
                        <a:solidFill>
                          <a:srgbClr val="0000C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 err="1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os.mkdir</a:t>
                      </a:r>
                      <a:r>
                        <a:rPr lang="en-US" sz="1800" kern="1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(path)</a:t>
                      </a:r>
                      <a:endParaRPr lang="zh-CN" sz="1800" kern="100" dirty="0">
                        <a:solidFill>
                          <a:srgbClr val="E73A1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在某个路径下创建文件夹，找不到相应的路径时报错</a:t>
                      </a:r>
                      <a:endParaRPr lang="zh-CN" sz="1800" b="1" kern="100" dirty="0">
                        <a:solidFill>
                          <a:srgbClr val="0000C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 err="1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os.makedirs</a:t>
                      </a:r>
                      <a:r>
                        <a:rPr lang="en-US" sz="1800" kern="1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(path)</a:t>
                      </a:r>
                      <a:endParaRPr lang="zh-CN" sz="1800" kern="100" dirty="0">
                        <a:solidFill>
                          <a:srgbClr val="E73A1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kern="100" dirty="0" smtClean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递归创建文件夹，</a:t>
                      </a:r>
                      <a:r>
                        <a:rPr lang="zh-CN" altLang="en-US" sz="18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找不到路径时自动创建</a:t>
                      </a:r>
                      <a:endParaRPr lang="zh-CN" sz="1800" b="1" kern="100" dirty="0">
                        <a:solidFill>
                          <a:srgbClr val="0000C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 err="1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os.removedirs</a:t>
                      </a:r>
                      <a:r>
                        <a:rPr lang="en-US" sz="1800" kern="1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(path)</a:t>
                      </a:r>
                      <a:endParaRPr lang="zh-CN" sz="1800" kern="100" dirty="0">
                        <a:solidFill>
                          <a:srgbClr val="E73A1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8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递归删除文件夹</a:t>
                      </a:r>
                      <a:r>
                        <a:rPr lang="zh-CN" altLang="en-US" sz="1800" kern="100" dirty="0" smtClean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，必须都是空目录，如果不是空文件夹将会报错</a:t>
                      </a:r>
                      <a:endParaRPr lang="zh-CN" sz="1800" b="1" kern="100" dirty="0">
                        <a:solidFill>
                          <a:srgbClr val="0000C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 err="1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os.rename</a:t>
                      </a:r>
                      <a:r>
                        <a:rPr lang="en-US" sz="1800" kern="1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800" kern="100" dirty="0" err="1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src</a:t>
                      </a:r>
                      <a:r>
                        <a:rPr lang="en-US" sz="1800" kern="1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800" kern="100" dirty="0" err="1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dest</a:t>
                      </a:r>
                      <a:r>
                        <a:rPr lang="en-US" sz="1800" kern="1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zh-CN" sz="1800" kern="100" dirty="0">
                        <a:solidFill>
                          <a:srgbClr val="E73A1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8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文件或文件夹重命名</a:t>
                      </a:r>
                      <a:endParaRPr lang="zh-CN" sz="1800" b="1" kern="100" dirty="0">
                        <a:solidFill>
                          <a:srgbClr val="0000C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 err="1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os.path.split</a:t>
                      </a:r>
                      <a:r>
                        <a:rPr lang="en-US" sz="1800" kern="1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(path)</a:t>
                      </a:r>
                      <a:endParaRPr lang="zh-CN" sz="1800" kern="100" dirty="0">
                        <a:solidFill>
                          <a:srgbClr val="E73A1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将文件路径</a:t>
                      </a:r>
                      <a:r>
                        <a:rPr lang="en-US" altLang="zh-CN" sz="18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path</a:t>
                      </a:r>
                      <a:r>
                        <a:rPr lang="zh-CN" altLang="en-US" sz="18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分割成文件夹和文件名，并将其作为二元组返回</a:t>
                      </a:r>
                      <a:endParaRPr lang="zh-CN" sz="1800" b="1" kern="100" dirty="0">
                        <a:solidFill>
                          <a:srgbClr val="0000C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 err="1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os.path.abspath</a:t>
                      </a:r>
                      <a:r>
                        <a:rPr lang="en-US" sz="1800" kern="1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(path)</a:t>
                      </a:r>
                      <a:endParaRPr lang="zh-CN" sz="1800" kern="100" dirty="0">
                        <a:solidFill>
                          <a:srgbClr val="E73A1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kern="100" dirty="0" smtClean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返回</a:t>
                      </a:r>
                      <a:r>
                        <a:rPr lang="en-US" altLang="zh-CN" sz="1800" kern="100" dirty="0" smtClean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path</a:t>
                      </a:r>
                      <a:r>
                        <a:rPr lang="zh-CN" altLang="en-US" sz="1800" kern="100" dirty="0" smtClean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规范化的</a:t>
                      </a:r>
                      <a:r>
                        <a:rPr lang="zh-CN" altLang="en-US" sz="18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绝对路径</a:t>
                      </a:r>
                      <a:endParaRPr lang="zh-CN" sz="1800" b="1" kern="100" dirty="0">
                        <a:solidFill>
                          <a:srgbClr val="0000C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 err="1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os.path.join</a:t>
                      </a:r>
                      <a:r>
                        <a:rPr lang="en-US" sz="1800" kern="1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(path1, path2[, ...])</a:t>
                      </a:r>
                      <a:endParaRPr lang="zh-CN" sz="1800" kern="100" dirty="0">
                        <a:solidFill>
                          <a:srgbClr val="E73A1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将多个路径组合</a:t>
                      </a:r>
                      <a:r>
                        <a:rPr lang="zh-CN" altLang="en-US" sz="1800" kern="100" dirty="0" smtClean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后返回，例如将文件夹和里面的文件组合得到绝对路径</a:t>
                      </a:r>
                      <a:endParaRPr lang="zh-CN" sz="1800" kern="100" dirty="0"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800" b="1" kern="100" dirty="0" err="1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os.path.getsize</a:t>
                      </a:r>
                      <a:r>
                        <a:rPr lang="en-US" altLang="zh-CN" sz="1800" b="1" kern="1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(path): </a:t>
                      </a:r>
                      <a:endParaRPr lang="zh-CN" sz="1800" b="1" kern="100" dirty="0">
                        <a:solidFill>
                          <a:srgbClr val="E73A1C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返回文件大小，以字节为单位</a:t>
                      </a:r>
                      <a:endParaRPr lang="zh-CN" altLang="en-US" sz="1800" b="1" kern="100" dirty="0" smtClean="0">
                        <a:solidFill>
                          <a:srgbClr val="0000C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8" name="矩形 7"/>
          <p:cNvSpPr/>
          <p:nvPr/>
        </p:nvSpPr>
        <p:spPr>
          <a:xfrm>
            <a:off x="377001" y="813437"/>
            <a:ext cx="1166259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 smtClean="0">
                <a:latin typeface="+mn-ea"/>
              </a:rPr>
              <a:t>python</a:t>
            </a:r>
            <a:r>
              <a:rPr lang="zh-CN" altLang="en-US" sz="2000" dirty="0" smtClean="0">
                <a:latin typeface="+mn-ea"/>
              </a:rPr>
              <a:t>的 </a:t>
            </a:r>
            <a:r>
              <a:rPr lang="en-US" altLang="zh-CN" sz="2000" b="1" dirty="0" err="1" smtClean="0">
                <a:solidFill>
                  <a:srgbClr val="FF0000"/>
                </a:solidFill>
                <a:latin typeface="+mn-ea"/>
              </a:rPr>
              <a:t>os</a:t>
            </a:r>
            <a:r>
              <a:rPr lang="en-US" altLang="zh-CN" sz="2000" b="1" dirty="0" smtClean="0">
                <a:solidFill>
                  <a:srgbClr val="FF0000"/>
                </a:solidFill>
                <a:latin typeface="+mn-ea"/>
              </a:rPr>
              <a:t> </a:t>
            </a: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模块</a:t>
            </a:r>
            <a:r>
              <a:rPr lang="zh-CN" altLang="en-US" sz="2000" dirty="0">
                <a:latin typeface="+mn-ea"/>
              </a:rPr>
              <a:t>提供了大量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操作文件与文件夹的方法</a:t>
            </a:r>
            <a:r>
              <a:rPr lang="zh-CN" altLang="en-US" sz="2000" dirty="0" smtClean="0">
                <a:latin typeface="+mn-ea"/>
              </a:rPr>
              <a:t>，有些在 </a:t>
            </a:r>
            <a:r>
              <a:rPr lang="en-US" altLang="zh-CN" sz="2000" b="1" dirty="0" err="1" smtClean="0">
                <a:solidFill>
                  <a:srgbClr val="0000CC"/>
                </a:solidFill>
                <a:latin typeface="+mn-ea"/>
              </a:rPr>
              <a:t>os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 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模块</a:t>
            </a:r>
            <a:r>
              <a:rPr lang="zh-CN" altLang="en-US" sz="2000" dirty="0">
                <a:latin typeface="+mn-ea"/>
              </a:rPr>
              <a:t>中</a:t>
            </a:r>
            <a:r>
              <a:rPr lang="zh-CN" altLang="en-US" sz="2000" dirty="0" smtClean="0">
                <a:latin typeface="+mn-ea"/>
              </a:rPr>
              <a:t>，</a:t>
            </a:r>
            <a:r>
              <a:rPr lang="zh-CN" altLang="en-US" sz="2000" dirty="0">
                <a:latin typeface="+mn-ea"/>
              </a:rPr>
              <a:t>有些</a:t>
            </a:r>
            <a:r>
              <a:rPr lang="zh-CN" altLang="en-US" sz="2000" dirty="0" smtClean="0">
                <a:latin typeface="+mn-ea"/>
              </a:rPr>
              <a:t>在 </a:t>
            </a:r>
            <a:r>
              <a:rPr lang="en-US" altLang="zh-CN" sz="2000" b="1" dirty="0" err="1">
                <a:solidFill>
                  <a:srgbClr val="0000CC"/>
                </a:solidFill>
                <a:latin typeface="+mn-ea"/>
              </a:rPr>
              <a:t>os.path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 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模块</a:t>
            </a:r>
            <a:r>
              <a:rPr lang="zh-CN" altLang="en-US" sz="2000" dirty="0">
                <a:latin typeface="+mn-ea"/>
              </a:rPr>
              <a:t>中。</a:t>
            </a:r>
            <a:endParaRPr lang="zh-CN" altLang="en-US" sz="2000" dirty="0"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 flipV="1">
            <a:off x="9103429" y="691246"/>
            <a:ext cx="1083168" cy="646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7398244" y="60592"/>
            <a:ext cx="4493538" cy="6524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accent1"/>
                </a:solidFill>
              </a:rPr>
              <a:t>文件和文件夹操作简单示例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8379" y="185845"/>
            <a:ext cx="521151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/>
              <a:t>       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查找文件夹下所有满足要求的文件</a:t>
            </a:r>
            <a:r>
              <a:rPr lang="zh-CN" altLang="en-US" sz="2000" dirty="0" smtClean="0"/>
              <a:t>，例如查找“</a:t>
            </a:r>
            <a:r>
              <a:rPr lang="en-US" altLang="zh-CN" sz="2000" dirty="0" smtClean="0"/>
              <a:t>D:\</a:t>
            </a:r>
            <a:r>
              <a:rPr lang="zh-CN" altLang="en-US" sz="2000" dirty="0" smtClean="0"/>
              <a:t>测试案例”文件夹下所有以 </a:t>
            </a:r>
            <a:r>
              <a:rPr lang="en-US" altLang="zh-CN" sz="2000" b="1" dirty="0" err="1">
                <a:solidFill>
                  <a:srgbClr val="0000CC"/>
                </a:solidFill>
              </a:rPr>
              <a:t>xls</a:t>
            </a:r>
            <a:r>
              <a:rPr lang="en-US" altLang="zh-CN" sz="2000" dirty="0" smtClean="0"/>
              <a:t> </a:t>
            </a:r>
            <a:r>
              <a:rPr lang="zh-CN" altLang="en-US" sz="2000" dirty="0" smtClean="0"/>
              <a:t>或</a:t>
            </a:r>
            <a:r>
              <a:rPr lang="zh-CN" altLang="en-US" sz="2000" b="1" dirty="0">
                <a:solidFill>
                  <a:srgbClr val="0000CC"/>
                </a:solidFill>
              </a:rPr>
              <a:t> </a:t>
            </a:r>
            <a:r>
              <a:rPr lang="en-US" altLang="zh-CN" sz="2000" b="1" dirty="0" err="1">
                <a:solidFill>
                  <a:srgbClr val="0000CC"/>
                </a:solidFill>
              </a:rPr>
              <a:t>xlsx</a:t>
            </a:r>
            <a:r>
              <a:rPr lang="en-US" altLang="zh-CN" sz="2000" b="1" dirty="0">
                <a:solidFill>
                  <a:srgbClr val="0000CC"/>
                </a:solidFill>
              </a:rPr>
              <a:t> </a:t>
            </a:r>
            <a:r>
              <a:rPr lang="zh-CN" altLang="en-US" sz="2000" dirty="0" smtClean="0"/>
              <a:t>为后缀名的文件。</a:t>
            </a:r>
            <a:endParaRPr lang="zh-CN" altLang="en-US" sz="2000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5811520" y="773430"/>
            <a:ext cx="6304280" cy="5842000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import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os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def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FFC66D"/>
                </a:solidFill>
                <a:effectLst/>
                <a:latin typeface="Arial Unicode MS" panose="020B0604020202020204" pitchFamily="34" charset="-122"/>
                <a:ea typeface="Fira Code"/>
              </a:rPr>
              <a:t>travel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(path):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遍历文件夹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  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file_list = os.listdir(path) 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获取文件夹下所有文件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  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for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cur_file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in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file_list: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循环遍历每一个文件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      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temp_path = os.path.join(path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cur_file)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绝对路径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      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if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os.path.isdir(temp_path):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如果是文件夹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          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travel(temp_path)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递归遍历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          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continue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        if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os.path.isfile(temp_path):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如果是文件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          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if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temp_path.endswith(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"xls"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or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temp_path.endswith(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"xlsx"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):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                files.append(temp_path)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添加到结果列表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files = []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保存符合要求的文件的列表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dest_path =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"D: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\\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测试案例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travel(dest_path)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调用方法遍历文件夹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for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file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in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files: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循环遍历结果列表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  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(file)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打印符合要求的文件路径</a:t>
            </a:r>
            <a:endParaRPr kumimoji="0" lang="zh-CN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5054" y="1685941"/>
            <a:ext cx="5449641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dirty="0" smtClean="0">
                <a:latin typeface="+mn-ea"/>
              </a:rPr>
              <a:t>主 要 思 路</a:t>
            </a:r>
            <a:endParaRPr lang="en-US" altLang="zh-CN" sz="2400" dirty="0" smtClean="0"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dirty="0">
                <a:latin typeface="+mn-ea"/>
              </a:rPr>
              <a:t>获取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当前路径下的所有文件</a:t>
            </a:r>
            <a:endParaRPr lang="en-US" altLang="zh-CN" sz="2000" b="1" dirty="0" smtClean="0">
              <a:solidFill>
                <a:srgbClr val="0000CC"/>
              </a:solidFill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dirty="0" smtClean="0">
                <a:latin typeface="+mn-ea"/>
              </a:rPr>
              <a:t>循环遍历每一个文件，得到文件的绝对路径；</a:t>
            </a:r>
            <a:endParaRPr lang="en-US" altLang="zh-CN" sz="2000" dirty="0" smtClean="0"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dirty="0" smtClean="0">
                <a:latin typeface="+mn-ea"/>
              </a:rPr>
              <a:t>判断路径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是否为目录</a:t>
            </a:r>
            <a:r>
              <a:rPr lang="zh-CN" altLang="en-US" sz="2000" dirty="0" smtClean="0">
                <a:latin typeface="+mn-ea"/>
              </a:rPr>
              <a:t>，如果是则递归调用；</a:t>
            </a:r>
            <a:endParaRPr lang="en-US" altLang="zh-CN" sz="2000" dirty="0" smtClean="0"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dirty="0" smtClean="0">
                <a:latin typeface="+mn-ea"/>
              </a:rPr>
              <a:t>判断路径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是否为文件</a:t>
            </a:r>
            <a:r>
              <a:rPr lang="zh-CN" altLang="en-US" sz="2000" dirty="0" smtClean="0">
                <a:latin typeface="+mn-ea"/>
              </a:rPr>
              <a:t>，如果是，则进一步判断文件是否以 </a:t>
            </a:r>
            <a:r>
              <a:rPr lang="en-US" altLang="zh-CN" sz="2000" dirty="0" err="1" smtClean="0">
                <a:latin typeface="+mn-ea"/>
              </a:rPr>
              <a:t>xsl</a:t>
            </a:r>
            <a:r>
              <a:rPr lang="en-US" altLang="zh-CN" sz="2000" dirty="0" smtClean="0">
                <a:latin typeface="+mn-ea"/>
              </a:rPr>
              <a:t> </a:t>
            </a:r>
            <a:r>
              <a:rPr lang="zh-CN" altLang="en-US" sz="2000" dirty="0" smtClean="0">
                <a:latin typeface="+mn-ea"/>
              </a:rPr>
              <a:t>或 </a:t>
            </a:r>
            <a:r>
              <a:rPr lang="en-US" altLang="zh-CN" sz="2000" dirty="0" err="1" smtClean="0">
                <a:latin typeface="+mn-ea"/>
              </a:rPr>
              <a:t>xlsx</a:t>
            </a:r>
            <a:r>
              <a:rPr lang="en-US" altLang="zh-CN" sz="2000" dirty="0" smtClean="0">
                <a:latin typeface="+mn-ea"/>
              </a:rPr>
              <a:t> </a:t>
            </a:r>
            <a:r>
              <a:rPr lang="zh-CN" altLang="en-US" sz="2000" dirty="0" smtClean="0">
                <a:latin typeface="+mn-ea"/>
              </a:rPr>
              <a:t>结束。</a:t>
            </a:r>
            <a:endParaRPr lang="zh-CN" altLang="en-US" sz="2000" dirty="0">
              <a:latin typeface="+mn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72992" y="4814233"/>
            <a:ext cx="535150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 err="1" smtClean="0">
                <a:solidFill>
                  <a:srgbClr val="E73A1C"/>
                </a:solidFill>
                <a:latin typeface="+mn-ea"/>
              </a:rPr>
              <a:t>os.listdir</a:t>
            </a:r>
            <a:r>
              <a:rPr lang="en-US" altLang="zh-CN" sz="2000" b="1" dirty="0" smtClean="0">
                <a:solidFill>
                  <a:srgbClr val="E73A1C"/>
                </a:solidFill>
                <a:latin typeface="+mn-ea"/>
              </a:rPr>
              <a:t>(path): </a:t>
            </a:r>
            <a:r>
              <a:rPr lang="zh-CN" altLang="en-US" sz="2000" dirty="0" smtClean="0">
                <a:latin typeface="+mn-ea"/>
              </a:rPr>
              <a:t>列出路径下所有文件</a:t>
            </a:r>
            <a:endParaRPr lang="en-US" altLang="zh-CN" sz="20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000" b="1" dirty="0" err="1">
                <a:solidFill>
                  <a:srgbClr val="E73A1C"/>
                </a:solidFill>
                <a:latin typeface="+mn-ea"/>
              </a:rPr>
              <a:t>os.path.join</a:t>
            </a: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(path1, path2): </a:t>
            </a:r>
            <a:r>
              <a:rPr lang="zh-CN" altLang="en-US" sz="2000" dirty="0" smtClean="0">
                <a:latin typeface="+mn-ea"/>
              </a:rPr>
              <a:t>连接多个路径</a:t>
            </a:r>
            <a:endParaRPr lang="en-US" altLang="zh-CN" sz="20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000" b="1" dirty="0" err="1">
                <a:solidFill>
                  <a:srgbClr val="E73A1C"/>
                </a:solidFill>
                <a:latin typeface="+mn-ea"/>
              </a:rPr>
              <a:t>os.path.isdir</a:t>
            </a: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(path): </a:t>
            </a:r>
            <a:r>
              <a:rPr lang="zh-CN" altLang="en-US" sz="2000" dirty="0" smtClean="0">
                <a:latin typeface="+mn-ea"/>
              </a:rPr>
              <a:t>判断路径是否为文件夹</a:t>
            </a:r>
            <a:endParaRPr lang="en-US" altLang="zh-CN" sz="20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000" b="1" dirty="0" err="1">
                <a:solidFill>
                  <a:srgbClr val="E73A1C"/>
                </a:solidFill>
                <a:latin typeface="+mn-ea"/>
              </a:rPr>
              <a:t>os.path.isfile</a:t>
            </a: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(path): </a:t>
            </a:r>
            <a:r>
              <a:rPr lang="zh-CN" altLang="en-US" sz="2000" dirty="0" smtClean="0">
                <a:latin typeface="+mn-ea"/>
              </a:rPr>
              <a:t>判断路径是否为文件</a:t>
            </a:r>
            <a:endParaRPr lang="en-US" altLang="zh-CN" sz="2000" dirty="0" smtClean="0"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4628819" y="258233"/>
            <a:ext cx="3232072" cy="721395"/>
          </a:xfrm>
        </p:spPr>
        <p:txBody>
          <a:bodyPr/>
          <a:lstStyle/>
          <a:p>
            <a:pPr algn="ctr"/>
            <a:r>
              <a:rPr lang="zh-CN" altLang="en-US" sz="3600" dirty="0" smtClean="0"/>
              <a:t>课后练习题</a:t>
            </a:r>
            <a:endParaRPr lang="zh-CN" altLang="en-US" sz="3600" dirty="0"/>
          </a:p>
        </p:txBody>
      </p:sp>
      <p:sp>
        <p:nvSpPr>
          <p:cNvPr id="7" name="矩形 6"/>
          <p:cNvSpPr/>
          <p:nvPr/>
        </p:nvSpPr>
        <p:spPr>
          <a:xfrm>
            <a:off x="1087811" y="2067129"/>
            <a:ext cx="1000089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dirty="0" smtClean="0"/>
              <a:t>编写程序实现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递归搜索某个文件夹下所有的图片文件</a:t>
            </a:r>
            <a:r>
              <a:rPr lang="zh-CN" altLang="en-US" sz="2400" b="1" dirty="0" smtClean="0"/>
              <a:t>（例如 </a:t>
            </a:r>
            <a:r>
              <a:rPr lang="en-US" altLang="zh-CN" sz="2400" b="1" dirty="0" smtClean="0"/>
              <a:t>jpg</a:t>
            </a:r>
            <a:r>
              <a:rPr lang="zh-CN" altLang="en-US" sz="2400" b="1" dirty="0" smtClean="0"/>
              <a:t>、</a:t>
            </a:r>
            <a:r>
              <a:rPr lang="en-US" altLang="zh-CN" sz="2400" b="1" dirty="0" err="1" smtClean="0"/>
              <a:t>png</a:t>
            </a:r>
            <a:r>
              <a:rPr lang="zh-CN" altLang="en-US" sz="2400" b="1" dirty="0" smtClean="0"/>
              <a:t>文件）</a:t>
            </a:r>
            <a:r>
              <a:rPr lang="zh-CN" altLang="en-US" sz="2400" b="1" dirty="0" smtClean="0">
                <a:solidFill>
                  <a:srgbClr val="E73A1C"/>
                </a:solidFill>
              </a:rPr>
              <a:t>，</a:t>
            </a:r>
            <a:r>
              <a:rPr lang="zh-CN" altLang="en-US" sz="2400" b="1" dirty="0" smtClean="0">
                <a:solidFill>
                  <a:srgbClr val="0000CC"/>
                </a:solidFill>
              </a:rPr>
              <a:t>并将所有的图片文件复制到</a:t>
            </a:r>
            <a:r>
              <a:rPr lang="en-US" altLang="zh-CN" sz="2400" b="1" dirty="0" smtClean="0">
                <a:solidFill>
                  <a:srgbClr val="0000CC"/>
                </a:solidFill>
              </a:rPr>
              <a:t>D</a:t>
            </a:r>
            <a:r>
              <a:rPr lang="zh-CN" altLang="en-US" sz="2400" b="1" dirty="0" smtClean="0">
                <a:solidFill>
                  <a:srgbClr val="0000CC"/>
                </a:solidFill>
              </a:rPr>
              <a:t>：</a:t>
            </a:r>
            <a:r>
              <a:rPr lang="en-US" altLang="zh-CN" sz="2400" b="1" dirty="0" smtClean="0">
                <a:solidFill>
                  <a:srgbClr val="0000CC"/>
                </a:solidFill>
              </a:rPr>
              <a:t>\images</a:t>
            </a:r>
            <a:r>
              <a:rPr lang="zh-CN" altLang="en-US" sz="2400" b="1" dirty="0" smtClean="0">
                <a:solidFill>
                  <a:srgbClr val="0000CC"/>
                </a:solidFill>
              </a:rPr>
              <a:t>文件夹下</a:t>
            </a:r>
            <a:r>
              <a:rPr lang="zh-CN" altLang="en-US" sz="2400" dirty="0" smtClean="0"/>
              <a:t>。（关键提示：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图片文件的复制可采用二进制操作</a:t>
            </a:r>
            <a:r>
              <a:rPr lang="zh-CN" altLang="en-US" sz="2400" dirty="0" smtClean="0"/>
              <a:t>）</a:t>
            </a:r>
            <a:endParaRPr lang="en-US" altLang="zh-CN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altLang="zh-CN" dirty="0" smtClean="0"/>
              <a:t>03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6"/>
          </p:nvPr>
        </p:nvSpPr>
        <p:spPr>
          <a:xfrm>
            <a:off x="3724507" y="3290710"/>
            <a:ext cx="4742986" cy="825190"/>
          </a:xfrm>
        </p:spPr>
        <p:txBody>
          <a:bodyPr/>
          <a:lstStyle/>
          <a:p>
            <a:r>
              <a:rPr lang="en-US" altLang="zh-CN" b="1" dirty="0" smtClean="0"/>
              <a:t>Excel</a:t>
            </a:r>
            <a:r>
              <a:rPr lang="zh-CN" altLang="en-US" b="1" dirty="0" smtClean="0"/>
              <a:t>文件的读写</a:t>
            </a:r>
            <a:endParaRPr lang="zh-CN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22289" y="258233"/>
            <a:ext cx="3278161" cy="721395"/>
          </a:xfrm>
        </p:spPr>
        <p:txBody>
          <a:bodyPr/>
          <a:lstStyle/>
          <a:p>
            <a:r>
              <a:rPr kumimoji="1" lang="en-US" altLang="zh-CN" dirty="0" smtClean="0"/>
              <a:t>Python</a:t>
            </a:r>
            <a:r>
              <a:rPr kumimoji="1" lang="zh-CN" altLang="en-US" dirty="0" smtClean="0"/>
              <a:t>文件操作</a:t>
            </a:r>
            <a:endParaRPr kumimoji="1" lang="zh-CN" altLang="en-US" dirty="0"/>
          </a:p>
        </p:txBody>
      </p:sp>
      <p:sp>
        <p:nvSpPr>
          <p:cNvPr id="6" name="矩形 5"/>
          <p:cNvSpPr/>
          <p:nvPr/>
        </p:nvSpPr>
        <p:spPr>
          <a:xfrm flipV="1">
            <a:off x="6804083" y="1102793"/>
            <a:ext cx="1083168" cy="646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6080673" y="451960"/>
            <a:ext cx="2529988" cy="6524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en-US" altLang="zh-CN" sz="2800" b="1" dirty="0" smtClean="0">
                <a:solidFill>
                  <a:schemeClr val="accent1"/>
                </a:solidFill>
              </a:rPr>
              <a:t>Excel</a:t>
            </a:r>
            <a:r>
              <a:rPr lang="zh-CN" altLang="en-US" sz="2800" b="1" dirty="0" smtClean="0">
                <a:solidFill>
                  <a:schemeClr val="accent1"/>
                </a:solidFill>
              </a:rPr>
              <a:t>文件操作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2336300" y="1412883"/>
            <a:ext cx="937862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/>
              <a:t>       Excel</a:t>
            </a:r>
            <a:r>
              <a:rPr lang="zh-CN" altLang="en-US" sz="2000" dirty="0"/>
              <a:t>文件是一种</a:t>
            </a:r>
            <a:r>
              <a:rPr lang="zh-CN" altLang="en-US" sz="2000" b="1" dirty="0">
                <a:solidFill>
                  <a:srgbClr val="0000CC"/>
                </a:solidFill>
              </a:rPr>
              <a:t>二进制文件</a:t>
            </a:r>
            <a:r>
              <a:rPr lang="zh-CN" altLang="en-US" sz="2000" dirty="0"/>
              <a:t>。Python官方发布版本中</a:t>
            </a:r>
            <a:r>
              <a:rPr lang="zh-CN" altLang="en-US" sz="2000" b="1" dirty="0">
                <a:solidFill>
                  <a:srgbClr val="0000CC"/>
                </a:solidFill>
              </a:rPr>
              <a:t>没有读写excel文件的模块</a:t>
            </a:r>
            <a:r>
              <a:rPr lang="zh-CN" altLang="en-US" sz="2000" dirty="0"/>
              <a:t>。需要</a:t>
            </a:r>
            <a:r>
              <a:rPr lang="zh-CN" altLang="en-US" sz="2000" b="1" dirty="0">
                <a:solidFill>
                  <a:srgbClr val="FF0000"/>
                </a:solidFill>
              </a:rPr>
              <a:t>安装第三方模块来实现对excel文件的读写</a:t>
            </a:r>
            <a:r>
              <a:rPr lang="zh-CN" altLang="en-US" sz="2000" dirty="0" smtClean="0"/>
              <a:t>。较为简单而又常用的第三方库为 </a:t>
            </a:r>
            <a:r>
              <a:rPr lang="en-US" altLang="zh-CN" sz="2000" b="1" dirty="0" err="1" smtClean="0">
                <a:solidFill>
                  <a:srgbClr val="FF0000"/>
                </a:solidFill>
              </a:rPr>
              <a:t>xlrd</a:t>
            </a:r>
            <a:r>
              <a:rPr lang="zh-CN" altLang="en-US" sz="2000" dirty="0" smtClean="0"/>
              <a:t>（读取</a:t>
            </a:r>
            <a:r>
              <a:rPr lang="en-US" altLang="zh-CN" sz="2000" dirty="0" smtClean="0"/>
              <a:t>Excel</a:t>
            </a:r>
            <a:r>
              <a:rPr lang="zh-CN" altLang="en-US" sz="2000" dirty="0" smtClean="0"/>
              <a:t>文件）、</a:t>
            </a:r>
            <a:r>
              <a:rPr lang="en-US" altLang="zh-CN" sz="2000" b="1" dirty="0" err="1">
                <a:solidFill>
                  <a:srgbClr val="FF0000"/>
                </a:solidFill>
              </a:rPr>
              <a:t>xlwt</a:t>
            </a:r>
            <a:r>
              <a:rPr lang="zh-CN" altLang="en-US" sz="2000" dirty="0" smtClean="0"/>
              <a:t>（向</a:t>
            </a:r>
            <a:r>
              <a:rPr lang="en-US" altLang="zh-CN" sz="2000" dirty="0" smtClean="0"/>
              <a:t>Excel</a:t>
            </a:r>
            <a:r>
              <a:rPr lang="zh-CN" altLang="en-US" sz="2000" dirty="0" smtClean="0"/>
              <a:t>文件中写入内容）。</a:t>
            </a:r>
            <a:endParaRPr lang="zh-CN" altLang="en-US" sz="2000" dirty="0"/>
          </a:p>
        </p:txBody>
      </p:sp>
      <p:sp>
        <p:nvSpPr>
          <p:cNvPr id="8" name="矩形 7"/>
          <p:cNvSpPr/>
          <p:nvPr/>
        </p:nvSpPr>
        <p:spPr>
          <a:xfrm>
            <a:off x="1391362" y="2942210"/>
            <a:ext cx="10005508" cy="499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 smtClean="0"/>
              <a:t>安装第三方库的方法为</a:t>
            </a:r>
            <a:r>
              <a:rPr lang="zh-CN" altLang="en-US" sz="2000" dirty="0" smtClean="0"/>
              <a:t>：</a:t>
            </a:r>
            <a:r>
              <a:rPr lang="en-US" altLang="zh-CN" sz="2000" dirty="0" smtClean="0"/>
              <a:t>	</a:t>
            </a:r>
            <a:r>
              <a:rPr lang="en-US" altLang="zh-CN" sz="2000" b="1" dirty="0" smtClean="0">
                <a:solidFill>
                  <a:srgbClr val="FF0000"/>
                </a:solidFill>
              </a:rPr>
              <a:t>pip install </a:t>
            </a:r>
            <a:r>
              <a:rPr lang="en-US" altLang="zh-CN" sz="2000" b="1" dirty="0" err="1" smtClean="0">
                <a:solidFill>
                  <a:srgbClr val="FF0000"/>
                </a:solidFill>
              </a:rPr>
              <a:t>xlrd</a:t>
            </a:r>
            <a:r>
              <a:rPr lang="en-US" altLang="zh-CN" sz="2000" dirty="0" smtClean="0"/>
              <a:t>		</a:t>
            </a:r>
            <a:r>
              <a:rPr lang="en-US" altLang="zh-CN" sz="2000" b="1" dirty="0" smtClean="0">
                <a:solidFill>
                  <a:srgbClr val="FF0000"/>
                </a:solidFill>
              </a:rPr>
              <a:t>pip install </a:t>
            </a:r>
            <a:r>
              <a:rPr lang="en-US" altLang="zh-CN" sz="2000" b="1" dirty="0" err="1" smtClean="0">
                <a:solidFill>
                  <a:srgbClr val="FF0000"/>
                </a:solidFill>
              </a:rPr>
              <a:t>xlwt</a:t>
            </a:r>
            <a:endParaRPr lang="zh-CN" altLang="en-US" sz="2000" b="1" dirty="0">
              <a:solidFill>
                <a:srgbClr val="FF0000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1643317" y="3981034"/>
            <a:ext cx="4260749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 smtClean="0"/>
              <a:t>Excel</a:t>
            </a:r>
            <a:r>
              <a:rPr lang="zh-CN" altLang="en-US" sz="2000" dirty="0" smtClean="0"/>
              <a:t>文件读取的操作步骤：</a:t>
            </a:r>
            <a:endParaRPr lang="en-US" altLang="zh-CN" sz="2000" dirty="0" smtClean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dirty="0"/>
              <a:t>导</a:t>
            </a:r>
            <a:r>
              <a:rPr lang="zh-CN" altLang="en-US" sz="2000" dirty="0" smtClean="0"/>
              <a:t>入模块：</a:t>
            </a:r>
            <a:r>
              <a:rPr lang="en-US" altLang="zh-CN" sz="2000" b="1" dirty="0" err="1" smtClean="0">
                <a:solidFill>
                  <a:srgbClr val="E73A1C"/>
                </a:solidFill>
              </a:rPr>
              <a:t>xlrd</a:t>
            </a:r>
            <a:endParaRPr lang="en-US" altLang="zh-CN" sz="2000" b="1" dirty="0" smtClean="0">
              <a:solidFill>
                <a:srgbClr val="E73A1C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dirty="0"/>
              <a:t>打开</a:t>
            </a:r>
            <a:r>
              <a:rPr lang="en-US" altLang="zh-CN" sz="2000" dirty="0" smtClean="0"/>
              <a:t>Excel</a:t>
            </a:r>
            <a:r>
              <a:rPr lang="zh-CN" altLang="en-US" sz="2000" dirty="0" smtClean="0"/>
              <a:t>工作簿：</a:t>
            </a:r>
            <a:r>
              <a:rPr lang="en-US" altLang="zh-CN" sz="2000" b="1" dirty="0" smtClean="0">
                <a:solidFill>
                  <a:srgbClr val="E73A1C"/>
                </a:solidFill>
              </a:rPr>
              <a:t>Book</a:t>
            </a:r>
            <a:endParaRPr lang="en-US" altLang="zh-CN" sz="2000" b="1" dirty="0">
              <a:solidFill>
                <a:srgbClr val="E73A1C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dirty="0" smtClean="0"/>
              <a:t>指定工作簿中的表单：</a:t>
            </a:r>
            <a:r>
              <a:rPr lang="en-US" altLang="zh-CN" sz="2000" b="1" dirty="0" smtClean="0">
                <a:solidFill>
                  <a:srgbClr val="E73A1C"/>
                </a:solidFill>
              </a:rPr>
              <a:t>Sheet</a:t>
            </a:r>
            <a:endParaRPr lang="en-US" altLang="zh-CN" sz="2000" b="1" dirty="0" smtClean="0">
              <a:solidFill>
                <a:srgbClr val="E73A1C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dirty="0" smtClean="0"/>
              <a:t>根据行列序号读取内容</a:t>
            </a:r>
            <a:endParaRPr lang="zh-CN" altLang="en-US" sz="2000" dirty="0"/>
          </a:p>
        </p:txBody>
      </p:sp>
      <p:sp>
        <p:nvSpPr>
          <p:cNvPr id="12" name="矩形 11"/>
          <p:cNvSpPr/>
          <p:nvPr/>
        </p:nvSpPr>
        <p:spPr>
          <a:xfrm>
            <a:off x="7025611" y="3754137"/>
            <a:ext cx="457004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 smtClean="0"/>
              <a:t>Excel</a:t>
            </a:r>
            <a:r>
              <a:rPr lang="zh-CN" altLang="en-US" sz="2000" dirty="0" smtClean="0"/>
              <a:t>文件写入的操作步骤：</a:t>
            </a:r>
            <a:endParaRPr lang="en-US" altLang="zh-CN" sz="2000" dirty="0" smtClean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dirty="0"/>
              <a:t>导</a:t>
            </a:r>
            <a:r>
              <a:rPr lang="zh-CN" altLang="en-US" sz="2000" dirty="0" smtClean="0"/>
              <a:t>入模块：</a:t>
            </a:r>
            <a:r>
              <a:rPr lang="en-US" altLang="zh-CN" sz="2000" b="1" dirty="0" err="1">
                <a:solidFill>
                  <a:srgbClr val="E73A1C"/>
                </a:solidFill>
              </a:rPr>
              <a:t>xlwt</a:t>
            </a:r>
            <a:endParaRPr lang="en-US" altLang="zh-CN" sz="2000" b="1" dirty="0">
              <a:solidFill>
                <a:srgbClr val="E73A1C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dirty="0" smtClean="0"/>
              <a:t>构造工作簿：</a:t>
            </a:r>
            <a:r>
              <a:rPr lang="en-US" altLang="zh-CN" sz="2000" b="1" dirty="0" smtClean="0">
                <a:solidFill>
                  <a:srgbClr val="E73A1C"/>
                </a:solidFill>
              </a:rPr>
              <a:t>Workbook</a:t>
            </a:r>
            <a:endParaRPr lang="en-US" altLang="zh-CN" sz="2000" b="1" dirty="0" smtClean="0">
              <a:solidFill>
                <a:srgbClr val="E73A1C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dirty="0" smtClean="0"/>
              <a:t>为工作簿添加表单：</a:t>
            </a:r>
            <a:r>
              <a:rPr lang="en-US" altLang="zh-CN" sz="2000" b="1" dirty="0">
                <a:solidFill>
                  <a:srgbClr val="E73A1C"/>
                </a:solidFill>
              </a:rPr>
              <a:t>Worksh</a:t>
            </a:r>
            <a:r>
              <a:rPr lang="en-US" altLang="zh-CN" sz="2000" b="1" dirty="0" smtClean="0">
                <a:solidFill>
                  <a:srgbClr val="E73A1C"/>
                </a:solidFill>
              </a:rPr>
              <a:t>eet</a:t>
            </a:r>
            <a:endParaRPr lang="en-US" altLang="zh-CN" sz="2000" b="1" dirty="0" smtClean="0">
              <a:solidFill>
                <a:srgbClr val="E73A1C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dirty="0" smtClean="0"/>
              <a:t>根据行列序号写入内容</a:t>
            </a:r>
            <a:endParaRPr lang="en-US" altLang="zh-CN" sz="2000" dirty="0" smtClean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dirty="0" smtClean="0"/>
              <a:t>保存文件</a:t>
            </a:r>
            <a:endParaRPr lang="zh-CN" altLang="en-US" sz="20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 flipV="1">
            <a:off x="6129149" y="781102"/>
            <a:ext cx="1083168" cy="646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687593" y="127875"/>
            <a:ext cx="3966279" cy="6524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en-US" altLang="zh-CN" sz="2800" b="1" dirty="0" smtClean="0">
                <a:solidFill>
                  <a:schemeClr val="accent1"/>
                </a:solidFill>
              </a:rPr>
              <a:t>Excel</a:t>
            </a:r>
            <a:r>
              <a:rPr lang="zh-CN" altLang="en-US" sz="2800" b="1" dirty="0" smtClean="0">
                <a:solidFill>
                  <a:schemeClr val="accent1"/>
                </a:solidFill>
              </a:rPr>
              <a:t>读取操作核心方法</a:t>
            </a:r>
            <a:endParaRPr lang="zh-CN" altLang="en-US" sz="2800" b="1" dirty="0">
              <a:solidFill>
                <a:schemeClr val="accent1"/>
              </a:solidFill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442411" y="1159100"/>
          <a:ext cx="11238727" cy="54001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16721"/>
                <a:gridCol w="5422006"/>
              </a:tblGrid>
              <a:tr h="55379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Excel</a:t>
                      </a:r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读取时主要的方法和属性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Excel</a:t>
                      </a:r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写入时主要的方法和属性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b="1" dirty="0" err="1" smtClean="0">
                          <a:solidFill>
                            <a:srgbClr val="FF0000"/>
                          </a:solidFill>
                        </a:rPr>
                        <a:t>xlrd.open_workbook</a:t>
                      </a:r>
                      <a:r>
                        <a:rPr lang="en-US" altLang="zh-CN" dirty="0" smtClean="0"/>
                        <a:t>(</a:t>
                      </a:r>
                      <a:r>
                        <a:rPr lang="zh-CN" altLang="en-US" b="1" dirty="0" smtClean="0">
                          <a:solidFill>
                            <a:srgbClr val="0000CC"/>
                          </a:solidFill>
                        </a:rPr>
                        <a:t>文件名</a:t>
                      </a:r>
                      <a:r>
                        <a:rPr lang="zh-CN" altLang="en-US" dirty="0" smtClean="0"/>
                        <a:t>）：打开</a:t>
                      </a:r>
                      <a:r>
                        <a:rPr lang="en-US" altLang="zh-CN" dirty="0" smtClean="0"/>
                        <a:t>Excel</a:t>
                      </a:r>
                      <a:r>
                        <a:rPr lang="zh-CN" altLang="en-US" dirty="0" smtClean="0"/>
                        <a:t>文件</a:t>
                      </a:r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8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xlwt.Workbook</a:t>
                      </a:r>
                      <a:r>
                        <a:rPr lang="en-US" altLang="zh-CN" dirty="0" smtClean="0"/>
                        <a:t>()</a:t>
                      </a:r>
                      <a:r>
                        <a:rPr lang="zh-CN" altLang="en-US" dirty="0" smtClean="0"/>
                        <a:t>：创建</a:t>
                      </a:r>
                      <a:r>
                        <a:rPr lang="en-US" altLang="zh-CN" dirty="0" smtClean="0"/>
                        <a:t>Excel</a:t>
                      </a:r>
                      <a:r>
                        <a:rPr lang="zh-CN" altLang="en-US" dirty="0" smtClean="0"/>
                        <a:t>文件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8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sheet_by_index</a:t>
                      </a:r>
                      <a:r>
                        <a:rPr lang="en-US" altLang="zh-CN" dirty="0" smtClean="0"/>
                        <a:t>(</a:t>
                      </a: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索引</a:t>
                      </a:r>
                      <a:r>
                        <a:rPr lang="en-US" altLang="zh-CN" dirty="0" smtClean="0"/>
                        <a:t>)</a:t>
                      </a:r>
                      <a:r>
                        <a:rPr lang="zh-CN" altLang="en-US" dirty="0" smtClean="0"/>
                        <a:t>：根据索引获取表单（</a:t>
                      </a:r>
                      <a:r>
                        <a:rPr lang="en-US" altLang="zh-CN" dirty="0" smtClean="0"/>
                        <a:t>Book</a:t>
                      </a:r>
                      <a:r>
                        <a:rPr lang="zh-CN" altLang="en-US" dirty="0" smtClean="0"/>
                        <a:t>类）</a:t>
                      </a:r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8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add_sheet</a:t>
                      </a:r>
                      <a:r>
                        <a:rPr lang="en-US" altLang="zh-CN" dirty="0" smtClean="0"/>
                        <a:t>(</a:t>
                      </a: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名称</a:t>
                      </a:r>
                      <a:r>
                        <a:rPr lang="en-US" altLang="zh-CN" dirty="0" smtClean="0"/>
                        <a:t>)</a:t>
                      </a:r>
                      <a:r>
                        <a:rPr lang="zh-CN" altLang="en-US" dirty="0" smtClean="0"/>
                        <a:t>：添加表单（</a:t>
                      </a:r>
                      <a:r>
                        <a:rPr lang="en-US" altLang="zh-CN" dirty="0" smtClean="0"/>
                        <a:t>Workbook</a:t>
                      </a:r>
                      <a:r>
                        <a:rPr lang="zh-CN" altLang="en-US" dirty="0" smtClean="0"/>
                        <a:t>类）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8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sheet_by_name</a:t>
                      </a:r>
                      <a:r>
                        <a:rPr lang="en-US" altLang="zh-CN" dirty="0" smtClean="0"/>
                        <a:t>(</a:t>
                      </a: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名称</a:t>
                      </a:r>
                      <a:r>
                        <a:rPr lang="en-US" altLang="zh-CN" dirty="0" smtClean="0"/>
                        <a:t>)</a:t>
                      </a:r>
                      <a:r>
                        <a:rPr lang="zh-CN" altLang="en-US" dirty="0" smtClean="0"/>
                        <a:t>：根据名称获取表单（</a:t>
                      </a:r>
                      <a:r>
                        <a:rPr lang="en-US" altLang="zh-CN" dirty="0" smtClean="0"/>
                        <a:t>Book</a:t>
                      </a:r>
                      <a:r>
                        <a:rPr lang="zh-CN" altLang="en-US" dirty="0" smtClean="0"/>
                        <a:t>类）</a:t>
                      </a:r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8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xlwt.XFStyle</a:t>
                      </a:r>
                      <a:r>
                        <a:rPr lang="en-US" altLang="zh-CN" dirty="0" smtClean="0"/>
                        <a:t>()</a:t>
                      </a:r>
                      <a:r>
                        <a:rPr lang="zh-CN" altLang="en-US" dirty="0" smtClean="0"/>
                        <a:t>：定义样式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8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nrows</a:t>
                      </a:r>
                      <a:r>
                        <a:rPr lang="zh-CN" altLang="en-US" dirty="0" smtClean="0"/>
                        <a:t>：一共有多少行（</a:t>
                      </a:r>
                      <a:r>
                        <a:rPr lang="en-US" altLang="zh-CN" dirty="0" smtClean="0"/>
                        <a:t>Sheet</a:t>
                      </a:r>
                      <a:r>
                        <a:rPr lang="zh-CN" altLang="en-US" dirty="0" smtClean="0"/>
                        <a:t>类）</a:t>
                      </a:r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8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xlwt.Font</a:t>
                      </a:r>
                      <a:r>
                        <a:rPr lang="en-US" altLang="zh-CN" dirty="0" smtClean="0"/>
                        <a:t>()</a:t>
                      </a:r>
                      <a:r>
                        <a:rPr lang="zh-CN" altLang="en-US" dirty="0" smtClean="0"/>
                        <a:t>：定义字体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8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ncols</a:t>
                      </a:r>
                      <a:r>
                        <a:rPr lang="zh-CN" altLang="en-US" dirty="0" smtClean="0"/>
                        <a:t>：一共有多少列（</a:t>
                      </a:r>
                      <a:r>
                        <a:rPr lang="en-US" altLang="zh-CN" dirty="0" smtClean="0"/>
                        <a:t>Sheet</a:t>
                      </a:r>
                      <a:r>
                        <a:rPr lang="zh-CN" altLang="en-US" dirty="0" smtClean="0"/>
                        <a:t>类）</a:t>
                      </a:r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8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xlwt.Alignment</a:t>
                      </a:r>
                      <a:r>
                        <a:rPr lang="en-US" altLang="zh-CN" dirty="0" smtClean="0"/>
                        <a:t>()</a:t>
                      </a:r>
                      <a:r>
                        <a:rPr lang="zh-CN" altLang="en-US" dirty="0" smtClean="0"/>
                        <a:t>：定义对齐方式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8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cell_value</a:t>
                      </a:r>
                      <a:r>
                        <a:rPr lang="en-US" altLang="zh-CN" dirty="0" smtClean="0"/>
                        <a:t>(</a:t>
                      </a: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行序</a:t>
                      </a:r>
                      <a:r>
                        <a:rPr lang="zh-CN" altLang="en-US" dirty="0" smtClean="0"/>
                        <a:t>，</a:t>
                      </a: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列序</a:t>
                      </a:r>
                      <a:r>
                        <a:rPr lang="en-US" altLang="zh-CN" dirty="0" smtClean="0"/>
                        <a:t>)</a:t>
                      </a:r>
                      <a:r>
                        <a:rPr lang="zh-CN" altLang="en-US" dirty="0" smtClean="0"/>
                        <a:t>：获取单元格内容（</a:t>
                      </a:r>
                      <a:r>
                        <a:rPr lang="en-US" altLang="zh-CN" dirty="0" smtClean="0"/>
                        <a:t>Sheet</a:t>
                      </a:r>
                      <a:r>
                        <a:rPr lang="zh-CN" altLang="en-US" dirty="0" smtClean="0"/>
                        <a:t>类）</a:t>
                      </a:r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write</a:t>
                      </a:r>
                      <a:r>
                        <a:rPr lang="en-US" altLang="zh-CN" dirty="0" smtClean="0"/>
                        <a:t>(</a:t>
                      </a: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行序</a:t>
                      </a:r>
                      <a:r>
                        <a:rPr lang="zh-CN" altLang="en-US" dirty="0" smtClean="0"/>
                        <a:t>，</a:t>
                      </a: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列序</a:t>
                      </a:r>
                      <a:r>
                        <a:rPr lang="zh-CN" altLang="en-US" dirty="0" smtClean="0"/>
                        <a:t>，</a:t>
                      </a: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内容</a:t>
                      </a:r>
                      <a:r>
                        <a:rPr lang="zh-CN" altLang="en-US" dirty="0" smtClean="0"/>
                        <a:t>，</a:t>
                      </a: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样式</a:t>
                      </a:r>
                      <a:r>
                        <a:rPr lang="en-US" altLang="zh-CN" dirty="0" smtClean="0"/>
                        <a:t>)</a:t>
                      </a:r>
                      <a:r>
                        <a:rPr lang="zh-CN" altLang="en-US" dirty="0" smtClean="0"/>
                        <a:t>：向单元格添加内容</a:t>
                      </a:r>
                      <a:r>
                        <a:rPr lang="en-US" altLang="zh-CN" dirty="0" smtClean="0"/>
                        <a:t>(Worksheet</a:t>
                      </a:r>
                      <a:r>
                        <a:rPr lang="zh-CN" altLang="en-US" dirty="0" smtClean="0"/>
                        <a:t>类）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8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row_values</a:t>
                      </a:r>
                      <a:r>
                        <a:rPr lang="en-US" altLang="zh-CN" dirty="0" smtClean="0"/>
                        <a:t>(</a:t>
                      </a: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行序</a:t>
                      </a:r>
                      <a:r>
                        <a:rPr lang="en-US" altLang="zh-CN" dirty="0" smtClean="0"/>
                        <a:t>)</a:t>
                      </a:r>
                      <a:r>
                        <a:rPr lang="zh-CN" altLang="en-US" dirty="0" smtClean="0"/>
                        <a:t>：获取某一行的内容（</a:t>
                      </a:r>
                      <a:r>
                        <a:rPr lang="en-US" altLang="zh-CN" dirty="0" smtClean="0"/>
                        <a:t>Sheet</a:t>
                      </a:r>
                      <a:r>
                        <a:rPr lang="zh-CN" altLang="en-US" dirty="0" smtClean="0"/>
                        <a:t>类）</a:t>
                      </a:r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8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write_merge</a:t>
                      </a:r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行序</a:t>
                      </a:r>
                      <a:r>
                        <a:rPr lang="en-US" altLang="zh-CN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，</a:t>
                      </a: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行序</a:t>
                      </a:r>
                      <a:r>
                        <a:rPr lang="en-US" altLang="zh-CN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，</a:t>
                      </a: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列序</a:t>
                      </a:r>
                      <a:r>
                        <a:rPr lang="en-US" altLang="zh-CN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，</a:t>
                      </a: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列序</a:t>
                      </a:r>
                      <a:r>
                        <a:rPr lang="en-US" altLang="zh-CN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，</a:t>
                      </a: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内容</a:t>
                      </a:r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，</a:t>
                      </a: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样式</a:t>
                      </a:r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：合并指定范围单元格，并指定内容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dirty="0" smtClean="0"/>
                        <a:t>……</a:t>
                      </a:r>
                      <a:r>
                        <a:rPr lang="zh-CN" altLang="en-US" dirty="0" smtClean="0"/>
                        <a:t>（</a:t>
                      </a:r>
                      <a:r>
                        <a:rPr lang="zh-CN" altLang="en-US" b="1" dirty="0" smtClean="0">
                          <a:solidFill>
                            <a:srgbClr val="0000CC"/>
                          </a:solidFill>
                        </a:rPr>
                        <a:t>更多内容查看帮助文档</a:t>
                      </a:r>
                      <a:r>
                        <a:rPr lang="zh-CN" altLang="en-US" dirty="0" smtClean="0"/>
                        <a:t>）</a:t>
                      </a:r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dirty="0" smtClean="0"/>
                        <a:t>……</a:t>
                      </a:r>
                      <a:r>
                        <a:rPr lang="zh-CN" altLang="en-US" dirty="0" smtClean="0"/>
                        <a:t>（</a:t>
                      </a: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更多内容查看帮助文档</a:t>
                      </a:r>
                      <a:r>
                        <a:rPr lang="zh-CN" altLang="en-US" dirty="0" smtClean="0"/>
                        <a:t>）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 flipV="1">
            <a:off x="1557149" y="1052303"/>
            <a:ext cx="1083168" cy="646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83018" y="432152"/>
            <a:ext cx="3248133" cy="6524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en-US" altLang="zh-CN" sz="2800" b="1" dirty="0" smtClean="0">
                <a:solidFill>
                  <a:schemeClr val="accent1"/>
                </a:solidFill>
              </a:rPr>
              <a:t>Excel</a:t>
            </a:r>
            <a:r>
              <a:rPr lang="zh-CN" altLang="en-US" sz="2800" b="1" dirty="0" smtClean="0">
                <a:solidFill>
                  <a:schemeClr val="accent1"/>
                </a:solidFill>
              </a:rPr>
              <a:t>读取操作案例</a:t>
            </a:r>
            <a:endParaRPr lang="zh-CN" altLang="en-US" sz="2800" b="1" dirty="0">
              <a:solidFill>
                <a:schemeClr val="accent1"/>
              </a:solidFill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534411" y="2735023"/>
            <a:ext cx="7211958" cy="3785652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def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FFC66D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read_excel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(file_name): 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# </a:t>
            </a:r>
            <a:r>
              <a:rPr kumimoji="0" 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读取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Excel</a:t>
            </a:r>
            <a:r>
              <a:rPr kumimoji="0" 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中的内容</a:t>
            </a:r>
            <a:br>
              <a:rPr kumimoji="0" 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wb = xlrd.open_workbook(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A492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filename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=file_name) 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# </a:t>
            </a:r>
            <a:r>
              <a:rPr kumimoji="0" 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打开文件</a:t>
            </a:r>
            <a:br>
              <a:rPr kumimoji="0" 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s = wb.sheet_by_index(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0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 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# </a:t>
            </a:r>
            <a:r>
              <a:rPr kumimoji="0" 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通过索引获取表单，这里获取第一个表单</a:t>
            </a:r>
            <a:br>
              <a:rPr kumimoji="0" 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items = [] 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# </a:t>
            </a:r>
            <a:r>
              <a:rPr kumimoji="0" 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定义列表保存所有行信息</a:t>
            </a:r>
            <a:br>
              <a:rPr kumimoji="0" 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for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i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in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range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(s.nrows): 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# </a:t>
            </a:r>
            <a:r>
              <a:rPr kumimoji="0" 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循环遍历每一行</a:t>
            </a:r>
            <a:br>
              <a:rPr kumimoji="0" 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   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item = [] 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# </a:t>
            </a:r>
            <a:r>
              <a:rPr kumimoji="0" 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创建列表用于保存每一行记录</a:t>
            </a:r>
            <a:br>
              <a:rPr kumimoji="0" 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   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for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j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in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range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(s.ncols): 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# </a:t>
            </a:r>
            <a:r>
              <a:rPr kumimoji="0" 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循环遍历每一列</a:t>
            </a:r>
            <a:br>
              <a:rPr kumimoji="0" 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       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item.append(s.cell_value(i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,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j)) 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# </a:t>
            </a:r>
            <a:r>
              <a:rPr kumimoji="0" 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添加每个单元格信息</a:t>
            </a:r>
            <a:br>
              <a:rPr kumimoji="0" 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   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items.append(item) 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# </a:t>
            </a:r>
            <a:r>
              <a:rPr kumimoji="0" 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添加每行信息</a:t>
            </a:r>
            <a:br>
              <a:rPr kumimoji="0" 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return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items</a:t>
            </a:r>
            <a:endParaRPr kumimoji="0" lang="zh-CN" altLang="zh-CN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40390" y="279679"/>
            <a:ext cx="7600000" cy="1971429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375886" y="1973576"/>
            <a:ext cx="332035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/>
              <a:t>      编写程序读取</a:t>
            </a:r>
            <a:r>
              <a:rPr lang="zh-CN" altLang="en-US" sz="2000" dirty="0"/>
              <a:t>右图所示</a:t>
            </a:r>
            <a:endParaRPr lang="zh-CN" altLang="en-US" sz="2000" dirty="0"/>
          </a:p>
          <a:p>
            <a:pPr>
              <a:lnSpc>
                <a:spcPct val="150000"/>
              </a:lnSpc>
            </a:pPr>
            <a:r>
              <a:rPr lang="en-US" altLang="zh-CN" sz="2000" dirty="0" smtClean="0"/>
              <a:t>Excel </a:t>
            </a:r>
            <a:r>
              <a:rPr lang="zh-CN" altLang="en-US" sz="2000" dirty="0" smtClean="0"/>
              <a:t>文件。将结果保存到列表中进行返回。</a:t>
            </a:r>
            <a:endParaRPr lang="zh-CN" altLang="en-US" sz="2000" dirty="0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187896" y="4204753"/>
            <a:ext cx="4167713" cy="1338828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schools = read_excel(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"school.xls"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for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school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in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schools: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(school)</a:t>
            </a:r>
            <a:endParaRPr kumimoji="0" lang="zh-CN" altLang="zh-C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 flipV="1">
            <a:off x="1557149" y="1052303"/>
            <a:ext cx="1083168" cy="646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83018" y="432152"/>
            <a:ext cx="3248133" cy="6524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en-US" altLang="zh-CN" sz="2800" b="1" dirty="0" smtClean="0">
                <a:solidFill>
                  <a:schemeClr val="accent1"/>
                </a:solidFill>
              </a:rPr>
              <a:t>Excel</a:t>
            </a:r>
            <a:r>
              <a:rPr lang="zh-CN" altLang="en-US" sz="2800" b="1" dirty="0" smtClean="0">
                <a:solidFill>
                  <a:schemeClr val="accent1"/>
                </a:solidFill>
              </a:rPr>
              <a:t>读取操作案例</a:t>
            </a:r>
            <a:endParaRPr lang="zh-CN" altLang="en-US" sz="2800" b="1" dirty="0">
              <a:solidFill>
                <a:schemeClr val="accent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76236" y="1559685"/>
            <a:ext cx="455943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/>
              <a:t>      将读取的 </a:t>
            </a:r>
            <a:r>
              <a:rPr lang="en-US" altLang="zh-CN" sz="2000" dirty="0" smtClean="0"/>
              <a:t>Excel </a:t>
            </a:r>
            <a:r>
              <a:rPr lang="zh-CN" altLang="en-US" sz="2000" dirty="0" smtClean="0"/>
              <a:t>文件内容，写入到另一个</a:t>
            </a:r>
            <a:r>
              <a:rPr lang="en-US" altLang="zh-CN" sz="2000" dirty="0" smtClean="0"/>
              <a:t>Excel</a:t>
            </a:r>
            <a:r>
              <a:rPr lang="zh-CN" altLang="en-US" sz="2000" dirty="0" smtClean="0"/>
              <a:t>中，对学校</a:t>
            </a:r>
            <a:r>
              <a:rPr lang="zh-CN" altLang="en-US" sz="2000" dirty="0"/>
              <a:t>所在</a:t>
            </a:r>
            <a:r>
              <a:rPr lang="zh-CN" altLang="en-US" sz="2000" dirty="0" smtClean="0"/>
              <a:t>省份进行简单判断。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第一行合并单元格显示标题</a:t>
            </a:r>
            <a:r>
              <a:rPr lang="zh-CN" altLang="en-US" sz="2000" dirty="0" smtClean="0"/>
              <a:t>。</a:t>
            </a:r>
            <a:endParaRPr lang="zh-CN" altLang="en-US" sz="20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5121498" y="55424"/>
            <a:ext cx="6993228" cy="6712800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def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FFC66D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write_excel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(items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,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province): 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# </a:t>
            </a:r>
            <a:r>
              <a:rPr kumimoji="0" 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向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Excel</a:t>
            </a:r>
            <a:r>
              <a:rPr kumimoji="0" 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中写入内容</a:t>
            </a:r>
            <a:br>
              <a:rPr kumimoji="0" 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wb = xlwt.Workbook(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A492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encoding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=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"utf-8"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b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s = wb.add_sheet(province +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</a:t>
            </a:r>
            <a:r>
              <a:rPr kumimoji="0" lang="zh-CN" sz="15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高校信息表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,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A492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cell_overwrite_ok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=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True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b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style = xlwt.XFStyle() 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# </a:t>
            </a:r>
            <a:r>
              <a:rPr kumimoji="0" 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定义样式</a:t>
            </a:r>
            <a:br>
              <a:rPr kumimoji="0" 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font = xlwt.Font() 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# </a:t>
            </a:r>
            <a:r>
              <a:rPr kumimoji="0" 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定义字体</a:t>
            </a:r>
            <a:br>
              <a:rPr kumimoji="0" 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alignment = xlwt.Alignment() 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# </a:t>
            </a:r>
            <a:r>
              <a:rPr kumimoji="0" 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定义对齐方式</a:t>
            </a:r>
            <a:br>
              <a:rPr kumimoji="0" 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font.bold =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True 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# </a:t>
            </a:r>
            <a:r>
              <a:rPr kumimoji="0" 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加粗</a:t>
            </a:r>
            <a:br>
              <a:rPr kumimoji="0" 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font.height =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300 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# </a:t>
            </a:r>
            <a:r>
              <a:rPr kumimoji="0" 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字体大小</a:t>
            </a:r>
            <a:br>
              <a:rPr kumimoji="0" 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font.colour_index =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4 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# </a:t>
            </a:r>
            <a:r>
              <a:rPr kumimoji="0" 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颜色</a:t>
            </a:r>
            <a:br>
              <a:rPr kumimoji="0" 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alignment.horz = alignment.HORZ_CENTER 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# </a:t>
            </a:r>
            <a:r>
              <a:rPr kumimoji="0" 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水平居中</a:t>
            </a:r>
            <a:br>
              <a:rPr kumimoji="0" 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alignment.vert = alignment.VERT_CENTER 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# </a:t>
            </a:r>
            <a:r>
              <a:rPr kumimoji="0" 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垂直居中</a:t>
            </a:r>
            <a:br>
              <a:rPr kumimoji="0" 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style.font = font 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# </a:t>
            </a:r>
            <a:r>
              <a:rPr kumimoji="0" 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设置字体</a:t>
            </a:r>
            <a:br>
              <a:rPr kumimoji="0" 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style.alignment = alignment 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# </a:t>
            </a:r>
            <a:r>
              <a:rPr kumimoji="0" 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设置对齐方式</a:t>
            </a:r>
            <a:br>
              <a:rPr kumimoji="0" 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s.write_merge(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0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,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0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,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0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,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6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,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province +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</a:t>
            </a:r>
            <a:r>
              <a:rPr kumimoji="0" lang="zh-CN" sz="15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高校信息表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,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style)</a:t>
            </a:r>
            <a:b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for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j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in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range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len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(items[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0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])): 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# </a:t>
            </a:r>
            <a:r>
              <a:rPr kumimoji="0" 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写入表头</a:t>
            </a:r>
            <a:br>
              <a:rPr kumimoji="0" 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sz="15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   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print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"----"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b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    s.write(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,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j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,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items[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0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][j])</a:t>
            </a:r>
            <a:b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count =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b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for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i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in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range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,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len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(items)):</a:t>
            </a:r>
            <a:b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   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if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items[i][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] == province:</a:t>
            </a:r>
            <a:b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       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for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j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in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range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len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(items[i])):</a:t>
            </a:r>
            <a:b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            s.write(count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,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j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,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items[i][j])</a:t>
            </a:r>
            <a:b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        count = count +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b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wb.save(province +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".xls"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86" y="5014036"/>
            <a:ext cx="4931007" cy="1432783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385740" y="3509710"/>
            <a:ext cx="4074262" cy="941764"/>
            <a:chOff x="330313" y="3381081"/>
            <a:chExt cx="4074262" cy="941764"/>
          </a:xfrm>
        </p:grpSpPr>
        <p:sp>
          <p:nvSpPr>
            <p:cNvPr id="4" name="Rectangle 2"/>
            <p:cNvSpPr>
              <a:spLocks noChangeArrowheads="1"/>
            </p:cNvSpPr>
            <p:nvPr/>
          </p:nvSpPr>
          <p:spPr bwMode="auto">
            <a:xfrm>
              <a:off x="330313" y="3815014"/>
              <a:ext cx="4074262" cy="507831"/>
            </a:xfrm>
            <a:prstGeom prst="rect">
              <a:avLst/>
            </a:prstGeom>
            <a:solidFill>
              <a:srgbClr val="2B2B2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zh-CN" altLang="zh-CN" b="0" i="0" u="none" strike="noStrike" cap="none" normalizeH="0" baseline="0" smtClean="0">
                  <a:ln>
                    <a:noFill/>
                  </a:ln>
                  <a:solidFill>
                    <a:srgbClr val="A9B7C6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rPr>
                <a:t>write_excel(schools</a:t>
              </a:r>
              <a:r>
                <a:rPr kumimoji="0" lang="zh-CN" altLang="zh-CN" b="0" i="0" u="none" strike="noStrike" cap="none" normalizeH="0" baseline="0" smtClean="0">
                  <a:ln>
                    <a:noFill/>
                  </a:ln>
                  <a:solidFill>
                    <a:srgbClr val="CC7832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rPr>
                <a:t>, </a:t>
              </a:r>
              <a:r>
                <a:rPr kumimoji="0" lang="zh-CN" altLang="zh-CN" b="0" i="0" u="none" strike="noStrike" cap="none" normalizeH="0" baseline="0" smtClean="0">
                  <a:ln>
                    <a:noFill/>
                  </a:ln>
                  <a:solidFill>
                    <a:srgbClr val="6A8759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rPr>
                <a:t>"</a:t>
              </a:r>
              <a:r>
                <a:rPr kumimoji="0" lang="zh-CN" b="0" i="0" u="none" strike="noStrike" cap="none" normalizeH="0" baseline="0" smtClean="0">
                  <a:ln>
                    <a:noFill/>
                  </a:ln>
                  <a:solidFill>
                    <a:srgbClr val="6A8759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rPr>
                <a:t>江西省</a:t>
              </a:r>
              <a:r>
                <a:rPr kumimoji="0" lang="zh-CN" altLang="zh-CN" b="0" i="0" u="none" strike="noStrike" cap="none" normalizeH="0" baseline="0" smtClean="0">
                  <a:ln>
                    <a:noFill/>
                  </a:ln>
                  <a:solidFill>
                    <a:srgbClr val="6A8759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rPr>
                <a:t>"</a:t>
              </a:r>
              <a:r>
                <a:rPr kumimoji="0" lang="zh-CN" altLang="zh-CN" b="0" i="0" u="none" strike="noStrike" cap="none" normalizeH="0" baseline="0" smtClean="0">
                  <a:ln>
                    <a:noFill/>
                  </a:ln>
                  <a:solidFill>
                    <a:srgbClr val="A9B7C6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rPr>
                <a:t>)</a:t>
              </a:r>
              <a:endParaRPr kumimoji="0" lang="zh-CN" altLang="zh-CN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" name="Rectangle 3"/>
            <p:cNvSpPr>
              <a:spLocks noChangeArrowheads="1"/>
            </p:cNvSpPr>
            <p:nvPr/>
          </p:nvSpPr>
          <p:spPr bwMode="auto">
            <a:xfrm>
              <a:off x="330313" y="3381081"/>
              <a:ext cx="4074262" cy="507831"/>
            </a:xfrm>
            <a:prstGeom prst="rect">
              <a:avLst/>
            </a:prstGeom>
            <a:solidFill>
              <a:srgbClr val="2B2B2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zh-CN" altLang="zh-CN" b="0" i="0" u="none" strike="noStrike" cap="none" normalizeH="0" baseline="0" dirty="0" smtClean="0">
                  <a:ln>
                    <a:noFill/>
                  </a:ln>
                  <a:solidFill>
                    <a:srgbClr val="A9B7C6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rPr>
                <a:t>schools = read_excel(</a:t>
              </a:r>
              <a:r>
                <a:rPr kumimoji="0" lang="zh-CN" altLang="zh-CN" b="0" i="0" u="none" strike="noStrike" cap="none" normalizeH="0" baseline="0" dirty="0" smtClean="0">
                  <a:ln>
                    <a:noFill/>
                  </a:ln>
                  <a:solidFill>
                    <a:srgbClr val="6A8759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rPr>
                <a:t>"school.xls"</a:t>
              </a:r>
              <a:r>
                <a:rPr kumimoji="0" lang="zh-CN" altLang="zh-CN" b="0" i="0" u="none" strike="noStrike" cap="none" normalizeH="0" baseline="0" dirty="0" smtClean="0">
                  <a:ln>
                    <a:noFill/>
                  </a:ln>
                  <a:solidFill>
                    <a:srgbClr val="A9B7C6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rPr>
                <a:t>)</a:t>
              </a:r>
              <a:endParaRPr kumimoji="0" lang="zh-CN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4628819" y="258233"/>
            <a:ext cx="3232072" cy="721395"/>
          </a:xfrm>
        </p:spPr>
        <p:txBody>
          <a:bodyPr/>
          <a:lstStyle/>
          <a:p>
            <a:pPr algn="ctr"/>
            <a:r>
              <a:rPr lang="zh-CN" altLang="en-US" sz="3600" dirty="0" smtClean="0"/>
              <a:t>课后练习题</a:t>
            </a:r>
            <a:endParaRPr lang="zh-CN" altLang="en-US" sz="3600" dirty="0"/>
          </a:p>
        </p:txBody>
      </p:sp>
      <p:sp>
        <p:nvSpPr>
          <p:cNvPr id="7" name="矩形 6"/>
          <p:cNvSpPr/>
          <p:nvPr/>
        </p:nvSpPr>
        <p:spPr>
          <a:xfrm>
            <a:off x="1244405" y="1848188"/>
            <a:ext cx="100008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dirty="0" smtClean="0"/>
              <a:t>编写程序读取学校信息表内容，然后单独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将所有的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211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高校放入一个表单</a:t>
            </a:r>
            <a:r>
              <a:rPr lang="zh-CN" altLang="en-US" sz="2400" dirty="0" smtClean="0"/>
              <a:t>，</a:t>
            </a:r>
            <a:r>
              <a:rPr lang="zh-CN" altLang="en-US" sz="2400" b="1" dirty="0" smtClean="0">
                <a:solidFill>
                  <a:srgbClr val="0000CC"/>
                </a:solidFill>
              </a:rPr>
              <a:t>将所有的</a:t>
            </a:r>
            <a:r>
              <a:rPr lang="en-US" altLang="zh-CN" sz="2400" b="1" dirty="0" smtClean="0">
                <a:solidFill>
                  <a:srgbClr val="0000CC"/>
                </a:solidFill>
              </a:rPr>
              <a:t>985</a:t>
            </a:r>
            <a:r>
              <a:rPr lang="zh-CN" altLang="en-US" sz="2400" b="1" dirty="0" smtClean="0">
                <a:solidFill>
                  <a:srgbClr val="0000CC"/>
                </a:solidFill>
              </a:rPr>
              <a:t>高校放入一个表单</a:t>
            </a:r>
            <a:r>
              <a:rPr lang="zh-CN" altLang="en-US" sz="2400" dirty="0" smtClean="0"/>
              <a:t>，</a:t>
            </a:r>
            <a:r>
              <a:rPr lang="zh-CN" altLang="en-US" sz="2400" b="1" dirty="0" smtClean="0"/>
              <a:t>两个表单位于同一个</a:t>
            </a:r>
            <a:r>
              <a:rPr lang="en-US" altLang="zh-CN" sz="2400" b="1" dirty="0" smtClean="0"/>
              <a:t>Excel</a:t>
            </a:r>
            <a:r>
              <a:rPr lang="zh-CN" altLang="en-US" sz="2400" b="1" dirty="0" smtClean="0"/>
              <a:t>文件</a:t>
            </a:r>
            <a:r>
              <a:rPr lang="zh-CN" altLang="en-US" sz="2400" dirty="0" smtClean="0"/>
              <a:t>。</a:t>
            </a:r>
            <a:endParaRPr lang="en-US" altLang="zh-CN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25960" y="1617072"/>
            <a:ext cx="11096846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lang="zh-CN" altLang="en-US" sz="3200" b="1" dirty="0" smtClean="0">
                <a:solidFill>
                  <a:srgbClr val="0000CC"/>
                </a:solidFill>
              </a:rPr>
              <a:t>文本文件的读写</a:t>
            </a:r>
            <a:r>
              <a:rPr lang="zh-CN" altLang="en-US" sz="2400" b="1" dirty="0" smtClean="0"/>
              <a:t>：</a:t>
            </a:r>
            <a:r>
              <a:rPr lang="en-US" altLang="zh-CN" sz="2400" b="1" dirty="0" smtClean="0"/>
              <a:t>open</a:t>
            </a:r>
            <a:r>
              <a:rPr lang="zh-CN" altLang="en-US" sz="2400" b="1" dirty="0" smtClean="0"/>
              <a:t>函数（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文件路径、操作模式、字符编码</a:t>
            </a:r>
            <a:r>
              <a:rPr lang="zh-CN" altLang="en-US" sz="2400" b="1" dirty="0" smtClean="0"/>
              <a:t>）、文件读取（</a:t>
            </a:r>
            <a:r>
              <a:rPr lang="en-US" altLang="zh-CN" sz="2400" b="1" dirty="0">
                <a:solidFill>
                  <a:srgbClr val="FF0000"/>
                </a:solidFill>
              </a:rPr>
              <a:t>read</a:t>
            </a:r>
            <a:r>
              <a:rPr lang="zh-CN" altLang="en-US" sz="2400" b="1" dirty="0">
                <a:solidFill>
                  <a:srgbClr val="FF0000"/>
                </a:solidFill>
              </a:rPr>
              <a:t>、</a:t>
            </a:r>
            <a:r>
              <a:rPr lang="en-US" altLang="zh-CN" sz="2400" b="1" dirty="0" err="1">
                <a:solidFill>
                  <a:srgbClr val="FF0000"/>
                </a:solidFill>
              </a:rPr>
              <a:t>readline</a:t>
            </a:r>
            <a:r>
              <a:rPr lang="zh-CN" altLang="en-US" sz="2400" b="1" dirty="0">
                <a:solidFill>
                  <a:srgbClr val="FF0000"/>
                </a:solidFill>
              </a:rPr>
              <a:t>、</a:t>
            </a:r>
            <a:r>
              <a:rPr lang="en-US" altLang="zh-CN" sz="2400" b="1" dirty="0" err="1">
                <a:solidFill>
                  <a:srgbClr val="FF0000"/>
                </a:solidFill>
              </a:rPr>
              <a:t>readlines</a:t>
            </a:r>
            <a:r>
              <a:rPr lang="zh-CN" altLang="en-US" sz="2400" b="1" dirty="0" smtClean="0"/>
              <a:t>）</a:t>
            </a:r>
            <a:r>
              <a:rPr lang="zh-CN" altLang="en-US" sz="2400" b="1" dirty="0" smtClean="0"/>
              <a:t>、文件写入（</a:t>
            </a:r>
            <a:r>
              <a:rPr lang="en-US" altLang="zh-CN" sz="2400" b="1" dirty="0">
                <a:solidFill>
                  <a:srgbClr val="FF0000"/>
                </a:solidFill>
              </a:rPr>
              <a:t>write</a:t>
            </a:r>
            <a:r>
              <a:rPr lang="zh-CN" altLang="en-US" sz="2400" b="1" dirty="0">
                <a:solidFill>
                  <a:srgbClr val="FF0000"/>
                </a:solidFill>
              </a:rPr>
              <a:t>、</a:t>
            </a:r>
            <a:r>
              <a:rPr lang="en-US" altLang="zh-CN" sz="2400" b="1" dirty="0" err="1">
                <a:solidFill>
                  <a:srgbClr val="FF0000"/>
                </a:solidFill>
              </a:rPr>
              <a:t>writelines</a:t>
            </a:r>
            <a:r>
              <a:rPr lang="zh-CN" altLang="en-US" sz="2400" b="1" dirty="0" smtClean="0"/>
              <a:t>）</a:t>
            </a:r>
            <a:r>
              <a:rPr lang="zh-CN" altLang="en-US" sz="2400" b="1" dirty="0" smtClean="0"/>
              <a:t>；</a:t>
            </a:r>
            <a:endParaRPr lang="en-US" altLang="zh-CN" sz="2400" b="1" dirty="0" smtClean="0"/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lang="zh-CN" altLang="en-US" sz="3200" b="1" dirty="0" smtClean="0">
                <a:solidFill>
                  <a:srgbClr val="0000CC"/>
                </a:solidFill>
              </a:rPr>
              <a:t>文件与文件夹的操作</a:t>
            </a:r>
            <a:r>
              <a:rPr lang="zh-CN" altLang="en-US" sz="2400" b="1" dirty="0" smtClean="0"/>
              <a:t>：</a:t>
            </a:r>
            <a:r>
              <a:rPr lang="zh-CN" altLang="en-US" sz="2400" b="1" dirty="0" smtClean="0"/>
              <a:t>获取当前目录、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列出文件夹下所有文件</a:t>
            </a:r>
            <a:r>
              <a:rPr lang="zh-CN" altLang="en-US" sz="2400" b="1" dirty="0" smtClean="0"/>
              <a:t>、创建目录、路径的分割、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路径的合并</a:t>
            </a:r>
            <a:r>
              <a:rPr lang="zh-CN" altLang="en-US" sz="2400" b="1" dirty="0" smtClean="0"/>
              <a:t>、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判断是否为文件或文件夹</a:t>
            </a:r>
            <a:r>
              <a:rPr lang="zh-CN" altLang="en-US" sz="2400" b="1" dirty="0" smtClean="0"/>
              <a:t>、</a:t>
            </a:r>
            <a:r>
              <a:rPr lang="zh-CN" altLang="en-US" sz="2400" b="1" dirty="0" smtClean="0"/>
              <a:t>获取文件大小</a:t>
            </a:r>
            <a:r>
              <a:rPr lang="en-US" altLang="zh-CN" sz="2400" b="1" dirty="0" smtClean="0"/>
              <a:t>…</a:t>
            </a:r>
            <a:r>
              <a:rPr lang="zh-CN" altLang="en-US" sz="2400" b="1" dirty="0" smtClean="0"/>
              <a:t>；</a:t>
            </a:r>
            <a:endParaRPr lang="en-US" altLang="zh-CN" sz="2400" b="1" dirty="0" smtClean="0"/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lang="en-US" altLang="zh-CN" sz="3200" b="1" dirty="0" smtClean="0">
                <a:solidFill>
                  <a:srgbClr val="0000CC"/>
                </a:solidFill>
              </a:rPr>
              <a:t>Excel</a:t>
            </a:r>
            <a:r>
              <a:rPr lang="zh-CN" altLang="en-US" sz="3200" b="1" dirty="0" smtClean="0">
                <a:solidFill>
                  <a:srgbClr val="0000CC"/>
                </a:solidFill>
              </a:rPr>
              <a:t>文件的操作</a:t>
            </a:r>
            <a:r>
              <a:rPr lang="zh-CN" altLang="en-US" sz="2400" b="1" dirty="0" smtClean="0"/>
              <a:t>：借助于第三方库、获取工作簿、获取表单、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根据行和列对单元格进行操作</a:t>
            </a:r>
            <a:r>
              <a:rPr lang="zh-CN" altLang="en-US" sz="2400" b="1" dirty="0" smtClean="0"/>
              <a:t>、设置内容样式（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字体、样式</a:t>
            </a:r>
            <a:r>
              <a:rPr lang="zh-CN" altLang="en-US" sz="2400" b="1" dirty="0" smtClean="0"/>
              <a:t>等）</a:t>
            </a:r>
            <a:r>
              <a:rPr lang="en-US" altLang="zh-CN" sz="2400" b="1" dirty="0" smtClean="0"/>
              <a:t>…</a:t>
            </a:r>
            <a:endParaRPr lang="en-US" altLang="zh-CN" sz="2400" b="1" dirty="0" smtClean="0"/>
          </a:p>
        </p:txBody>
      </p:sp>
      <p:sp>
        <p:nvSpPr>
          <p:cNvPr id="4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4108677" y="258233"/>
            <a:ext cx="3451221" cy="721395"/>
          </a:xfrm>
        </p:spPr>
        <p:txBody>
          <a:bodyPr/>
          <a:lstStyle/>
          <a:p>
            <a:pPr algn="ctr"/>
            <a:r>
              <a:rPr lang="zh-CN" altLang="en-US" sz="4400" dirty="0" smtClean="0"/>
              <a:t>本 章 小 结</a:t>
            </a:r>
            <a:endParaRPr lang="zh-CN" alt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4628819" y="258233"/>
            <a:ext cx="3232072" cy="721395"/>
          </a:xfrm>
        </p:spPr>
        <p:txBody>
          <a:bodyPr/>
          <a:lstStyle/>
          <a:p>
            <a:pPr algn="ctr"/>
            <a:r>
              <a:rPr lang="zh-CN" altLang="en-US" sz="3600" dirty="0" smtClean="0"/>
              <a:t>课后练习题</a:t>
            </a:r>
            <a:endParaRPr lang="zh-CN" altLang="en-US" sz="3600" dirty="0"/>
          </a:p>
        </p:txBody>
      </p:sp>
      <p:sp>
        <p:nvSpPr>
          <p:cNvPr id="4" name="矩形 3"/>
          <p:cNvSpPr/>
          <p:nvPr/>
        </p:nvSpPr>
        <p:spPr>
          <a:xfrm>
            <a:off x="1128495" y="2092886"/>
            <a:ext cx="968975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dirty="0" smtClean="0"/>
              <a:t>编写程序</a:t>
            </a:r>
            <a:r>
              <a:rPr lang="zh-CN" altLang="en-US" sz="2400" b="1" dirty="0" smtClean="0">
                <a:solidFill>
                  <a:srgbClr val="0000CC"/>
                </a:solidFill>
              </a:rPr>
              <a:t>读取给定的</a:t>
            </a:r>
            <a:r>
              <a:rPr lang="en-US" altLang="zh-CN" sz="2400" b="1" dirty="0" smtClean="0">
                <a:solidFill>
                  <a:srgbClr val="0000CC"/>
                </a:solidFill>
              </a:rPr>
              <a:t>test.txt</a:t>
            </a:r>
            <a:r>
              <a:rPr lang="zh-CN" altLang="en-US" sz="2400" b="1" dirty="0" smtClean="0">
                <a:solidFill>
                  <a:srgbClr val="0000CC"/>
                </a:solidFill>
              </a:rPr>
              <a:t>文件内容</a:t>
            </a:r>
            <a:r>
              <a:rPr lang="zh-CN" altLang="en-US" sz="2400" dirty="0" smtClean="0"/>
              <a:t>，统计该文件中各单词出现的次数，并</a:t>
            </a:r>
            <a:r>
              <a:rPr lang="zh-CN" altLang="en-US" sz="2400" b="1" dirty="0" smtClean="0">
                <a:solidFill>
                  <a:srgbClr val="0000CC"/>
                </a:solidFill>
              </a:rPr>
              <a:t>将统计结果按照单词出现的次数从高到低写入到文件</a:t>
            </a:r>
            <a:r>
              <a:rPr lang="en-US" altLang="zh-CN" sz="2400" b="1" dirty="0" smtClean="0">
                <a:solidFill>
                  <a:srgbClr val="0000CC"/>
                </a:solidFill>
              </a:rPr>
              <a:t>result.xsl</a:t>
            </a:r>
            <a:r>
              <a:rPr lang="zh-CN" altLang="en-US" sz="2400" b="1" dirty="0" smtClean="0">
                <a:solidFill>
                  <a:srgbClr val="0000CC"/>
                </a:solidFill>
              </a:rPr>
              <a:t>中</a:t>
            </a:r>
            <a:r>
              <a:rPr lang="zh-CN" altLang="en-US" sz="2400" dirty="0" smtClean="0"/>
              <a:t>。（</a:t>
            </a:r>
            <a:r>
              <a:rPr lang="en-US" altLang="zh-CN" sz="2400" dirty="0" smtClean="0"/>
              <a:t>test.txt</a:t>
            </a:r>
            <a:r>
              <a:rPr lang="zh-CN" altLang="en-US" sz="2400" dirty="0" smtClean="0"/>
              <a:t>是一个英文文本，</a:t>
            </a:r>
            <a:r>
              <a:rPr lang="zh-CN" altLang="en-US" sz="2400" b="1" dirty="0" smtClean="0">
                <a:solidFill>
                  <a:srgbClr val="E73A1C"/>
                </a:solidFill>
              </a:rPr>
              <a:t>单词之间通过空格隔开</a:t>
            </a:r>
            <a:r>
              <a:rPr lang="zh-CN" altLang="en-US" sz="2400" dirty="0" smtClean="0"/>
              <a:t>， </a:t>
            </a:r>
            <a:r>
              <a:rPr lang="zh-CN" altLang="en-US" sz="2400" dirty="0" smtClean="0"/>
              <a:t>要求单词不区分大小写， 忽略逗号、句号等标点符号。</a:t>
            </a:r>
            <a:r>
              <a:rPr lang="en-US" altLang="zh-CN" sz="2400" dirty="0" smtClean="0"/>
              <a:t>result.xsl</a:t>
            </a:r>
            <a:r>
              <a:rPr lang="zh-CN" altLang="en-US" sz="2400" dirty="0" smtClean="0"/>
              <a:t>文件标题为</a:t>
            </a:r>
            <a:r>
              <a:rPr lang="zh-CN" altLang="en-US" sz="2400" b="1" dirty="0" smtClean="0">
                <a:solidFill>
                  <a:srgbClr val="E73A1C"/>
                </a:solidFill>
              </a:rPr>
              <a:t>词频统计结果</a:t>
            </a:r>
            <a:r>
              <a:rPr lang="zh-CN" altLang="en-US" sz="2400" dirty="0" smtClean="0"/>
              <a:t>，包含两列名称分别为：单词和频数，所有的频数以加粗红色显示。）</a:t>
            </a:r>
            <a:endParaRPr lang="en-US" altLang="zh-CN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>
          <a:xfrm>
            <a:off x="3865123" y="2944819"/>
            <a:ext cx="5190100" cy="1041761"/>
          </a:xfrm>
        </p:spPr>
        <p:txBody>
          <a:bodyPr/>
          <a:lstStyle/>
          <a:p>
            <a:r>
              <a:rPr kumimoji="1" lang="en-US" altLang="zh-CN" dirty="0" smtClean="0"/>
              <a:t>THANK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YOU!</a:t>
            </a:r>
            <a:endParaRPr kumimoji="1"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COMMONDATA" val="eyJoZGlkIjoiYjQxNjA5MmFlMzUwOTQ3ZDUxMWExYjg1MWE3NzMxZWUifQ=="/>
  <p:tag name="commondata" val="eyJoZGlkIjoiOGM2YWQ3NGY0ODJjMzYxMWI3ZjgxMTkxNzc4MTdkZmQifQ=="/>
</p:tagLst>
</file>

<file path=ppt/theme/theme1.xml><?xml version="1.0" encoding="utf-8"?>
<a:theme xmlns:a="http://schemas.openxmlformats.org/drawingml/2006/main" name="模板页面">
  <a:themeElements>
    <a:clrScheme name="自定义 39">
      <a:dk1>
        <a:srgbClr val="000000"/>
      </a:dk1>
      <a:lt1>
        <a:srgbClr val="FFFFFF"/>
      </a:lt1>
      <a:dk2>
        <a:srgbClr val="000000"/>
      </a:dk2>
      <a:lt2>
        <a:srgbClr val="FFFDFD"/>
      </a:lt2>
      <a:accent1>
        <a:srgbClr val="39A9DE"/>
      </a:accent1>
      <a:accent2>
        <a:srgbClr val="838FD4"/>
      </a:accent2>
      <a:accent3>
        <a:srgbClr val="41C0B8"/>
      </a:accent3>
      <a:accent4>
        <a:srgbClr val="91CE6F"/>
      </a:accent4>
      <a:accent5>
        <a:srgbClr val="A0CD4E"/>
      </a:accent5>
      <a:accent6>
        <a:srgbClr val="515151"/>
      </a:accent6>
      <a:hlink>
        <a:srgbClr val="0563C1"/>
      </a:hlink>
      <a:folHlink>
        <a:srgbClr val="954F72"/>
      </a:folHlink>
    </a:clrScheme>
    <a:fontScheme name="自定义 46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PLUS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8136</Words>
  <Application>WPS 演示</Application>
  <PresentationFormat>宽屏</PresentationFormat>
  <Paragraphs>535</Paragraphs>
  <Slides>24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24</vt:i4>
      </vt:variant>
    </vt:vector>
  </HeadingPairs>
  <TitlesOfParts>
    <vt:vector size="47" baseType="lpstr">
      <vt:lpstr>Arial</vt:lpstr>
      <vt:lpstr>宋体</vt:lpstr>
      <vt:lpstr>Wingdings</vt:lpstr>
      <vt:lpstr>微软雅黑</vt:lpstr>
      <vt:lpstr>Segoe UI Light</vt:lpstr>
      <vt:lpstr>Century Gothic</vt:lpstr>
      <vt:lpstr>Segoe UI Light</vt:lpstr>
      <vt:lpstr>雅痞-简</vt:lpstr>
      <vt:lpstr>Arial Unicode MS</vt:lpstr>
      <vt:lpstr>Fira Code</vt:lpstr>
      <vt:lpstr>黑体</vt:lpstr>
      <vt:lpstr>Times New Roman</vt:lpstr>
      <vt:lpstr>楷体_GB2312</vt:lpstr>
      <vt:lpstr>新宋体</vt:lpstr>
      <vt:lpstr>Calibri</vt:lpstr>
      <vt:lpstr>Times New Roman</vt:lpstr>
      <vt:lpstr>华文楷体</vt:lpstr>
      <vt:lpstr>Adobe 仿宋 Std R</vt:lpstr>
      <vt:lpstr>Arial Unicode MS</vt:lpstr>
      <vt:lpstr>Segoe Print</vt:lpstr>
      <vt:lpstr>仿宋</vt:lpstr>
      <vt:lpstr>模板页面</vt:lpstr>
      <vt:lpstr>OfficePLUS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OfficePLUS</dc:creator>
  <cp:lastModifiedBy>Administrator</cp:lastModifiedBy>
  <cp:revision>627</cp:revision>
  <dcterms:created xsi:type="dcterms:W3CDTF">2019-06-08T07:51:00Z</dcterms:created>
  <dcterms:modified xsi:type="dcterms:W3CDTF">2023-10-18T06:06:03Z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ICV">
    <vt:lpwstr>96C3AC847697427081702786ACCCC111_12</vt:lpwstr>
  </property>
</Properties>
</file>