
<file path=[Content_Types].xml><?xml version="1.0" encoding="utf-8"?>
<Types xmlns="http://schemas.openxmlformats.org/package/2006/content-types">
  <Default Extension="tiff" ContentType="image/tiff"/>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72" r:id="rId3"/>
  </p:sldMasterIdLst>
  <p:notesMasterIdLst>
    <p:notesMasterId r:id="rId38"/>
  </p:notesMasterIdLst>
  <p:sldIdLst>
    <p:sldId id="459" r:id="rId4"/>
    <p:sldId id="420" r:id="rId5"/>
    <p:sldId id="421" r:id="rId6"/>
    <p:sldId id="425" r:id="rId7"/>
    <p:sldId id="454" r:id="rId8"/>
    <p:sldId id="426" r:id="rId9"/>
    <p:sldId id="427" r:id="rId10"/>
    <p:sldId id="428" r:id="rId11"/>
    <p:sldId id="464" r:id="rId12"/>
    <p:sldId id="422" r:id="rId13"/>
    <p:sldId id="455" r:id="rId14"/>
    <p:sldId id="433" r:id="rId15"/>
    <p:sldId id="457" r:id="rId16"/>
    <p:sldId id="456" r:id="rId17"/>
    <p:sldId id="432" r:id="rId18"/>
    <p:sldId id="458" r:id="rId19"/>
    <p:sldId id="423" r:id="rId20"/>
    <p:sldId id="434" r:id="rId21"/>
    <p:sldId id="460" r:id="rId22"/>
    <p:sldId id="461" r:id="rId23"/>
    <p:sldId id="462" r:id="rId24"/>
    <p:sldId id="441" r:id="rId25"/>
    <p:sldId id="442" r:id="rId26"/>
    <p:sldId id="424" r:id="rId27"/>
    <p:sldId id="447" r:id="rId28"/>
    <p:sldId id="448" r:id="rId29"/>
    <p:sldId id="449" r:id="rId30"/>
    <p:sldId id="450" r:id="rId31"/>
    <p:sldId id="451" r:id="rId32"/>
    <p:sldId id="452" r:id="rId33"/>
    <p:sldId id="453" r:id="rId34"/>
    <p:sldId id="463" r:id="rId35"/>
    <p:sldId id="465" r:id="rId36"/>
    <p:sldId id="282" r:id="rId37"/>
  </p:sldIdLst>
  <p:sldSz cx="12192000" cy="6858000"/>
  <p:notesSz cx="6858000" cy="9144000"/>
  <p:custDataLst>
    <p:tags r:id="rId42"/>
  </p:custDataLst>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E73A1C"/>
    <a:srgbClr val="FF00FF"/>
    <a:srgbClr val="63AD3B"/>
    <a:srgbClr val="63AD3A"/>
    <a:srgbClr val="39A9DE"/>
    <a:srgbClr val="4355BE"/>
    <a:srgbClr val="A5CCDF"/>
    <a:srgbClr val="D3E9F4"/>
    <a:srgbClr val="208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91" autoAdjust="0"/>
    <p:restoredTop sz="87428" autoAdjust="0"/>
  </p:normalViewPr>
  <p:slideViewPr>
    <p:cSldViewPr snapToGrid="0" snapToObjects="1">
      <p:cViewPr varScale="1">
        <p:scale>
          <a:sx n="72" d="100"/>
          <a:sy n="72" d="100"/>
        </p:scale>
        <p:origin x="9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tags" Target="tags/tag3.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 Target="slides/slide1.xml"/><Relationship Id="rId39" Type="http://schemas.openxmlformats.org/officeDocument/2006/relationships/presProps" Target="presProps.xml"/><Relationship Id="rId38" Type="http://schemas.openxmlformats.org/officeDocument/2006/relationships/notesMaster" Target="notesMasters/notesMaster1.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office.msn.com.cn/" TargetMode="Externa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100000">
                <a:schemeClr val="accent2">
                  <a:lumMod val="50000"/>
                </a:schemeClr>
              </a:gs>
              <a:gs pos="41000">
                <a:schemeClr val="accent1">
                  <a:lumMod val="75000"/>
                </a:schemeClr>
              </a:gs>
              <a:gs pos="0">
                <a:schemeClr val="accent3">
                  <a:lumMod val="75000"/>
                </a:schemeClr>
              </a:gs>
              <a:gs pos="72000">
                <a:schemeClr val="accent2">
                  <a:lumMod val="7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文本占位符 6"/>
          <p:cNvSpPr>
            <a:spLocks noGrp="1"/>
          </p:cNvSpPr>
          <p:nvPr>
            <p:ph type="body" sz="quarter" idx="13"/>
          </p:nvPr>
        </p:nvSpPr>
        <p:spPr>
          <a:xfrm>
            <a:off x="2915213" y="2128074"/>
            <a:ext cx="8084654" cy="1041761"/>
          </a:xfrm>
          <a:prstGeom prst="rect">
            <a:avLst/>
          </a:prstGeom>
        </p:spPr>
        <p:txBody>
          <a:bodyPr anchor="t"/>
          <a:lstStyle>
            <a:lvl1pPr marL="0" indent="0" algn="l">
              <a:lnSpc>
                <a:spcPct val="100000"/>
              </a:lnSpc>
              <a:buNone/>
              <a:defRPr sz="5400" b="1">
                <a:solidFill>
                  <a:schemeClr val="bg1"/>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grpSp>
        <p:nvGrpSpPr>
          <p:cNvPr id="9" name="组 8"/>
          <p:cNvGrpSpPr/>
          <p:nvPr userDrawn="1"/>
        </p:nvGrpSpPr>
        <p:grpSpPr>
          <a:xfrm rot="18636342">
            <a:off x="-4842314" y="-4768554"/>
            <a:ext cx="9526783" cy="8018066"/>
            <a:chOff x="-1833690" y="-2141397"/>
            <a:chExt cx="9526783" cy="9526783"/>
          </a:xfrm>
        </p:grpSpPr>
        <p:sp>
          <p:nvSpPr>
            <p:cNvPr id="7" name="椭圆 1"/>
            <p:cNvSpPr/>
            <p:nvPr userDrawn="1"/>
          </p:nvSpPr>
          <p:spPr>
            <a:xfrm rot="19800000">
              <a:off x="-1833690" y="-1857884"/>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8" name="椭圆 1"/>
            <p:cNvSpPr/>
            <p:nvPr userDrawn="1"/>
          </p:nvSpPr>
          <p:spPr>
            <a:xfrm rot="16690395">
              <a:off x="-1479391" y="-1768634"/>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10" name="文本占位符 6"/>
          <p:cNvSpPr>
            <a:spLocks noGrp="1"/>
          </p:cNvSpPr>
          <p:nvPr>
            <p:ph type="body" sz="quarter" idx="14"/>
          </p:nvPr>
        </p:nvSpPr>
        <p:spPr>
          <a:xfrm>
            <a:off x="2915213" y="3169834"/>
            <a:ext cx="8084654" cy="588643"/>
          </a:xfrm>
          <a:prstGeom prst="rect">
            <a:avLst/>
          </a:prstGeom>
        </p:spPr>
        <p:txBody>
          <a:bodyPr anchor="t"/>
          <a:lstStyle>
            <a:lvl1pPr marL="0" indent="0" algn="l">
              <a:lnSpc>
                <a:spcPct val="100000"/>
              </a:lnSpc>
              <a:buNone/>
              <a:defRPr sz="2400" b="0">
                <a:solidFill>
                  <a:schemeClr val="bg1"/>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grpSp>
        <p:nvGrpSpPr>
          <p:cNvPr id="11" name="组 10"/>
          <p:cNvGrpSpPr/>
          <p:nvPr userDrawn="1"/>
        </p:nvGrpSpPr>
        <p:grpSpPr>
          <a:xfrm rot="18636342">
            <a:off x="7423535" y="5313870"/>
            <a:ext cx="9526783" cy="8018066"/>
            <a:chOff x="-1833690" y="-2141397"/>
            <a:chExt cx="9526783" cy="9526783"/>
          </a:xfrm>
        </p:grpSpPr>
        <p:sp>
          <p:nvSpPr>
            <p:cNvPr id="12" name="椭圆 1"/>
            <p:cNvSpPr/>
            <p:nvPr userDrawn="1"/>
          </p:nvSpPr>
          <p:spPr>
            <a:xfrm rot="19800000">
              <a:off x="-1833690" y="-1857884"/>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13" name="椭圆 1"/>
            <p:cNvSpPr/>
            <p:nvPr userDrawn="1"/>
          </p:nvSpPr>
          <p:spPr>
            <a:xfrm rot="16690395">
              <a:off x="-1479391" y="-1768634"/>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14" name="文本占位符 6"/>
          <p:cNvSpPr>
            <a:spLocks noGrp="1"/>
          </p:cNvSpPr>
          <p:nvPr>
            <p:ph type="body" sz="quarter" idx="15"/>
          </p:nvPr>
        </p:nvSpPr>
        <p:spPr>
          <a:xfrm>
            <a:off x="2915213" y="4033466"/>
            <a:ext cx="8084654" cy="588643"/>
          </a:xfrm>
          <a:prstGeom prst="rect">
            <a:avLst/>
          </a:prstGeom>
        </p:spPr>
        <p:txBody>
          <a:bodyPr anchor="t"/>
          <a:lstStyle>
            <a:lvl1pPr marL="285750" indent="-285750" algn="l">
              <a:lnSpc>
                <a:spcPct val="100000"/>
              </a:lnSpc>
              <a:buFont typeface="Arial" panose="020B0604020202020204" pitchFamily="34" charset="0"/>
              <a:buChar char="•"/>
              <a:defRPr sz="1400" b="0">
                <a:solidFill>
                  <a:schemeClr val="bg1"/>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_三项目录">
    <p:spTree>
      <p:nvGrpSpPr>
        <p:cNvPr id="1" name=""/>
        <p:cNvGrpSpPr/>
        <p:nvPr/>
      </p:nvGrpSpPr>
      <p:grpSpPr>
        <a:xfrm>
          <a:off x="0" y="0"/>
          <a:ext cx="0" cy="0"/>
          <a:chOff x="0" y="0"/>
          <a:chExt cx="0" cy="0"/>
        </a:xfrm>
      </p:grpSpPr>
      <p:grpSp>
        <p:nvGrpSpPr>
          <p:cNvPr id="6" name="组 5"/>
          <p:cNvGrpSpPr/>
          <p:nvPr userDrawn="1"/>
        </p:nvGrpSpPr>
        <p:grpSpPr>
          <a:xfrm>
            <a:off x="-2024818" y="-1006438"/>
            <a:ext cx="8744932" cy="8460344"/>
            <a:chOff x="3447068" y="836877"/>
            <a:chExt cx="5039295" cy="4875300"/>
          </a:xfrm>
        </p:grpSpPr>
        <p:sp>
          <p:nvSpPr>
            <p:cNvPr id="2" name="椭圆 1"/>
            <p:cNvSpPr/>
            <p:nvPr userDrawn="1"/>
          </p:nvSpPr>
          <p:spPr>
            <a:xfrm>
              <a:off x="3447068" y="836877"/>
              <a:ext cx="4873584" cy="4492198"/>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gradFill flip="none" rotWithShape="1">
              <a:gsLst>
                <a:gs pos="100000">
                  <a:schemeClr val="accent2">
                    <a:lumMod val="50000"/>
                  </a:schemeClr>
                </a:gs>
                <a:gs pos="41000">
                  <a:schemeClr val="accent1">
                    <a:lumMod val="75000"/>
                    <a:alpha val="80000"/>
                  </a:schemeClr>
                </a:gs>
                <a:gs pos="0">
                  <a:schemeClr val="accent3">
                    <a:lumMod val="75000"/>
                    <a:alpha val="80000"/>
                  </a:schemeClr>
                </a:gs>
                <a:gs pos="72000">
                  <a:schemeClr val="accent2">
                    <a:lumMod val="75000"/>
                    <a:alpha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4" name="椭圆 1"/>
            <p:cNvSpPr/>
            <p:nvPr userDrawn="1"/>
          </p:nvSpPr>
          <p:spPr>
            <a:xfrm rot="8851590">
              <a:off x="3612779" y="1219979"/>
              <a:ext cx="4873584" cy="4492198"/>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gradFill flip="none" rotWithShape="1">
              <a:gsLst>
                <a:gs pos="100000">
                  <a:schemeClr val="accent2">
                    <a:lumMod val="50000"/>
                  </a:schemeClr>
                </a:gs>
                <a:gs pos="41000">
                  <a:schemeClr val="accent1">
                    <a:lumMod val="75000"/>
                    <a:alpha val="80000"/>
                  </a:schemeClr>
                </a:gs>
                <a:gs pos="0">
                  <a:schemeClr val="accent3">
                    <a:lumMod val="75000"/>
                    <a:alpha val="80000"/>
                  </a:schemeClr>
                </a:gs>
                <a:gs pos="72000">
                  <a:schemeClr val="accent2">
                    <a:lumMod val="75000"/>
                    <a:alpha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7" name="文本占位符 6"/>
          <p:cNvSpPr>
            <a:spLocks noGrp="1"/>
          </p:cNvSpPr>
          <p:nvPr>
            <p:ph type="body" sz="quarter" idx="13" hasCustomPrompt="1"/>
          </p:nvPr>
        </p:nvSpPr>
        <p:spPr>
          <a:xfrm>
            <a:off x="1604397" y="2011116"/>
            <a:ext cx="2776216" cy="1529527"/>
          </a:xfrm>
          <a:prstGeom prst="rect">
            <a:avLst/>
          </a:prstGeom>
        </p:spPr>
        <p:txBody>
          <a:bodyPr anchor="t"/>
          <a:lstStyle>
            <a:lvl1pPr marL="0" indent="0" algn="ctr">
              <a:lnSpc>
                <a:spcPct val="100000"/>
              </a:lnSpc>
              <a:buNone/>
              <a:defRPr sz="9600" b="1">
                <a:solidFill>
                  <a:schemeClr val="bg1"/>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zh-CN" altLang="en-US" smtClean="0"/>
              <a:t>标题</a:t>
            </a:r>
            <a:endParaRPr kumimoji="1" lang="zh-CN" altLang="en-US" dirty="0"/>
          </a:p>
        </p:txBody>
      </p:sp>
      <p:sp>
        <p:nvSpPr>
          <p:cNvPr id="8" name="文本占位符 6"/>
          <p:cNvSpPr>
            <a:spLocks noGrp="1"/>
          </p:cNvSpPr>
          <p:nvPr>
            <p:ph type="body" sz="quarter" idx="14" hasCustomPrompt="1"/>
          </p:nvPr>
        </p:nvSpPr>
        <p:spPr>
          <a:xfrm>
            <a:off x="1604397" y="3545510"/>
            <a:ext cx="2776216" cy="590556"/>
          </a:xfrm>
          <a:prstGeom prst="rect">
            <a:avLst/>
          </a:prstGeom>
        </p:spPr>
        <p:txBody>
          <a:bodyPr anchor="t"/>
          <a:lstStyle>
            <a:lvl1pPr marL="0" indent="0" algn="ctr">
              <a:lnSpc>
                <a:spcPct val="100000"/>
              </a:lnSpc>
              <a:buNone/>
              <a:defRPr sz="3200" b="1">
                <a:solidFill>
                  <a:schemeClr val="bg1"/>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dirty="0" smtClean="0"/>
              <a:t>CONTENTS</a:t>
            </a:r>
            <a:endParaRPr kumimoji="1" lang="zh-CN" altLang="en-US" dirty="0"/>
          </a:p>
        </p:txBody>
      </p:sp>
      <p:sp>
        <p:nvSpPr>
          <p:cNvPr id="9" name="文本占位符 6"/>
          <p:cNvSpPr>
            <a:spLocks noGrp="1"/>
          </p:cNvSpPr>
          <p:nvPr>
            <p:ph type="body" sz="quarter" idx="15" hasCustomPrompt="1"/>
          </p:nvPr>
        </p:nvSpPr>
        <p:spPr>
          <a:xfrm>
            <a:off x="7082848" y="1693799"/>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10" name="文本占位符 6"/>
          <p:cNvSpPr>
            <a:spLocks noGrp="1"/>
          </p:cNvSpPr>
          <p:nvPr>
            <p:ph type="body" sz="quarter" idx="16"/>
          </p:nvPr>
        </p:nvSpPr>
        <p:spPr>
          <a:xfrm>
            <a:off x="8015489" y="1693799"/>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
        <p:nvSpPr>
          <p:cNvPr id="15" name="文本占位符 6"/>
          <p:cNvSpPr>
            <a:spLocks noGrp="1"/>
          </p:cNvSpPr>
          <p:nvPr>
            <p:ph type="body" sz="quarter" idx="17" hasCustomPrompt="1"/>
          </p:nvPr>
        </p:nvSpPr>
        <p:spPr>
          <a:xfrm>
            <a:off x="7082848" y="3093408"/>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16" name="文本占位符 6"/>
          <p:cNvSpPr>
            <a:spLocks noGrp="1"/>
          </p:cNvSpPr>
          <p:nvPr>
            <p:ph type="body" sz="quarter" idx="18"/>
          </p:nvPr>
        </p:nvSpPr>
        <p:spPr>
          <a:xfrm>
            <a:off x="8015489" y="3093408"/>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
        <p:nvSpPr>
          <p:cNvPr id="17" name="文本占位符 6"/>
          <p:cNvSpPr>
            <a:spLocks noGrp="1"/>
          </p:cNvSpPr>
          <p:nvPr>
            <p:ph type="body" sz="quarter" idx="19" hasCustomPrompt="1"/>
          </p:nvPr>
        </p:nvSpPr>
        <p:spPr>
          <a:xfrm>
            <a:off x="7086211" y="4493017"/>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18" name="文本占位符 6"/>
          <p:cNvSpPr>
            <a:spLocks noGrp="1"/>
          </p:cNvSpPr>
          <p:nvPr>
            <p:ph type="body" sz="quarter" idx="20"/>
          </p:nvPr>
        </p:nvSpPr>
        <p:spPr>
          <a:xfrm>
            <a:off x="8018852" y="4493017"/>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录页_四项目录">
    <p:spTree>
      <p:nvGrpSpPr>
        <p:cNvPr id="1" name=""/>
        <p:cNvGrpSpPr/>
        <p:nvPr/>
      </p:nvGrpSpPr>
      <p:grpSpPr>
        <a:xfrm>
          <a:off x="0" y="0"/>
          <a:ext cx="0" cy="0"/>
          <a:chOff x="0" y="0"/>
          <a:chExt cx="0" cy="0"/>
        </a:xfrm>
      </p:grpSpPr>
      <p:grpSp>
        <p:nvGrpSpPr>
          <p:cNvPr id="6" name="组 5"/>
          <p:cNvGrpSpPr/>
          <p:nvPr userDrawn="1"/>
        </p:nvGrpSpPr>
        <p:grpSpPr>
          <a:xfrm>
            <a:off x="-2024818" y="-1006438"/>
            <a:ext cx="8744932" cy="8460344"/>
            <a:chOff x="3447068" y="836877"/>
            <a:chExt cx="5039295" cy="4875300"/>
          </a:xfrm>
        </p:grpSpPr>
        <p:sp>
          <p:nvSpPr>
            <p:cNvPr id="2" name="椭圆 1"/>
            <p:cNvSpPr/>
            <p:nvPr userDrawn="1"/>
          </p:nvSpPr>
          <p:spPr>
            <a:xfrm>
              <a:off x="3447068" y="836877"/>
              <a:ext cx="4873584" cy="4492198"/>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gradFill flip="none" rotWithShape="1">
              <a:gsLst>
                <a:gs pos="100000">
                  <a:schemeClr val="accent2">
                    <a:lumMod val="50000"/>
                  </a:schemeClr>
                </a:gs>
                <a:gs pos="41000">
                  <a:schemeClr val="accent1">
                    <a:lumMod val="75000"/>
                    <a:alpha val="80000"/>
                  </a:schemeClr>
                </a:gs>
                <a:gs pos="0">
                  <a:schemeClr val="accent3">
                    <a:lumMod val="75000"/>
                    <a:alpha val="80000"/>
                  </a:schemeClr>
                </a:gs>
                <a:gs pos="72000">
                  <a:schemeClr val="accent2">
                    <a:lumMod val="75000"/>
                    <a:alpha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4" name="椭圆 1"/>
            <p:cNvSpPr/>
            <p:nvPr userDrawn="1"/>
          </p:nvSpPr>
          <p:spPr>
            <a:xfrm rot="8851590">
              <a:off x="3612779" y="1219979"/>
              <a:ext cx="4873584" cy="4492198"/>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gradFill flip="none" rotWithShape="1">
              <a:gsLst>
                <a:gs pos="100000">
                  <a:schemeClr val="accent2">
                    <a:lumMod val="50000"/>
                  </a:schemeClr>
                </a:gs>
                <a:gs pos="41000">
                  <a:schemeClr val="accent1">
                    <a:lumMod val="75000"/>
                    <a:alpha val="80000"/>
                  </a:schemeClr>
                </a:gs>
                <a:gs pos="0">
                  <a:schemeClr val="accent3">
                    <a:lumMod val="75000"/>
                    <a:alpha val="80000"/>
                  </a:schemeClr>
                </a:gs>
                <a:gs pos="72000">
                  <a:schemeClr val="accent2">
                    <a:lumMod val="75000"/>
                    <a:alpha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7" name="文本占位符 6"/>
          <p:cNvSpPr>
            <a:spLocks noGrp="1"/>
          </p:cNvSpPr>
          <p:nvPr>
            <p:ph type="body" sz="quarter" idx="13" hasCustomPrompt="1"/>
          </p:nvPr>
        </p:nvSpPr>
        <p:spPr>
          <a:xfrm>
            <a:off x="1604397" y="2011116"/>
            <a:ext cx="2776216" cy="1529527"/>
          </a:xfrm>
          <a:prstGeom prst="rect">
            <a:avLst/>
          </a:prstGeom>
        </p:spPr>
        <p:txBody>
          <a:bodyPr anchor="t"/>
          <a:lstStyle>
            <a:lvl1pPr marL="0" indent="0" algn="ctr">
              <a:lnSpc>
                <a:spcPct val="100000"/>
              </a:lnSpc>
              <a:buNone/>
              <a:defRPr sz="9600" b="1">
                <a:solidFill>
                  <a:schemeClr val="bg1"/>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zh-CN" altLang="en-US" smtClean="0"/>
              <a:t>标题</a:t>
            </a:r>
            <a:endParaRPr kumimoji="1" lang="zh-CN" altLang="en-US" dirty="0"/>
          </a:p>
        </p:txBody>
      </p:sp>
      <p:sp>
        <p:nvSpPr>
          <p:cNvPr id="8" name="文本占位符 6"/>
          <p:cNvSpPr>
            <a:spLocks noGrp="1"/>
          </p:cNvSpPr>
          <p:nvPr>
            <p:ph type="body" sz="quarter" idx="14" hasCustomPrompt="1"/>
          </p:nvPr>
        </p:nvSpPr>
        <p:spPr>
          <a:xfrm>
            <a:off x="1604397" y="3545510"/>
            <a:ext cx="2776216" cy="590556"/>
          </a:xfrm>
          <a:prstGeom prst="rect">
            <a:avLst/>
          </a:prstGeom>
        </p:spPr>
        <p:txBody>
          <a:bodyPr anchor="t"/>
          <a:lstStyle>
            <a:lvl1pPr marL="0" indent="0" algn="ctr">
              <a:lnSpc>
                <a:spcPct val="100000"/>
              </a:lnSpc>
              <a:buNone/>
              <a:defRPr sz="3200" b="1">
                <a:solidFill>
                  <a:schemeClr val="bg1"/>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dirty="0" smtClean="0"/>
              <a:t>CONTENTS</a:t>
            </a:r>
            <a:endParaRPr kumimoji="1" lang="zh-CN" altLang="en-US" dirty="0"/>
          </a:p>
        </p:txBody>
      </p:sp>
      <p:sp>
        <p:nvSpPr>
          <p:cNvPr id="9" name="文本占位符 6"/>
          <p:cNvSpPr>
            <a:spLocks noGrp="1"/>
          </p:cNvSpPr>
          <p:nvPr>
            <p:ph type="body" sz="quarter" idx="15" hasCustomPrompt="1"/>
          </p:nvPr>
        </p:nvSpPr>
        <p:spPr>
          <a:xfrm>
            <a:off x="7219023" y="1537682"/>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10" name="文本占位符 6"/>
          <p:cNvSpPr>
            <a:spLocks noGrp="1"/>
          </p:cNvSpPr>
          <p:nvPr>
            <p:ph type="body" sz="quarter" idx="16"/>
          </p:nvPr>
        </p:nvSpPr>
        <p:spPr>
          <a:xfrm>
            <a:off x="8151664" y="1537682"/>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
        <p:nvSpPr>
          <p:cNvPr id="15" name="文本占位符 6"/>
          <p:cNvSpPr>
            <a:spLocks noGrp="1"/>
          </p:cNvSpPr>
          <p:nvPr>
            <p:ph type="body" sz="quarter" idx="17" hasCustomPrompt="1"/>
          </p:nvPr>
        </p:nvSpPr>
        <p:spPr>
          <a:xfrm>
            <a:off x="7219023" y="2580452"/>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16" name="文本占位符 6"/>
          <p:cNvSpPr>
            <a:spLocks noGrp="1"/>
          </p:cNvSpPr>
          <p:nvPr>
            <p:ph type="body" sz="quarter" idx="18"/>
          </p:nvPr>
        </p:nvSpPr>
        <p:spPr>
          <a:xfrm>
            <a:off x="8151664" y="2580452"/>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
        <p:nvSpPr>
          <p:cNvPr id="13" name="文本占位符 6"/>
          <p:cNvSpPr>
            <a:spLocks noGrp="1"/>
          </p:cNvSpPr>
          <p:nvPr>
            <p:ph type="body" sz="quarter" idx="19" hasCustomPrompt="1"/>
          </p:nvPr>
        </p:nvSpPr>
        <p:spPr>
          <a:xfrm>
            <a:off x="7213362" y="3623222"/>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14" name="文本占位符 6"/>
          <p:cNvSpPr>
            <a:spLocks noGrp="1"/>
          </p:cNvSpPr>
          <p:nvPr>
            <p:ph type="body" sz="quarter" idx="20"/>
          </p:nvPr>
        </p:nvSpPr>
        <p:spPr>
          <a:xfrm>
            <a:off x="8146003" y="3623222"/>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
        <p:nvSpPr>
          <p:cNvPr id="19" name="文本占位符 6"/>
          <p:cNvSpPr>
            <a:spLocks noGrp="1"/>
          </p:cNvSpPr>
          <p:nvPr>
            <p:ph type="body" sz="quarter" idx="21" hasCustomPrompt="1"/>
          </p:nvPr>
        </p:nvSpPr>
        <p:spPr>
          <a:xfrm>
            <a:off x="7213362" y="4665992"/>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20" name="文本占位符 6"/>
          <p:cNvSpPr>
            <a:spLocks noGrp="1"/>
          </p:cNvSpPr>
          <p:nvPr>
            <p:ph type="body" sz="quarter" idx="22"/>
          </p:nvPr>
        </p:nvSpPr>
        <p:spPr>
          <a:xfrm>
            <a:off x="8146003" y="4665992"/>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目录页_五项目录">
    <p:spTree>
      <p:nvGrpSpPr>
        <p:cNvPr id="1" name=""/>
        <p:cNvGrpSpPr/>
        <p:nvPr/>
      </p:nvGrpSpPr>
      <p:grpSpPr>
        <a:xfrm>
          <a:off x="0" y="0"/>
          <a:ext cx="0" cy="0"/>
          <a:chOff x="0" y="0"/>
          <a:chExt cx="0" cy="0"/>
        </a:xfrm>
      </p:grpSpPr>
      <p:grpSp>
        <p:nvGrpSpPr>
          <p:cNvPr id="6" name="组 5"/>
          <p:cNvGrpSpPr/>
          <p:nvPr userDrawn="1"/>
        </p:nvGrpSpPr>
        <p:grpSpPr>
          <a:xfrm>
            <a:off x="-2024818" y="-1006438"/>
            <a:ext cx="8744932" cy="8460344"/>
            <a:chOff x="3447068" y="836877"/>
            <a:chExt cx="5039295" cy="4875300"/>
          </a:xfrm>
        </p:grpSpPr>
        <p:sp>
          <p:nvSpPr>
            <p:cNvPr id="2" name="椭圆 1"/>
            <p:cNvSpPr/>
            <p:nvPr userDrawn="1"/>
          </p:nvSpPr>
          <p:spPr>
            <a:xfrm>
              <a:off x="3447068" y="836877"/>
              <a:ext cx="4873584" cy="4492198"/>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gradFill flip="none" rotWithShape="1">
              <a:gsLst>
                <a:gs pos="100000">
                  <a:schemeClr val="accent2">
                    <a:lumMod val="50000"/>
                  </a:schemeClr>
                </a:gs>
                <a:gs pos="41000">
                  <a:schemeClr val="accent1">
                    <a:lumMod val="75000"/>
                    <a:alpha val="80000"/>
                  </a:schemeClr>
                </a:gs>
                <a:gs pos="0">
                  <a:schemeClr val="accent3">
                    <a:lumMod val="75000"/>
                    <a:alpha val="80000"/>
                  </a:schemeClr>
                </a:gs>
                <a:gs pos="72000">
                  <a:schemeClr val="accent2">
                    <a:lumMod val="75000"/>
                    <a:alpha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4" name="椭圆 1"/>
            <p:cNvSpPr/>
            <p:nvPr userDrawn="1"/>
          </p:nvSpPr>
          <p:spPr>
            <a:xfrm rot="8851590">
              <a:off x="3612779" y="1219979"/>
              <a:ext cx="4873584" cy="4492198"/>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gradFill flip="none" rotWithShape="1">
              <a:gsLst>
                <a:gs pos="100000">
                  <a:schemeClr val="accent2">
                    <a:lumMod val="50000"/>
                  </a:schemeClr>
                </a:gs>
                <a:gs pos="41000">
                  <a:schemeClr val="accent1">
                    <a:lumMod val="75000"/>
                    <a:alpha val="80000"/>
                  </a:schemeClr>
                </a:gs>
                <a:gs pos="0">
                  <a:schemeClr val="accent3">
                    <a:lumMod val="75000"/>
                    <a:alpha val="80000"/>
                  </a:schemeClr>
                </a:gs>
                <a:gs pos="72000">
                  <a:schemeClr val="accent2">
                    <a:lumMod val="75000"/>
                    <a:alpha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7" name="文本占位符 6"/>
          <p:cNvSpPr>
            <a:spLocks noGrp="1"/>
          </p:cNvSpPr>
          <p:nvPr>
            <p:ph type="body" sz="quarter" idx="13" hasCustomPrompt="1"/>
          </p:nvPr>
        </p:nvSpPr>
        <p:spPr>
          <a:xfrm>
            <a:off x="1604397" y="2011116"/>
            <a:ext cx="2776216" cy="1529527"/>
          </a:xfrm>
          <a:prstGeom prst="rect">
            <a:avLst/>
          </a:prstGeom>
        </p:spPr>
        <p:txBody>
          <a:bodyPr anchor="t"/>
          <a:lstStyle>
            <a:lvl1pPr marL="0" indent="0" algn="ctr">
              <a:lnSpc>
                <a:spcPct val="100000"/>
              </a:lnSpc>
              <a:buNone/>
              <a:defRPr sz="9600" b="1">
                <a:solidFill>
                  <a:schemeClr val="bg1"/>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zh-CN" altLang="en-US" smtClean="0"/>
              <a:t>标题</a:t>
            </a:r>
            <a:endParaRPr kumimoji="1" lang="zh-CN" altLang="en-US" dirty="0"/>
          </a:p>
        </p:txBody>
      </p:sp>
      <p:sp>
        <p:nvSpPr>
          <p:cNvPr id="8" name="文本占位符 6"/>
          <p:cNvSpPr>
            <a:spLocks noGrp="1"/>
          </p:cNvSpPr>
          <p:nvPr>
            <p:ph type="body" sz="quarter" idx="14" hasCustomPrompt="1"/>
          </p:nvPr>
        </p:nvSpPr>
        <p:spPr>
          <a:xfrm>
            <a:off x="1604397" y="3545510"/>
            <a:ext cx="2776216" cy="590556"/>
          </a:xfrm>
          <a:prstGeom prst="rect">
            <a:avLst/>
          </a:prstGeom>
        </p:spPr>
        <p:txBody>
          <a:bodyPr anchor="t"/>
          <a:lstStyle>
            <a:lvl1pPr marL="0" indent="0" algn="ctr">
              <a:lnSpc>
                <a:spcPct val="100000"/>
              </a:lnSpc>
              <a:buNone/>
              <a:defRPr sz="3200" b="1">
                <a:solidFill>
                  <a:schemeClr val="bg1"/>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dirty="0" smtClean="0"/>
              <a:t>CONTENTS</a:t>
            </a:r>
            <a:endParaRPr kumimoji="1" lang="zh-CN" altLang="en-US" dirty="0"/>
          </a:p>
        </p:txBody>
      </p:sp>
      <p:sp>
        <p:nvSpPr>
          <p:cNvPr id="9" name="文本占位符 6"/>
          <p:cNvSpPr>
            <a:spLocks noGrp="1"/>
          </p:cNvSpPr>
          <p:nvPr>
            <p:ph type="body" sz="quarter" idx="15" hasCustomPrompt="1"/>
          </p:nvPr>
        </p:nvSpPr>
        <p:spPr>
          <a:xfrm>
            <a:off x="7219023" y="1203145"/>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10" name="文本占位符 6"/>
          <p:cNvSpPr>
            <a:spLocks noGrp="1"/>
          </p:cNvSpPr>
          <p:nvPr>
            <p:ph type="body" sz="quarter" idx="16"/>
          </p:nvPr>
        </p:nvSpPr>
        <p:spPr>
          <a:xfrm>
            <a:off x="8151664" y="1203145"/>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
        <p:nvSpPr>
          <p:cNvPr id="15" name="文本占位符 6"/>
          <p:cNvSpPr>
            <a:spLocks noGrp="1"/>
          </p:cNvSpPr>
          <p:nvPr>
            <p:ph type="body" sz="quarter" idx="17" hasCustomPrompt="1"/>
          </p:nvPr>
        </p:nvSpPr>
        <p:spPr>
          <a:xfrm>
            <a:off x="7219023" y="2112101"/>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16" name="文本占位符 6"/>
          <p:cNvSpPr>
            <a:spLocks noGrp="1"/>
          </p:cNvSpPr>
          <p:nvPr>
            <p:ph type="body" sz="quarter" idx="18"/>
          </p:nvPr>
        </p:nvSpPr>
        <p:spPr>
          <a:xfrm>
            <a:off x="8151664" y="2112101"/>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
        <p:nvSpPr>
          <p:cNvPr id="17" name="文本占位符 6"/>
          <p:cNvSpPr>
            <a:spLocks noGrp="1"/>
          </p:cNvSpPr>
          <p:nvPr>
            <p:ph type="body" sz="quarter" idx="19" hasCustomPrompt="1"/>
          </p:nvPr>
        </p:nvSpPr>
        <p:spPr>
          <a:xfrm>
            <a:off x="7219023" y="3021057"/>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18" name="文本占位符 6"/>
          <p:cNvSpPr>
            <a:spLocks noGrp="1"/>
          </p:cNvSpPr>
          <p:nvPr>
            <p:ph type="body" sz="quarter" idx="20"/>
          </p:nvPr>
        </p:nvSpPr>
        <p:spPr>
          <a:xfrm>
            <a:off x="8151664" y="3021057"/>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
        <p:nvSpPr>
          <p:cNvPr id="21" name="文本占位符 6"/>
          <p:cNvSpPr>
            <a:spLocks noGrp="1"/>
          </p:cNvSpPr>
          <p:nvPr>
            <p:ph type="body" sz="quarter" idx="21" hasCustomPrompt="1"/>
          </p:nvPr>
        </p:nvSpPr>
        <p:spPr>
          <a:xfrm>
            <a:off x="7219023" y="3930013"/>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22" name="文本占位符 6"/>
          <p:cNvSpPr>
            <a:spLocks noGrp="1"/>
          </p:cNvSpPr>
          <p:nvPr>
            <p:ph type="body" sz="quarter" idx="22"/>
          </p:nvPr>
        </p:nvSpPr>
        <p:spPr>
          <a:xfrm>
            <a:off x="8151664" y="3930013"/>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
        <p:nvSpPr>
          <p:cNvPr id="23" name="文本占位符 6"/>
          <p:cNvSpPr>
            <a:spLocks noGrp="1"/>
          </p:cNvSpPr>
          <p:nvPr>
            <p:ph type="body" sz="quarter" idx="23" hasCustomPrompt="1"/>
          </p:nvPr>
        </p:nvSpPr>
        <p:spPr>
          <a:xfrm>
            <a:off x="7219023" y="4838969"/>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24" name="文本占位符 6"/>
          <p:cNvSpPr>
            <a:spLocks noGrp="1"/>
          </p:cNvSpPr>
          <p:nvPr>
            <p:ph type="body" sz="quarter" idx="24"/>
          </p:nvPr>
        </p:nvSpPr>
        <p:spPr>
          <a:xfrm>
            <a:off x="8151664" y="4838969"/>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目录页_六项目录">
    <p:spTree>
      <p:nvGrpSpPr>
        <p:cNvPr id="1" name=""/>
        <p:cNvGrpSpPr/>
        <p:nvPr/>
      </p:nvGrpSpPr>
      <p:grpSpPr>
        <a:xfrm>
          <a:off x="0" y="0"/>
          <a:ext cx="0" cy="0"/>
          <a:chOff x="0" y="0"/>
          <a:chExt cx="0" cy="0"/>
        </a:xfrm>
      </p:grpSpPr>
      <p:grpSp>
        <p:nvGrpSpPr>
          <p:cNvPr id="6" name="组 5"/>
          <p:cNvGrpSpPr/>
          <p:nvPr userDrawn="1"/>
        </p:nvGrpSpPr>
        <p:grpSpPr>
          <a:xfrm>
            <a:off x="-1991568" y="-998227"/>
            <a:ext cx="8744932" cy="8460344"/>
            <a:chOff x="3447068" y="836877"/>
            <a:chExt cx="5039295" cy="4875300"/>
          </a:xfrm>
        </p:grpSpPr>
        <p:sp>
          <p:nvSpPr>
            <p:cNvPr id="2" name="椭圆 1"/>
            <p:cNvSpPr/>
            <p:nvPr userDrawn="1"/>
          </p:nvSpPr>
          <p:spPr>
            <a:xfrm>
              <a:off x="3447068" y="836877"/>
              <a:ext cx="4873584" cy="4492198"/>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gradFill flip="none" rotWithShape="1">
              <a:gsLst>
                <a:gs pos="100000">
                  <a:schemeClr val="accent2">
                    <a:lumMod val="50000"/>
                  </a:schemeClr>
                </a:gs>
                <a:gs pos="41000">
                  <a:schemeClr val="accent1">
                    <a:lumMod val="75000"/>
                    <a:alpha val="80000"/>
                  </a:schemeClr>
                </a:gs>
                <a:gs pos="0">
                  <a:schemeClr val="accent3">
                    <a:lumMod val="75000"/>
                    <a:alpha val="80000"/>
                  </a:schemeClr>
                </a:gs>
                <a:gs pos="72000">
                  <a:schemeClr val="accent2">
                    <a:lumMod val="75000"/>
                    <a:alpha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4" name="椭圆 1"/>
            <p:cNvSpPr/>
            <p:nvPr userDrawn="1"/>
          </p:nvSpPr>
          <p:spPr>
            <a:xfrm rot="8851590">
              <a:off x="3612779" y="1219979"/>
              <a:ext cx="4873584" cy="4492198"/>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gradFill flip="none" rotWithShape="1">
              <a:gsLst>
                <a:gs pos="100000">
                  <a:schemeClr val="accent2">
                    <a:lumMod val="50000"/>
                  </a:schemeClr>
                </a:gs>
                <a:gs pos="41000">
                  <a:schemeClr val="accent1">
                    <a:lumMod val="75000"/>
                    <a:alpha val="80000"/>
                  </a:schemeClr>
                </a:gs>
                <a:gs pos="0">
                  <a:schemeClr val="accent3">
                    <a:lumMod val="75000"/>
                    <a:alpha val="80000"/>
                  </a:schemeClr>
                </a:gs>
                <a:gs pos="72000">
                  <a:schemeClr val="accent2">
                    <a:lumMod val="75000"/>
                    <a:alpha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7" name="文本占位符 6"/>
          <p:cNvSpPr>
            <a:spLocks noGrp="1"/>
          </p:cNvSpPr>
          <p:nvPr>
            <p:ph type="body" sz="quarter" idx="13" hasCustomPrompt="1"/>
          </p:nvPr>
        </p:nvSpPr>
        <p:spPr>
          <a:xfrm>
            <a:off x="1604397" y="2011116"/>
            <a:ext cx="2776216" cy="1529527"/>
          </a:xfrm>
          <a:prstGeom prst="rect">
            <a:avLst/>
          </a:prstGeom>
        </p:spPr>
        <p:txBody>
          <a:bodyPr anchor="t"/>
          <a:lstStyle>
            <a:lvl1pPr marL="0" indent="0" algn="ctr">
              <a:lnSpc>
                <a:spcPct val="100000"/>
              </a:lnSpc>
              <a:buNone/>
              <a:defRPr sz="9600" b="1">
                <a:solidFill>
                  <a:schemeClr val="bg1"/>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zh-CN" altLang="en-US" smtClean="0"/>
              <a:t>标题</a:t>
            </a:r>
            <a:endParaRPr kumimoji="1" lang="zh-CN" altLang="en-US" dirty="0"/>
          </a:p>
        </p:txBody>
      </p:sp>
      <p:sp>
        <p:nvSpPr>
          <p:cNvPr id="8" name="文本占位符 6"/>
          <p:cNvSpPr>
            <a:spLocks noGrp="1"/>
          </p:cNvSpPr>
          <p:nvPr>
            <p:ph type="body" sz="quarter" idx="14" hasCustomPrompt="1"/>
          </p:nvPr>
        </p:nvSpPr>
        <p:spPr>
          <a:xfrm>
            <a:off x="1604397" y="3545510"/>
            <a:ext cx="2776216" cy="590556"/>
          </a:xfrm>
          <a:prstGeom prst="rect">
            <a:avLst/>
          </a:prstGeom>
        </p:spPr>
        <p:txBody>
          <a:bodyPr anchor="t"/>
          <a:lstStyle>
            <a:lvl1pPr marL="0" indent="0" algn="ctr">
              <a:lnSpc>
                <a:spcPct val="100000"/>
              </a:lnSpc>
              <a:buNone/>
              <a:defRPr sz="3200" b="1">
                <a:solidFill>
                  <a:schemeClr val="bg1"/>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dirty="0" smtClean="0"/>
              <a:t>CONTENTS</a:t>
            </a:r>
            <a:endParaRPr kumimoji="1" lang="zh-CN" altLang="en-US" dirty="0"/>
          </a:p>
        </p:txBody>
      </p:sp>
      <p:sp>
        <p:nvSpPr>
          <p:cNvPr id="9" name="文本占位符 6"/>
          <p:cNvSpPr>
            <a:spLocks noGrp="1"/>
          </p:cNvSpPr>
          <p:nvPr>
            <p:ph type="body" sz="quarter" idx="15" hasCustomPrompt="1"/>
          </p:nvPr>
        </p:nvSpPr>
        <p:spPr>
          <a:xfrm>
            <a:off x="7219023" y="779399"/>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10" name="文本占位符 6"/>
          <p:cNvSpPr>
            <a:spLocks noGrp="1"/>
          </p:cNvSpPr>
          <p:nvPr>
            <p:ph type="body" sz="quarter" idx="16"/>
          </p:nvPr>
        </p:nvSpPr>
        <p:spPr>
          <a:xfrm>
            <a:off x="8151664" y="779399"/>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
        <p:nvSpPr>
          <p:cNvPr id="15" name="文本占位符 6"/>
          <p:cNvSpPr>
            <a:spLocks noGrp="1"/>
          </p:cNvSpPr>
          <p:nvPr>
            <p:ph type="body" sz="quarter" idx="17" hasCustomPrompt="1"/>
          </p:nvPr>
        </p:nvSpPr>
        <p:spPr>
          <a:xfrm>
            <a:off x="7219023" y="1688355"/>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16" name="文本占位符 6"/>
          <p:cNvSpPr>
            <a:spLocks noGrp="1"/>
          </p:cNvSpPr>
          <p:nvPr>
            <p:ph type="body" sz="quarter" idx="18"/>
          </p:nvPr>
        </p:nvSpPr>
        <p:spPr>
          <a:xfrm>
            <a:off x="8151664" y="1688355"/>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
        <p:nvSpPr>
          <p:cNvPr id="17" name="文本占位符 6"/>
          <p:cNvSpPr>
            <a:spLocks noGrp="1"/>
          </p:cNvSpPr>
          <p:nvPr>
            <p:ph type="body" sz="quarter" idx="19" hasCustomPrompt="1"/>
          </p:nvPr>
        </p:nvSpPr>
        <p:spPr>
          <a:xfrm>
            <a:off x="7219023" y="2597311"/>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18" name="文本占位符 6"/>
          <p:cNvSpPr>
            <a:spLocks noGrp="1"/>
          </p:cNvSpPr>
          <p:nvPr>
            <p:ph type="body" sz="quarter" idx="20"/>
          </p:nvPr>
        </p:nvSpPr>
        <p:spPr>
          <a:xfrm>
            <a:off x="8151664" y="2597311"/>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
        <p:nvSpPr>
          <p:cNvPr id="21" name="文本占位符 6"/>
          <p:cNvSpPr>
            <a:spLocks noGrp="1"/>
          </p:cNvSpPr>
          <p:nvPr>
            <p:ph type="body" sz="quarter" idx="21" hasCustomPrompt="1"/>
          </p:nvPr>
        </p:nvSpPr>
        <p:spPr>
          <a:xfrm>
            <a:off x="7219023" y="3506267"/>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22" name="文本占位符 6"/>
          <p:cNvSpPr>
            <a:spLocks noGrp="1"/>
          </p:cNvSpPr>
          <p:nvPr>
            <p:ph type="body" sz="quarter" idx="22"/>
          </p:nvPr>
        </p:nvSpPr>
        <p:spPr>
          <a:xfrm>
            <a:off x="8151664" y="3506267"/>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
        <p:nvSpPr>
          <p:cNvPr id="19" name="文本占位符 6"/>
          <p:cNvSpPr>
            <a:spLocks noGrp="1"/>
          </p:cNvSpPr>
          <p:nvPr>
            <p:ph type="body" sz="quarter" idx="23" hasCustomPrompt="1"/>
          </p:nvPr>
        </p:nvSpPr>
        <p:spPr>
          <a:xfrm>
            <a:off x="7219023" y="4417945"/>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20" name="文本占位符 6"/>
          <p:cNvSpPr>
            <a:spLocks noGrp="1"/>
          </p:cNvSpPr>
          <p:nvPr>
            <p:ph type="body" sz="quarter" idx="24"/>
          </p:nvPr>
        </p:nvSpPr>
        <p:spPr>
          <a:xfrm>
            <a:off x="8151664" y="4417945"/>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
        <p:nvSpPr>
          <p:cNvPr id="25" name="文本占位符 6"/>
          <p:cNvSpPr>
            <a:spLocks noGrp="1"/>
          </p:cNvSpPr>
          <p:nvPr>
            <p:ph type="body" sz="quarter" idx="25" hasCustomPrompt="1"/>
          </p:nvPr>
        </p:nvSpPr>
        <p:spPr>
          <a:xfrm>
            <a:off x="7219023" y="5326901"/>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26" name="文本占位符 6"/>
          <p:cNvSpPr>
            <a:spLocks noGrp="1"/>
          </p:cNvSpPr>
          <p:nvPr>
            <p:ph type="body" sz="quarter" idx="26"/>
          </p:nvPr>
        </p:nvSpPr>
        <p:spPr>
          <a:xfrm>
            <a:off x="8151664" y="5326901"/>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副标题页_1">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7" name="组 6"/>
          <p:cNvGrpSpPr/>
          <p:nvPr userDrawn="1"/>
        </p:nvGrpSpPr>
        <p:grpSpPr>
          <a:xfrm>
            <a:off x="1955282" y="-1803666"/>
            <a:ext cx="7870890" cy="6691365"/>
            <a:chOff x="5067768" y="-852735"/>
            <a:chExt cx="9613786" cy="9526783"/>
          </a:xfrm>
        </p:grpSpPr>
        <p:sp>
          <p:nvSpPr>
            <p:cNvPr id="5" name="椭圆 1"/>
            <p:cNvSpPr/>
            <p:nvPr userDrawn="1"/>
          </p:nvSpPr>
          <p:spPr>
            <a:xfrm rot="19800000">
              <a:off x="5067768" y="-247745"/>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6" name="椭圆 1"/>
            <p:cNvSpPr/>
            <p:nvPr userDrawn="1"/>
          </p:nvSpPr>
          <p:spPr>
            <a:xfrm rot="17526771">
              <a:off x="5527534" y="-479972"/>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8" name="文本占位符 6"/>
          <p:cNvSpPr>
            <a:spLocks noGrp="1"/>
          </p:cNvSpPr>
          <p:nvPr>
            <p:ph type="body" sz="quarter" idx="15" hasCustomPrompt="1"/>
          </p:nvPr>
        </p:nvSpPr>
        <p:spPr>
          <a:xfrm>
            <a:off x="4640704" y="660100"/>
            <a:ext cx="2910592" cy="2373032"/>
          </a:xfrm>
          <a:prstGeom prst="rect">
            <a:avLst/>
          </a:prstGeom>
        </p:spPr>
        <p:txBody>
          <a:bodyPr anchor="t"/>
          <a:lstStyle>
            <a:lvl1pPr marL="0" indent="0" algn="ctr">
              <a:lnSpc>
                <a:spcPct val="100000"/>
              </a:lnSpc>
              <a:buNone/>
              <a:defRPr sz="16600" b="1">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9" name="文本占位符 6"/>
          <p:cNvSpPr>
            <a:spLocks noGrp="1"/>
          </p:cNvSpPr>
          <p:nvPr>
            <p:ph type="body" sz="quarter" idx="16"/>
          </p:nvPr>
        </p:nvSpPr>
        <p:spPr>
          <a:xfrm>
            <a:off x="3724507" y="3033133"/>
            <a:ext cx="4742986" cy="825190"/>
          </a:xfrm>
          <a:prstGeom prst="rect">
            <a:avLst/>
          </a:prstGeom>
        </p:spPr>
        <p:txBody>
          <a:bodyPr anchor="t"/>
          <a:lstStyle>
            <a:lvl1pPr marL="0" indent="0" algn="ctr">
              <a:lnSpc>
                <a:spcPct val="100000"/>
              </a:lnSpc>
              <a:buNone/>
              <a:defRPr sz="4000" b="0">
                <a:solidFill>
                  <a:schemeClr val="accent1">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副标题页_2">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7" name="组 6"/>
          <p:cNvGrpSpPr/>
          <p:nvPr userDrawn="1"/>
        </p:nvGrpSpPr>
        <p:grpSpPr>
          <a:xfrm>
            <a:off x="1955282" y="-1803666"/>
            <a:ext cx="7870890" cy="6691365"/>
            <a:chOff x="5067768" y="-852735"/>
            <a:chExt cx="9613786" cy="9526783"/>
          </a:xfrm>
        </p:grpSpPr>
        <p:sp>
          <p:nvSpPr>
            <p:cNvPr id="5" name="椭圆 1"/>
            <p:cNvSpPr/>
            <p:nvPr userDrawn="1"/>
          </p:nvSpPr>
          <p:spPr>
            <a:xfrm rot="19800000">
              <a:off x="5067768" y="-247745"/>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6" name="椭圆 1"/>
            <p:cNvSpPr/>
            <p:nvPr userDrawn="1"/>
          </p:nvSpPr>
          <p:spPr>
            <a:xfrm rot="17526771">
              <a:off x="5527534" y="-479972"/>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8" name="文本占位符 6"/>
          <p:cNvSpPr>
            <a:spLocks noGrp="1"/>
          </p:cNvSpPr>
          <p:nvPr>
            <p:ph type="body" sz="quarter" idx="15" hasCustomPrompt="1"/>
          </p:nvPr>
        </p:nvSpPr>
        <p:spPr>
          <a:xfrm>
            <a:off x="4640704" y="660100"/>
            <a:ext cx="2910592" cy="2373032"/>
          </a:xfrm>
          <a:prstGeom prst="rect">
            <a:avLst/>
          </a:prstGeom>
        </p:spPr>
        <p:txBody>
          <a:bodyPr anchor="t"/>
          <a:lstStyle>
            <a:lvl1pPr marL="0" indent="0" algn="ctr">
              <a:lnSpc>
                <a:spcPct val="100000"/>
              </a:lnSpc>
              <a:buNone/>
              <a:defRPr sz="16600" b="1">
                <a:solidFill>
                  <a:schemeClr val="accent2">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9" name="文本占位符 6"/>
          <p:cNvSpPr>
            <a:spLocks noGrp="1"/>
          </p:cNvSpPr>
          <p:nvPr>
            <p:ph type="body" sz="quarter" idx="16"/>
          </p:nvPr>
        </p:nvSpPr>
        <p:spPr>
          <a:xfrm>
            <a:off x="3724507" y="3033133"/>
            <a:ext cx="4742986" cy="825190"/>
          </a:xfrm>
          <a:prstGeom prst="rect">
            <a:avLst/>
          </a:prstGeom>
        </p:spPr>
        <p:txBody>
          <a:bodyPr anchor="t"/>
          <a:lstStyle>
            <a:lvl1pPr marL="0" indent="0" algn="ctr">
              <a:lnSpc>
                <a:spcPct val="100000"/>
              </a:lnSpc>
              <a:buNone/>
              <a:defRPr sz="4000" b="0">
                <a:solidFill>
                  <a:schemeClr val="accent2">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副标题页_3">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7" name="组 6"/>
          <p:cNvGrpSpPr/>
          <p:nvPr userDrawn="1"/>
        </p:nvGrpSpPr>
        <p:grpSpPr>
          <a:xfrm>
            <a:off x="1955282" y="-1803666"/>
            <a:ext cx="7870890" cy="6691365"/>
            <a:chOff x="5067768" y="-852735"/>
            <a:chExt cx="9613786" cy="9526783"/>
          </a:xfrm>
        </p:grpSpPr>
        <p:sp>
          <p:nvSpPr>
            <p:cNvPr id="5" name="椭圆 1"/>
            <p:cNvSpPr/>
            <p:nvPr userDrawn="1"/>
          </p:nvSpPr>
          <p:spPr>
            <a:xfrm rot="19800000">
              <a:off x="5067768" y="-247745"/>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6" name="椭圆 1"/>
            <p:cNvSpPr/>
            <p:nvPr userDrawn="1"/>
          </p:nvSpPr>
          <p:spPr>
            <a:xfrm rot="17526771">
              <a:off x="5527534" y="-479972"/>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8" name="文本占位符 6"/>
          <p:cNvSpPr>
            <a:spLocks noGrp="1"/>
          </p:cNvSpPr>
          <p:nvPr>
            <p:ph type="body" sz="quarter" idx="15" hasCustomPrompt="1"/>
          </p:nvPr>
        </p:nvSpPr>
        <p:spPr>
          <a:xfrm>
            <a:off x="4640704" y="660100"/>
            <a:ext cx="2910592" cy="2373032"/>
          </a:xfrm>
          <a:prstGeom prst="rect">
            <a:avLst/>
          </a:prstGeom>
        </p:spPr>
        <p:txBody>
          <a:bodyPr anchor="t"/>
          <a:lstStyle>
            <a:lvl1pPr marL="0" indent="0" algn="ctr">
              <a:lnSpc>
                <a:spcPct val="100000"/>
              </a:lnSpc>
              <a:buNone/>
              <a:defRPr sz="16600" b="1">
                <a:solidFill>
                  <a:schemeClr val="accent3">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9" name="文本占位符 6"/>
          <p:cNvSpPr>
            <a:spLocks noGrp="1"/>
          </p:cNvSpPr>
          <p:nvPr>
            <p:ph type="body" sz="quarter" idx="16"/>
          </p:nvPr>
        </p:nvSpPr>
        <p:spPr>
          <a:xfrm>
            <a:off x="3724507" y="3033133"/>
            <a:ext cx="4742986" cy="825190"/>
          </a:xfrm>
          <a:prstGeom prst="rect">
            <a:avLst/>
          </a:prstGeom>
        </p:spPr>
        <p:txBody>
          <a:bodyPr anchor="t"/>
          <a:lstStyle>
            <a:lvl1pPr marL="0" indent="0" algn="ctr">
              <a:lnSpc>
                <a:spcPct val="100000"/>
              </a:lnSpc>
              <a:buNone/>
              <a:defRPr sz="4000" b="0">
                <a:solidFill>
                  <a:schemeClr val="accent3">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副标题页_4">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7" name="组 6"/>
          <p:cNvGrpSpPr/>
          <p:nvPr userDrawn="1"/>
        </p:nvGrpSpPr>
        <p:grpSpPr>
          <a:xfrm>
            <a:off x="1955282" y="-1803666"/>
            <a:ext cx="7870890" cy="6691365"/>
            <a:chOff x="5067768" y="-852735"/>
            <a:chExt cx="9613786" cy="9526783"/>
          </a:xfrm>
        </p:grpSpPr>
        <p:sp>
          <p:nvSpPr>
            <p:cNvPr id="5" name="椭圆 1"/>
            <p:cNvSpPr/>
            <p:nvPr userDrawn="1"/>
          </p:nvSpPr>
          <p:spPr>
            <a:xfrm rot="19800000">
              <a:off x="5067768" y="-247745"/>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6" name="椭圆 1"/>
            <p:cNvSpPr/>
            <p:nvPr userDrawn="1"/>
          </p:nvSpPr>
          <p:spPr>
            <a:xfrm rot="17526771">
              <a:off x="5527534" y="-479972"/>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8" name="文本占位符 6"/>
          <p:cNvSpPr>
            <a:spLocks noGrp="1"/>
          </p:cNvSpPr>
          <p:nvPr>
            <p:ph type="body" sz="quarter" idx="15" hasCustomPrompt="1"/>
          </p:nvPr>
        </p:nvSpPr>
        <p:spPr>
          <a:xfrm>
            <a:off x="4640704" y="660100"/>
            <a:ext cx="2910592" cy="2373032"/>
          </a:xfrm>
          <a:prstGeom prst="rect">
            <a:avLst/>
          </a:prstGeom>
        </p:spPr>
        <p:txBody>
          <a:bodyPr anchor="t"/>
          <a:lstStyle>
            <a:lvl1pPr marL="0" indent="0" algn="ctr">
              <a:lnSpc>
                <a:spcPct val="100000"/>
              </a:lnSpc>
              <a:buNone/>
              <a:defRPr sz="16600" b="1">
                <a:solidFill>
                  <a:schemeClr val="accent4">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9" name="文本占位符 6"/>
          <p:cNvSpPr>
            <a:spLocks noGrp="1"/>
          </p:cNvSpPr>
          <p:nvPr>
            <p:ph type="body" sz="quarter" idx="16"/>
          </p:nvPr>
        </p:nvSpPr>
        <p:spPr>
          <a:xfrm>
            <a:off x="3724507" y="3033133"/>
            <a:ext cx="4742986" cy="825190"/>
          </a:xfrm>
          <a:prstGeom prst="rect">
            <a:avLst/>
          </a:prstGeom>
        </p:spPr>
        <p:txBody>
          <a:bodyPr anchor="t"/>
          <a:lstStyle>
            <a:lvl1pPr marL="0" indent="0" algn="ctr">
              <a:lnSpc>
                <a:spcPct val="100000"/>
              </a:lnSpc>
              <a:buNone/>
              <a:defRPr sz="4000" b="0">
                <a:solidFill>
                  <a:schemeClr val="accent4">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副标题页_5">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7" name="组 6"/>
          <p:cNvGrpSpPr/>
          <p:nvPr userDrawn="1"/>
        </p:nvGrpSpPr>
        <p:grpSpPr>
          <a:xfrm>
            <a:off x="1955282" y="-1803666"/>
            <a:ext cx="7870890" cy="6691365"/>
            <a:chOff x="5067768" y="-852735"/>
            <a:chExt cx="9613786" cy="9526783"/>
          </a:xfrm>
        </p:grpSpPr>
        <p:sp>
          <p:nvSpPr>
            <p:cNvPr id="5" name="椭圆 1"/>
            <p:cNvSpPr/>
            <p:nvPr userDrawn="1"/>
          </p:nvSpPr>
          <p:spPr>
            <a:xfrm rot="19800000">
              <a:off x="5067768" y="-247745"/>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6" name="椭圆 1"/>
            <p:cNvSpPr/>
            <p:nvPr userDrawn="1"/>
          </p:nvSpPr>
          <p:spPr>
            <a:xfrm rot="17526771">
              <a:off x="5527534" y="-479972"/>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8" name="文本占位符 6"/>
          <p:cNvSpPr>
            <a:spLocks noGrp="1"/>
          </p:cNvSpPr>
          <p:nvPr>
            <p:ph type="body" sz="quarter" idx="15" hasCustomPrompt="1"/>
          </p:nvPr>
        </p:nvSpPr>
        <p:spPr>
          <a:xfrm>
            <a:off x="4640704" y="660100"/>
            <a:ext cx="2910592" cy="2373032"/>
          </a:xfrm>
          <a:prstGeom prst="rect">
            <a:avLst/>
          </a:prstGeom>
        </p:spPr>
        <p:txBody>
          <a:bodyPr anchor="t"/>
          <a:lstStyle>
            <a:lvl1pPr marL="0" indent="0" algn="ctr">
              <a:lnSpc>
                <a:spcPct val="100000"/>
              </a:lnSpc>
              <a:buNone/>
              <a:defRPr sz="16600" b="1">
                <a:solidFill>
                  <a:schemeClr val="accent5">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r>
              <a:rPr kumimoji="1" lang="en-US" altLang="zh-CN" smtClean="0"/>
              <a:t>00</a:t>
            </a:r>
            <a:endParaRPr kumimoji="1" lang="zh-CN" altLang="en-US" dirty="0"/>
          </a:p>
        </p:txBody>
      </p:sp>
      <p:sp>
        <p:nvSpPr>
          <p:cNvPr id="9" name="文本占位符 6"/>
          <p:cNvSpPr>
            <a:spLocks noGrp="1"/>
          </p:cNvSpPr>
          <p:nvPr>
            <p:ph type="body" sz="quarter" idx="16"/>
          </p:nvPr>
        </p:nvSpPr>
        <p:spPr>
          <a:xfrm>
            <a:off x="3724507" y="3033133"/>
            <a:ext cx="4742986" cy="825190"/>
          </a:xfrm>
          <a:prstGeom prst="rect">
            <a:avLst/>
          </a:prstGeom>
        </p:spPr>
        <p:txBody>
          <a:bodyPr anchor="t"/>
          <a:lstStyle>
            <a:lvl1pPr marL="0" indent="0" algn="ctr">
              <a:lnSpc>
                <a:spcPct val="100000"/>
              </a:lnSpc>
              <a:buNone/>
              <a:defRPr sz="4000" b="0">
                <a:solidFill>
                  <a:schemeClr val="accent5">
                    <a:lumMod val="75000"/>
                  </a:schemeClr>
                </a:solidFill>
                <a:latin typeface="微软雅黑" panose="020B0503020204020204" charset="-122"/>
                <a:ea typeface="微软雅黑" panose="020B0503020204020204" charset="-122"/>
                <a:cs typeface="微软雅黑" panose="020B0503020204020204" charset="-122"/>
              </a:defRPr>
            </a:lvl1pPr>
            <a:lvl2pPr algn="ctr">
              <a:defRPr>
                <a:solidFill>
                  <a:schemeClr val="bg1"/>
                </a:solidFill>
                <a:latin typeface="微软雅黑" panose="020B0503020204020204" charset="-122"/>
                <a:ea typeface="微软雅黑" panose="020B0503020204020204" charset="-122"/>
                <a:cs typeface="微软雅黑" panose="020B0503020204020204" charset="-122"/>
              </a:defRPr>
            </a:lvl2pPr>
            <a:lvl3pPr algn="ctr">
              <a:defRPr>
                <a:solidFill>
                  <a:schemeClr val="bg1"/>
                </a:solidFill>
                <a:latin typeface="微软雅黑" panose="020B0503020204020204" charset="-122"/>
                <a:ea typeface="微软雅黑" panose="020B0503020204020204" charset="-122"/>
                <a:cs typeface="微软雅黑" panose="020B0503020204020204" charset="-122"/>
              </a:defRPr>
            </a:lvl3pPr>
            <a:lvl4pPr algn="ctr">
              <a:defRPr>
                <a:solidFill>
                  <a:schemeClr val="bg1"/>
                </a:solidFill>
                <a:latin typeface="微软雅黑" panose="020B0503020204020204" charset="-122"/>
                <a:ea typeface="微软雅黑" panose="020B0503020204020204" charset="-122"/>
                <a:cs typeface="微软雅黑" panose="020B0503020204020204" charset="-122"/>
              </a:defRPr>
            </a:lvl4pPr>
            <a:lvl5pPr algn="ctr">
              <a:defRPr>
                <a:solidFill>
                  <a:schemeClr val="bg1"/>
                </a:solidFill>
                <a:latin typeface="微软雅黑" panose="020B0503020204020204" charset="-122"/>
                <a:ea typeface="微软雅黑" panose="020B0503020204020204" charset="-122"/>
                <a:cs typeface="微软雅黑" panose="020B0503020204020204" charset="-122"/>
              </a:defRPr>
            </a:lvl5pPr>
          </a:lstStyle>
          <a:p>
            <a:pPr lvl="0"/>
            <a:endParaRPr kumimoji="1"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页_1">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 name="组 5"/>
          <p:cNvGrpSpPr/>
          <p:nvPr userDrawn="1"/>
        </p:nvGrpSpPr>
        <p:grpSpPr>
          <a:xfrm rot="17100000" flipH="1">
            <a:off x="802220" y="-1059687"/>
            <a:ext cx="12969854" cy="15178844"/>
            <a:chOff x="-3533241" y="-1493421"/>
            <a:chExt cx="10611835" cy="9526783"/>
          </a:xfrm>
        </p:grpSpPr>
        <p:sp>
          <p:nvSpPr>
            <p:cNvPr id="3" name="椭圆 1"/>
            <p:cNvSpPr/>
            <p:nvPr userDrawn="1"/>
          </p:nvSpPr>
          <p:spPr>
            <a:xfrm rot="19800000">
              <a:off x="-3533241" y="-1061330"/>
              <a:ext cx="10611835" cy="8841402"/>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4" name="椭圆 1"/>
            <p:cNvSpPr/>
            <p:nvPr userDrawn="1"/>
          </p:nvSpPr>
          <p:spPr>
            <a:xfrm rot="17526771">
              <a:off x="-3623933" y="-1120658"/>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10" name="文本占位符 7"/>
          <p:cNvSpPr>
            <a:spLocks noGrp="1"/>
          </p:cNvSpPr>
          <p:nvPr>
            <p:ph type="body" sz="quarter" idx="10" hasCustomPrompt="1"/>
          </p:nvPr>
        </p:nvSpPr>
        <p:spPr>
          <a:xfrm>
            <a:off x="322289" y="258233"/>
            <a:ext cx="5302783" cy="721395"/>
          </a:xfrm>
          <a:prstGeom prst="rect">
            <a:avLst/>
          </a:prstGeom>
          <a:ln w="12700" cmpd="sng">
            <a:noFill/>
          </a:ln>
        </p:spPr>
        <p:txBody>
          <a:bodyPr vert="horz" anchor="ctr"/>
          <a:lstStyle>
            <a:lvl1pPr marL="0" indent="0" algn="l">
              <a:buNone/>
              <a:defRPr sz="2400" b="1">
                <a:solidFill>
                  <a:schemeClr val="bg1"/>
                </a:solidFill>
                <a:latin typeface="微软雅黑" panose="020B0503020204020204" charset="-122"/>
                <a:ea typeface="微软雅黑" panose="020B0503020204020204" charset="-122"/>
                <a:cs typeface="微软雅黑" panose="020B0503020204020204" charset="-122"/>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页_2">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椭圆 1"/>
          <p:cNvSpPr/>
          <p:nvPr userDrawn="1"/>
        </p:nvSpPr>
        <p:spPr>
          <a:xfrm rot="19800000">
            <a:off x="5067768" y="-247745"/>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5" name="椭圆 1"/>
          <p:cNvSpPr/>
          <p:nvPr userDrawn="1"/>
        </p:nvSpPr>
        <p:spPr>
          <a:xfrm rot="17526771">
            <a:off x="5527534" y="-479972"/>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6" name="文本占位符 7"/>
          <p:cNvSpPr>
            <a:spLocks noGrp="1"/>
          </p:cNvSpPr>
          <p:nvPr>
            <p:ph type="body" sz="quarter" idx="10" hasCustomPrompt="1"/>
          </p:nvPr>
        </p:nvSpPr>
        <p:spPr>
          <a:xfrm>
            <a:off x="322289" y="258233"/>
            <a:ext cx="5302783" cy="721395"/>
          </a:xfrm>
          <a:prstGeom prst="rect">
            <a:avLst/>
          </a:prstGeom>
          <a:ln w="12700" cmpd="sng">
            <a:noFill/>
          </a:ln>
        </p:spPr>
        <p:txBody>
          <a:bodyPr vert="horz" anchor="ctr"/>
          <a:lstStyle>
            <a:lvl1pPr marL="0" indent="0" algn="l">
              <a:buNone/>
              <a:defRPr sz="2400" b="1">
                <a:solidFill>
                  <a:schemeClr val="bg1"/>
                </a:solidFill>
                <a:latin typeface="微软雅黑" panose="020B0503020204020204" charset="-122"/>
                <a:ea typeface="微软雅黑" panose="020B0503020204020204" charset="-122"/>
                <a:cs typeface="微软雅黑" panose="020B0503020204020204" charset="-122"/>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容页_3">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4" name="组 3"/>
          <p:cNvGrpSpPr/>
          <p:nvPr userDrawn="1"/>
        </p:nvGrpSpPr>
        <p:grpSpPr>
          <a:xfrm rot="21247073">
            <a:off x="-1520823" y="-184908"/>
            <a:ext cx="19187532" cy="9077094"/>
            <a:chOff x="-2207941" y="334536"/>
            <a:chExt cx="19187532" cy="9077094"/>
          </a:xfrm>
        </p:grpSpPr>
        <p:sp>
          <p:nvSpPr>
            <p:cNvPr id="3" name="椭圆 1"/>
            <p:cNvSpPr/>
            <p:nvPr userDrawn="1"/>
          </p:nvSpPr>
          <p:spPr>
            <a:xfrm rot="354265">
              <a:off x="-2207941" y="334536"/>
              <a:ext cx="18689444" cy="9077094"/>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6" name="椭圆 1"/>
            <p:cNvSpPr/>
            <p:nvPr userDrawn="1"/>
          </p:nvSpPr>
          <p:spPr>
            <a:xfrm>
              <a:off x="-1709853" y="334536"/>
              <a:ext cx="18689444" cy="9077094"/>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7" name="文本占位符 7"/>
          <p:cNvSpPr>
            <a:spLocks noGrp="1"/>
          </p:cNvSpPr>
          <p:nvPr>
            <p:ph type="body" sz="quarter" idx="10" hasCustomPrompt="1"/>
          </p:nvPr>
        </p:nvSpPr>
        <p:spPr>
          <a:xfrm>
            <a:off x="6607140" y="258233"/>
            <a:ext cx="5302783" cy="721395"/>
          </a:xfrm>
          <a:prstGeom prst="rect">
            <a:avLst/>
          </a:prstGeom>
          <a:ln w="12700" cmpd="sng">
            <a:noFill/>
          </a:ln>
        </p:spPr>
        <p:txBody>
          <a:bodyPr vert="horz" anchor="ctr"/>
          <a:lstStyle>
            <a:lvl1pPr marL="0" indent="0" algn="r">
              <a:buNone/>
              <a:defRPr sz="2400" b="1">
                <a:solidFill>
                  <a:schemeClr val="accent3">
                    <a:lumMod val="75000"/>
                  </a:schemeClr>
                </a:solidFill>
                <a:latin typeface="微软雅黑" panose="020B0503020204020204" charset="-122"/>
                <a:ea typeface="微软雅黑" panose="020B0503020204020204" charset="-122"/>
                <a:cs typeface="微软雅黑" panose="020B0503020204020204" charset="-122"/>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内容页_4">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9" name="组 8"/>
          <p:cNvGrpSpPr/>
          <p:nvPr userDrawn="1"/>
        </p:nvGrpSpPr>
        <p:grpSpPr>
          <a:xfrm rot="17100000" flipH="1">
            <a:off x="-2685302" y="-2350919"/>
            <a:ext cx="12746204" cy="15178844"/>
            <a:chOff x="-3533241" y="-1493421"/>
            <a:chExt cx="10611835" cy="9526783"/>
          </a:xfrm>
        </p:grpSpPr>
        <p:sp>
          <p:nvSpPr>
            <p:cNvPr id="10" name="椭圆 1"/>
            <p:cNvSpPr/>
            <p:nvPr userDrawn="1"/>
          </p:nvSpPr>
          <p:spPr>
            <a:xfrm rot="19800000">
              <a:off x="-3533241" y="-1061330"/>
              <a:ext cx="10611835" cy="8841402"/>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11" name="椭圆 1"/>
            <p:cNvSpPr/>
            <p:nvPr userDrawn="1"/>
          </p:nvSpPr>
          <p:spPr>
            <a:xfrm rot="17526771">
              <a:off x="-3623933" y="-1120658"/>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12" name="文本占位符 7"/>
          <p:cNvSpPr>
            <a:spLocks noGrp="1"/>
          </p:cNvSpPr>
          <p:nvPr>
            <p:ph type="body" sz="quarter" idx="10" hasCustomPrompt="1"/>
          </p:nvPr>
        </p:nvSpPr>
        <p:spPr>
          <a:xfrm>
            <a:off x="322289" y="258233"/>
            <a:ext cx="5302783" cy="721395"/>
          </a:xfrm>
          <a:prstGeom prst="rect">
            <a:avLst/>
          </a:prstGeom>
          <a:ln w="12700" cmpd="sng">
            <a:noFill/>
          </a:ln>
        </p:spPr>
        <p:txBody>
          <a:bodyPr vert="horz" anchor="ctr"/>
          <a:lstStyle>
            <a:lvl1pPr marL="0" indent="0" algn="l">
              <a:buNone/>
              <a:defRPr sz="2400" b="1">
                <a:solidFill>
                  <a:schemeClr val="accent2">
                    <a:lumMod val="75000"/>
                  </a:schemeClr>
                </a:solidFill>
                <a:latin typeface="微软雅黑" panose="020B0503020204020204" charset="-122"/>
                <a:ea typeface="微软雅黑" panose="020B0503020204020204" charset="-122"/>
                <a:cs typeface="微软雅黑" panose="020B0503020204020204" charset="-122"/>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内容页_5">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0" y="0"/>
            <a:ext cx="12192000" cy="6854653"/>
          </a:xfrm>
          <a:prstGeom prst="rect">
            <a:avLst/>
          </a:prstGeom>
        </p:spPr>
      </p:pic>
      <p:sp>
        <p:nvSpPr>
          <p:cNvPr id="3" name="矩形 2"/>
          <p:cNvSpPr/>
          <p:nvPr userDrawn="1"/>
        </p:nvSpPr>
        <p:spPr>
          <a:xfrm>
            <a:off x="0" y="0"/>
            <a:ext cx="12192000" cy="6858000"/>
          </a:xfrm>
          <a:prstGeom prst="rect">
            <a:avLst/>
          </a:prstGeom>
          <a:gradFill flip="none" rotWithShape="1">
            <a:gsLst>
              <a:gs pos="100000">
                <a:schemeClr val="accent2">
                  <a:lumMod val="50000"/>
                </a:schemeClr>
              </a:gs>
              <a:gs pos="41000">
                <a:schemeClr val="accent1">
                  <a:lumMod val="75000"/>
                  <a:alpha val="80000"/>
                </a:schemeClr>
              </a:gs>
              <a:gs pos="0">
                <a:schemeClr val="accent3">
                  <a:lumMod val="75000"/>
                  <a:alpha val="80000"/>
                </a:schemeClr>
              </a:gs>
              <a:gs pos="72000">
                <a:schemeClr val="accent2">
                  <a:lumMod val="75000"/>
                  <a:alpha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文本占位符 7"/>
          <p:cNvSpPr>
            <a:spLocks noGrp="1"/>
          </p:cNvSpPr>
          <p:nvPr>
            <p:ph type="body" sz="quarter" idx="10" hasCustomPrompt="1"/>
          </p:nvPr>
        </p:nvSpPr>
        <p:spPr>
          <a:xfrm>
            <a:off x="322289" y="258233"/>
            <a:ext cx="5302783" cy="721395"/>
          </a:xfrm>
          <a:prstGeom prst="rect">
            <a:avLst/>
          </a:prstGeom>
          <a:ln w="12700" cmpd="sng">
            <a:noFill/>
          </a:ln>
        </p:spPr>
        <p:txBody>
          <a:bodyPr vert="horz" anchor="ctr"/>
          <a:lstStyle>
            <a:lvl1pPr marL="0" indent="0" algn="l">
              <a:buNone/>
              <a:defRPr sz="2400" b="1">
                <a:solidFill>
                  <a:schemeClr val="bg1"/>
                </a:solidFill>
                <a:latin typeface="微软雅黑" panose="020B0503020204020204" charset="-122"/>
                <a:ea typeface="微软雅黑" panose="020B0503020204020204" charset="-122"/>
                <a:cs typeface="微软雅黑" panose="020B0503020204020204" charset="-122"/>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内容页_6">
    <p:bg>
      <p:bgPr>
        <a:solidFill>
          <a:schemeClr val="accent1">
            <a:lumMod val="75000"/>
          </a:schemeClr>
        </a:solidFill>
        <a:effectLst/>
      </p:bgPr>
    </p:bg>
    <p:spTree>
      <p:nvGrpSpPr>
        <p:cNvPr id="1" name=""/>
        <p:cNvGrpSpPr/>
        <p:nvPr/>
      </p:nvGrpSpPr>
      <p:grpSpPr>
        <a:xfrm>
          <a:off x="0" y="0"/>
          <a:ext cx="0" cy="0"/>
          <a:chOff x="0" y="0"/>
          <a:chExt cx="0" cy="0"/>
        </a:xfrm>
      </p:grpSpPr>
      <p:sp>
        <p:nvSpPr>
          <p:cNvPr id="7" name="文本占位符 7"/>
          <p:cNvSpPr>
            <a:spLocks noGrp="1"/>
          </p:cNvSpPr>
          <p:nvPr>
            <p:ph type="body" sz="quarter" idx="10" hasCustomPrompt="1"/>
          </p:nvPr>
        </p:nvSpPr>
        <p:spPr>
          <a:xfrm>
            <a:off x="322289" y="258233"/>
            <a:ext cx="5302783" cy="721395"/>
          </a:xfrm>
          <a:prstGeom prst="rect">
            <a:avLst/>
          </a:prstGeom>
          <a:ln w="12700" cmpd="sng">
            <a:noFill/>
          </a:ln>
        </p:spPr>
        <p:txBody>
          <a:bodyPr vert="horz" anchor="ctr"/>
          <a:lstStyle>
            <a:lvl1pPr marL="0" indent="0" algn="l">
              <a:buNone/>
              <a:defRPr sz="2400" b="1">
                <a:solidFill>
                  <a:schemeClr val="bg1"/>
                </a:solidFill>
                <a:latin typeface="微软雅黑" panose="020B0503020204020204" charset="-122"/>
                <a:ea typeface="微软雅黑" panose="020B0503020204020204" charset="-122"/>
                <a:cs typeface="微软雅黑" panose="020B0503020204020204" charset="-122"/>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
        <p:nvSpPr>
          <p:cNvPr id="3" name="矩形 2"/>
          <p:cNvSpPr/>
          <p:nvPr userDrawn="1"/>
        </p:nvSpPr>
        <p:spPr>
          <a:xfrm>
            <a:off x="0" y="1182028"/>
            <a:ext cx="12192000" cy="5675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内容页_7">
    <p:bg>
      <p:bgPr>
        <a:solidFill>
          <a:schemeClr val="accent2">
            <a:lumMod val="75000"/>
          </a:schemeClr>
        </a:solidFill>
        <a:effectLst/>
      </p:bgPr>
    </p:bg>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322289" y="258233"/>
            <a:ext cx="5302783" cy="721395"/>
          </a:xfrm>
          <a:prstGeom prst="rect">
            <a:avLst/>
          </a:prstGeom>
          <a:ln w="12700" cmpd="sng">
            <a:noFill/>
          </a:ln>
        </p:spPr>
        <p:txBody>
          <a:bodyPr vert="horz" anchor="ctr"/>
          <a:lstStyle>
            <a:lvl1pPr marL="0" indent="0" algn="l">
              <a:buNone/>
              <a:defRPr sz="2400" b="1">
                <a:solidFill>
                  <a:schemeClr val="bg1"/>
                </a:solidFill>
                <a:latin typeface="微软雅黑" panose="020B0503020204020204" charset="-122"/>
                <a:ea typeface="微软雅黑" panose="020B0503020204020204" charset="-122"/>
                <a:cs typeface="微软雅黑" panose="020B0503020204020204" charset="-122"/>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
        <p:nvSpPr>
          <p:cNvPr id="3" name="矩形 2"/>
          <p:cNvSpPr/>
          <p:nvPr userDrawn="1"/>
        </p:nvSpPr>
        <p:spPr>
          <a:xfrm>
            <a:off x="0" y="1182028"/>
            <a:ext cx="12192000" cy="5675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内容页_8">
    <p:bg>
      <p:bgPr>
        <a:solidFill>
          <a:schemeClr val="accent3">
            <a:lumMod val="75000"/>
          </a:schemeClr>
        </a:solidFill>
        <a:effectLst/>
      </p:bgPr>
    </p:bg>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322289" y="258233"/>
            <a:ext cx="5302783" cy="721395"/>
          </a:xfrm>
          <a:prstGeom prst="rect">
            <a:avLst/>
          </a:prstGeom>
          <a:ln w="12700" cmpd="sng">
            <a:noFill/>
          </a:ln>
        </p:spPr>
        <p:txBody>
          <a:bodyPr vert="horz" anchor="ctr"/>
          <a:lstStyle>
            <a:lvl1pPr marL="0" indent="0" algn="l">
              <a:buNone/>
              <a:defRPr sz="2400" b="1">
                <a:solidFill>
                  <a:schemeClr val="bg1"/>
                </a:solidFill>
                <a:latin typeface="微软雅黑" panose="020B0503020204020204" charset="-122"/>
                <a:ea typeface="微软雅黑" panose="020B0503020204020204" charset="-122"/>
                <a:cs typeface="微软雅黑" panose="020B0503020204020204" charset="-122"/>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
        <p:nvSpPr>
          <p:cNvPr id="3" name="矩形 2"/>
          <p:cNvSpPr/>
          <p:nvPr userDrawn="1"/>
        </p:nvSpPr>
        <p:spPr>
          <a:xfrm>
            <a:off x="0" y="1182028"/>
            <a:ext cx="12192000" cy="5675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内容页_9">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4" name="组 3"/>
          <p:cNvGrpSpPr/>
          <p:nvPr userDrawn="1"/>
        </p:nvGrpSpPr>
        <p:grpSpPr>
          <a:xfrm rot="21247073">
            <a:off x="-1761892" y="-334537"/>
            <a:ext cx="19187532" cy="9077094"/>
            <a:chOff x="-2207941" y="334536"/>
            <a:chExt cx="19187532" cy="9077094"/>
          </a:xfrm>
        </p:grpSpPr>
        <p:sp>
          <p:nvSpPr>
            <p:cNvPr id="3" name="椭圆 1"/>
            <p:cNvSpPr/>
            <p:nvPr userDrawn="1"/>
          </p:nvSpPr>
          <p:spPr>
            <a:xfrm rot="354265">
              <a:off x="-2207941" y="334536"/>
              <a:ext cx="18689444" cy="9077094"/>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6" name="椭圆 1"/>
            <p:cNvSpPr/>
            <p:nvPr userDrawn="1"/>
          </p:nvSpPr>
          <p:spPr>
            <a:xfrm>
              <a:off x="-1709853" y="334536"/>
              <a:ext cx="18689444" cy="9077094"/>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8" name="文本占位符 7"/>
          <p:cNvSpPr>
            <a:spLocks noGrp="1"/>
          </p:cNvSpPr>
          <p:nvPr>
            <p:ph type="body" sz="quarter" idx="10" hasCustomPrompt="1"/>
          </p:nvPr>
        </p:nvSpPr>
        <p:spPr>
          <a:xfrm>
            <a:off x="6607140" y="258233"/>
            <a:ext cx="5302783" cy="721395"/>
          </a:xfrm>
          <a:prstGeom prst="rect">
            <a:avLst/>
          </a:prstGeom>
          <a:ln w="12700" cmpd="sng">
            <a:noFill/>
          </a:ln>
        </p:spPr>
        <p:txBody>
          <a:bodyPr vert="horz" anchor="ctr"/>
          <a:lstStyle>
            <a:lvl1pPr marL="0" indent="0" algn="r">
              <a:buNone/>
              <a:defRPr sz="2400" b="1">
                <a:solidFill>
                  <a:schemeClr val="accent4">
                    <a:lumMod val="75000"/>
                  </a:schemeClr>
                </a:solidFill>
                <a:latin typeface="微软雅黑" panose="020B0503020204020204" charset="-122"/>
                <a:ea typeface="微软雅黑" panose="020B0503020204020204" charset="-122"/>
                <a:cs typeface="微软雅黑" panose="020B0503020204020204" charset="-122"/>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页_10">
    <p:spTree>
      <p:nvGrpSpPr>
        <p:cNvPr id="1" name=""/>
        <p:cNvGrpSpPr/>
        <p:nvPr/>
      </p:nvGrpSpPr>
      <p:grpSpPr>
        <a:xfrm>
          <a:off x="0" y="0"/>
          <a:ext cx="0" cy="0"/>
          <a:chOff x="0" y="0"/>
          <a:chExt cx="0" cy="0"/>
        </a:xfrm>
      </p:grpSpPr>
      <p:sp>
        <p:nvSpPr>
          <p:cNvPr id="6" name="矩形 5"/>
          <p:cNvSpPr/>
          <p:nvPr userDrawn="1"/>
        </p:nvSpPr>
        <p:spPr>
          <a:xfrm>
            <a:off x="0" y="0"/>
            <a:ext cx="12192000" cy="6858000"/>
          </a:xfrm>
          <a:prstGeom prst="rect">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椭圆 1"/>
          <p:cNvSpPr/>
          <p:nvPr userDrawn="1"/>
        </p:nvSpPr>
        <p:spPr>
          <a:xfrm rot="19800000">
            <a:off x="5067768" y="-247745"/>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5" name="椭圆 1"/>
          <p:cNvSpPr/>
          <p:nvPr userDrawn="1"/>
        </p:nvSpPr>
        <p:spPr>
          <a:xfrm rot="17526771">
            <a:off x="5527534" y="-479972"/>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8" name="文本占位符 7"/>
          <p:cNvSpPr>
            <a:spLocks noGrp="1"/>
          </p:cNvSpPr>
          <p:nvPr>
            <p:ph type="body" sz="quarter" idx="10" hasCustomPrompt="1"/>
          </p:nvPr>
        </p:nvSpPr>
        <p:spPr>
          <a:xfrm>
            <a:off x="322289" y="258233"/>
            <a:ext cx="5302783" cy="721395"/>
          </a:xfrm>
          <a:prstGeom prst="rect">
            <a:avLst/>
          </a:prstGeom>
          <a:ln w="12700" cmpd="sng">
            <a:noFill/>
          </a:ln>
        </p:spPr>
        <p:txBody>
          <a:bodyPr vert="horz" anchor="ctr"/>
          <a:lstStyle>
            <a:lvl1pPr marL="0" indent="0" algn="l">
              <a:buNone/>
              <a:defRPr sz="2400" b="1">
                <a:solidFill>
                  <a:schemeClr val="bg1"/>
                </a:solidFill>
                <a:latin typeface="微软雅黑" panose="020B0503020204020204" charset="-122"/>
                <a:ea typeface="微软雅黑" panose="020B0503020204020204" charset="-122"/>
                <a:cs typeface="微软雅黑" panose="020B0503020204020204" charset="-122"/>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页_11">
    <p:bg>
      <p:bgPr>
        <a:solidFill>
          <a:schemeClr val="accent5">
            <a:lumMod val="75000"/>
          </a:schemeClr>
        </a:solidFill>
        <a:effectLst/>
      </p:bgPr>
    </p:bg>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322289" y="258233"/>
            <a:ext cx="5302783" cy="721395"/>
          </a:xfrm>
          <a:prstGeom prst="rect">
            <a:avLst/>
          </a:prstGeom>
          <a:ln w="12700" cmpd="sng">
            <a:noFill/>
          </a:ln>
        </p:spPr>
        <p:txBody>
          <a:bodyPr vert="horz" anchor="ctr"/>
          <a:lstStyle>
            <a:lvl1pPr marL="0" indent="0" algn="l">
              <a:buNone/>
              <a:defRPr sz="2400" b="1">
                <a:solidFill>
                  <a:schemeClr val="bg1"/>
                </a:solidFill>
                <a:latin typeface="微软雅黑" panose="020B0503020204020204" charset="-122"/>
                <a:ea typeface="微软雅黑" panose="020B0503020204020204" charset="-122"/>
                <a:cs typeface="微软雅黑" panose="020B0503020204020204" charset="-122"/>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
        <p:nvSpPr>
          <p:cNvPr id="3" name="矩形 2"/>
          <p:cNvSpPr/>
          <p:nvPr userDrawn="1"/>
        </p:nvSpPr>
        <p:spPr>
          <a:xfrm>
            <a:off x="0" y="1182028"/>
            <a:ext cx="12192000" cy="5675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8963"/>
            <a:ext cx="12207983" cy="6849037"/>
          </a:xfrm>
          <a:prstGeom prst="rect">
            <a:avLst/>
          </a:prstGeom>
        </p:spPr>
      </p:pic>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a:xfrm>
            <a:off x="609600" y="6356986"/>
            <a:ext cx="2844800" cy="363856"/>
          </a:xfrm>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a:xfrm>
            <a:off x="4165600" y="6356986"/>
            <a:ext cx="3860800" cy="363856"/>
          </a:xfrm>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Arial" panose="020B0604020202020204" pitchFamily="34" charset="0"/>
              <a:ea typeface="微软雅黑" panose="020B0503020204020204" charset="-122"/>
              <a:cs typeface="+mn-cs"/>
            </a:endParaRPr>
          </a:p>
        </p:txBody>
      </p:sp>
      <p:sp>
        <p:nvSpPr>
          <p:cNvPr id="6" name="灯片编号占位符 5"/>
          <p:cNvSpPr>
            <a:spLocks noGrp="1"/>
          </p:cNvSpPr>
          <p:nvPr>
            <p:ph type="sldNum" sz="quarter" idx="12"/>
          </p:nvPr>
        </p:nvSpPr>
        <p:spPr>
          <a:xfrm>
            <a:off x="8737600" y="6356986"/>
            <a:ext cx="2844800" cy="363856"/>
          </a:xfrm>
        </p:spPr>
        <p:txBody>
          <a:bodyPr/>
          <a:lstStyle/>
          <a:p>
            <a:pPr lvl="0" eaLnBrk="1" fontAlgn="base" hangingPunct="1"/>
            <a:fld id="{9A0DB2DC-4C9A-4742-B13C-FB6460FD3503}" type="slidenum">
              <a:rPr lang="zh-CN" altLang="en-US" strike="noStrike" noProof="1" dirty="0">
                <a:latin typeface="Arial" panose="020B0604020202020204" pitchFamily="34" charset="0"/>
                <a:ea typeface="微软雅黑" panose="020B0503020204020204" charset="-122"/>
                <a:cs typeface="+mn-cs"/>
              </a:rPr>
            </a:fld>
            <a:endParaRPr lang="zh-CN" altLang="en-US" strike="noStrike" noProof="1">
              <a:latin typeface="Arial" panose="020B0604020202020204" pitchFamily="34" charset="0"/>
            </a:endParaRPr>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标注页">
    <p:bg>
      <p:bgPr>
        <a:solidFill>
          <a:srgbClr val="E73A1C"/>
        </a:solidFill>
        <a:effectLst/>
      </p:bgPr>
    </p:bg>
    <p:spTree>
      <p:nvGrpSpPr>
        <p:cNvPr id="1" name=""/>
        <p:cNvGrpSpPr/>
        <p:nvPr/>
      </p:nvGrpSpPr>
      <p:grpSpPr>
        <a:xfrm>
          <a:off x="0" y="0"/>
          <a:ext cx="0" cy="0"/>
          <a:chOff x="0" y="0"/>
          <a:chExt cx="0" cy="0"/>
        </a:xfrm>
      </p:grpSpPr>
      <p:sp>
        <p:nvSpPr>
          <p:cNvPr id="6" name="矩形 5"/>
          <p:cNvSpPr/>
          <p:nvPr userDrawn="1"/>
        </p:nvSpPr>
        <p:spPr>
          <a:xfrm>
            <a:off x="440603" y="759873"/>
            <a:ext cx="662361" cy="379656"/>
          </a:xfrm>
          <a:prstGeom prst="rect">
            <a:avLst/>
          </a:prstGeom>
        </p:spPr>
        <p:txBody>
          <a:bodyPr wrap="none">
            <a:spAutoFit/>
          </a:bodyPr>
          <a:lstStyle/>
          <a:p>
            <a:pPr marL="0" marR="0" lvl="0" indent="0" defTabSz="608965"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rPr>
              <a:t>标注</a:t>
            </a:r>
            <a:endParaRPr kumimoji="0" lang="zh-CN" altLang="en-US" sz="18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p:txBody>
      </p:sp>
      <p:sp>
        <p:nvSpPr>
          <p:cNvPr id="11" name="矩形 10"/>
          <p:cNvSpPr/>
          <p:nvPr userDrawn="1"/>
        </p:nvSpPr>
        <p:spPr>
          <a:xfrm>
            <a:off x="2572589" y="759873"/>
            <a:ext cx="1402001" cy="3453253"/>
          </a:xfrm>
          <a:prstGeom prst="rect">
            <a:avLst/>
          </a:prstGeom>
        </p:spPr>
        <p:txBody>
          <a:bodyPr wrap="square">
            <a:spAutoFit/>
          </a:bodyPr>
          <a:lstStyle/>
          <a:p>
            <a:pPr marL="0" marR="0" lvl="0" indent="0" defTabSz="608965"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rPr>
              <a:t>字体使用 </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rPr>
              <a:t>行距</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rPr>
              <a:t>背景图片出处</a:t>
            </a: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rPr>
              <a:t>声明</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p:txBody>
      </p:sp>
      <p:sp>
        <p:nvSpPr>
          <p:cNvPr id="12" name="矩形 11"/>
          <p:cNvSpPr/>
          <p:nvPr userDrawn="1"/>
        </p:nvSpPr>
        <p:spPr>
          <a:xfrm>
            <a:off x="4153010" y="759873"/>
            <a:ext cx="7074345" cy="4239879"/>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rPr>
              <a:t>英文 </a:t>
            </a:r>
            <a:r>
              <a:rPr kumimoji="0" lang="is-IS" altLang="zh-CN" sz="1400" b="0" i="0" u="none" strike="noStrike" kern="0" cap="none" spc="0" normalizeH="0" baseline="0" noProof="0" dirty="0">
                <a:ln>
                  <a:noFill/>
                </a:ln>
                <a:solidFill>
                  <a:srgbClr val="FFFFFF"/>
                </a:solidFill>
                <a:effectLst/>
                <a:uLnTx/>
                <a:uFillTx/>
                <a:latin typeface="Segoe UI Light" panose="020B0502040204020203"/>
                <a:cs typeface="Segoe UI Light" panose="020B0502040204020203"/>
              </a:rPr>
              <a:t>Microsoft YaHei</a:t>
            </a:r>
            <a:endParaRPr kumimoji="0" lang="zh-CN" altLang="en-US" sz="1400" b="0" i="0" u="none" strike="noStrike" kern="0" cap="none" spc="0" normalizeH="0" baseline="0" noProof="0" dirty="0">
              <a:ln>
                <a:noFill/>
              </a:ln>
              <a:solidFill>
                <a:srgbClr val="FFFFFF"/>
              </a:solidFill>
              <a:effectLst/>
              <a:uLnTx/>
              <a:uFillTx/>
              <a:latin typeface="Segoe UI Light" panose="020B0502040204020203"/>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rPr>
              <a:t>中文 微软雅黑</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rPr>
              <a:t>正文 </a:t>
            </a:r>
            <a:r>
              <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rPr>
              <a:t>1.3</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r>
              <a:rPr kumimoji="0" lang="en-US" altLang="zh-CN" sz="1400" b="0" i="0" u="none" strike="noStrike" kern="0" cap="none" spc="0" normalizeH="0" baseline="0" noProof="0" dirty="0" err="1">
                <a:ln>
                  <a:noFill/>
                </a:ln>
                <a:solidFill>
                  <a:srgbClr val="FFFFFF"/>
                </a:solidFill>
                <a:effectLst/>
                <a:uLnTx/>
                <a:uFillTx/>
                <a:latin typeface="Segoe UI Light" panose="020B0502040204020203"/>
                <a:ea typeface="微软雅黑" panose="020B0503020204020204" charset="-122"/>
                <a:cs typeface="Segoe UI Light" panose="020B0502040204020203"/>
              </a:rPr>
              <a:t>cn.bing.com</a:t>
            </a: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charset="-122"/>
              <a:cs typeface="Segoe UI Light" panose="020B0502040204020203"/>
            </a:endParaRPr>
          </a:p>
          <a:p>
            <a:pPr marL="0" marR="0" lvl="0" indent="0" algn="l" defTabSz="608965" rtl="0" eaLnBrk="1" fontAlgn="auto" latinLnBrk="0" hangingPunct="1">
              <a:lnSpc>
                <a:spcPct val="13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charset="-122"/>
                <a:cs typeface="+mn-cs"/>
              </a:rPr>
              <a:t>本网站所提供的任何信息内容（包括但不限于 </a:t>
            </a:r>
            <a:r>
              <a:rPr kumimoji="0" lang="en-US" altLang="zh-CN"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PPT</a:t>
            </a:r>
            <a:r>
              <a:rPr kumimoji="0" lang="zh-CN" altLang="en-US"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 </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charset="-122"/>
                <a:cs typeface="+mn-cs"/>
              </a:rPr>
              <a:t>模板、</a:t>
            </a:r>
            <a:r>
              <a:rPr kumimoji="0" lang="en-US" altLang="zh-CN"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Word</a:t>
            </a:r>
            <a:r>
              <a:rPr kumimoji="0" lang="zh-CN" altLang="en-US"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 </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charset="-122"/>
                <a:cs typeface="+mn-cs"/>
              </a:rPr>
              <a:t>文档、</a:t>
            </a:r>
            <a:r>
              <a:rPr kumimoji="0" lang="en-US" altLang="zh-CN"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Excel</a:t>
            </a:r>
            <a:r>
              <a:rPr kumimoji="0" lang="zh-CN" altLang="en-US"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 </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charset="-122"/>
                <a:cs typeface="+mn-cs"/>
              </a:rPr>
              <a:t>图表、图片素材等）均受</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charset="-122"/>
                <a:cs typeface="+mn-cs"/>
              </a:rPr>
              <a:t>中华人民共和国著作权法</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charset="-122"/>
                <a:cs typeface="+mn-cs"/>
              </a:rPr>
              <a:t>、</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charset="-122"/>
                <a:cs typeface="+mn-cs"/>
              </a:rPr>
              <a:t>信息网络传播权保护条例</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charset="-122"/>
                <a:cs typeface="+mn-cs"/>
              </a:rPr>
              <a:t>及其他适用的法律法规的保护，未经权利人书面明确授权，信息内容的任何部分</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charset="-122"/>
                <a:cs typeface="+mn-cs"/>
              </a:rPr>
              <a:t>包括图片或图表</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charset="-122"/>
                <a:cs typeface="+mn-cs"/>
              </a:rPr>
              <a:t>不得被全部或部分的复制、传播、销售，否则将承担法律责任。</a:t>
            </a:r>
            <a:endPar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charset="-122"/>
              <a:cs typeface="+mn-cs"/>
            </a:endParaRPr>
          </a:p>
        </p:txBody>
      </p:sp>
      <p:sp>
        <p:nvSpPr>
          <p:cNvPr id="13" name="矩形 12"/>
          <p:cNvSpPr/>
          <p:nvPr userDrawn="1"/>
        </p:nvSpPr>
        <p:spPr>
          <a:xfrm>
            <a:off x="440603" y="182445"/>
            <a:ext cx="777777" cy="246221"/>
          </a:xfrm>
          <a:prstGeom prst="rect">
            <a:avLst/>
          </a:prstGeom>
        </p:spPr>
        <p:txBody>
          <a:bodyPr wrap="none">
            <a:spAutoFit/>
          </a:bodyPr>
          <a:lstStyle/>
          <a:p>
            <a:pPr marL="0" marR="0" lvl="0" indent="0" defTabSz="608965" eaLnBrk="1" fontAlgn="auto" latinLnBrk="0" hangingPunct="1">
              <a:lnSpc>
                <a:spcPct val="100000"/>
              </a:lnSpc>
              <a:spcBef>
                <a:spcPts val="0"/>
              </a:spcBef>
              <a:spcAft>
                <a:spcPts val="0"/>
              </a:spcAft>
              <a:buClrTx/>
              <a:buSzTx/>
              <a:buFontTx/>
              <a:buNone/>
              <a:defRPr/>
            </a:pPr>
            <a:r>
              <a:rPr kumimoji="1" lang="en-US" altLang="zh-CN" sz="1000" b="0" i="0" u="none" strike="noStrike" kern="0" cap="none" spc="0" normalizeH="0" baseline="0" noProof="0" dirty="0">
                <a:ln>
                  <a:noFill/>
                </a:ln>
                <a:solidFill>
                  <a:prstClr val="white"/>
                </a:solidFill>
                <a:effectLst/>
                <a:uLnTx/>
                <a:uFillTx/>
                <a:latin typeface="Segoe UI Light" panose="020B0502040204020203"/>
                <a:ea typeface="微软雅黑" panose="020B0503020204020204" charset="-122"/>
                <a:cs typeface="Segoe UI Light" panose="020B0502040204020203"/>
              </a:rPr>
              <a:t>OfficePLUS</a:t>
            </a:r>
            <a:endParaRPr kumimoji="0" lang="zh-CN" altLang="en-US" sz="1000" b="0" i="0" u="none" strike="noStrike" kern="0" cap="none" spc="0" normalizeH="0" baseline="0" noProof="0" dirty="0">
              <a:ln>
                <a:noFill/>
              </a:ln>
              <a:solidFill>
                <a:prstClr val="white"/>
              </a:solidFill>
              <a:effectLst/>
              <a:uLnTx/>
              <a:uFillTx/>
              <a:latin typeface="Segoe UI Light" panose="020B0502040204020203"/>
              <a:ea typeface="微软雅黑" panose="020B0503020204020204" charset="-122"/>
              <a:cs typeface="Segoe UI Light" panose="020B0502040204020203"/>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背景图片素材">
    <p:spTree>
      <p:nvGrpSpPr>
        <p:cNvPr id="1" name=""/>
        <p:cNvGrpSpPr/>
        <p:nvPr/>
      </p:nvGrpSpPr>
      <p:grpSpPr>
        <a:xfrm>
          <a:off x="0" y="0"/>
          <a:ext cx="0" cy="0"/>
          <a:chOff x="0" y="0"/>
          <a:chExt cx="0" cy="0"/>
        </a:xfrm>
      </p:grpSpPr>
      <p:sp>
        <p:nvSpPr>
          <p:cNvPr id="4" name="矩形 3"/>
          <p:cNvSpPr/>
          <p:nvPr userDrawn="1"/>
        </p:nvSpPr>
        <p:spPr>
          <a:xfrm>
            <a:off x="440603" y="759873"/>
            <a:ext cx="1569660" cy="369332"/>
          </a:xfrm>
          <a:prstGeom prst="rect">
            <a:avLst/>
          </a:prstGeom>
        </p:spPr>
        <p:txBody>
          <a:bodyPr wrap="none">
            <a:spAutoFit/>
          </a:bodyPr>
          <a:lstStyle/>
          <a:p>
            <a:pPr defTabSz="608965"/>
            <a:r>
              <a:rPr lang="zh-CN" altLang="en-US" sz="1800" dirty="0">
                <a:solidFill>
                  <a:schemeClr val="tx1">
                    <a:lumMod val="75000"/>
                    <a:lumOff val="25000"/>
                  </a:schemeClr>
                </a:solidFill>
                <a:latin typeface="Segoe UI Light" panose="020B0502040204020203"/>
                <a:ea typeface="微软雅黑" panose="020B0503020204020204" charset="-122"/>
                <a:cs typeface="Segoe UI Light" panose="020B0502040204020203"/>
              </a:rPr>
              <a:t>背景图片素材</a:t>
            </a:r>
            <a:endParaRPr lang="zh-CN" altLang="en-US" sz="1800" dirty="0">
              <a:solidFill>
                <a:schemeClr val="tx1">
                  <a:lumMod val="75000"/>
                  <a:lumOff val="25000"/>
                </a:schemeClr>
              </a:solidFill>
              <a:latin typeface="Segoe UI Light" panose="020B0502040204020203"/>
              <a:ea typeface="微软雅黑" panose="020B0503020204020204" charset="-122"/>
              <a:cs typeface="Segoe UI Light" panose="020B0502040204020203"/>
            </a:endParaRPr>
          </a:p>
        </p:txBody>
      </p:sp>
      <p:sp>
        <p:nvSpPr>
          <p:cNvPr id="5" name="矩形 4"/>
          <p:cNvSpPr/>
          <p:nvPr userDrawn="1"/>
        </p:nvSpPr>
        <p:spPr>
          <a:xfrm>
            <a:off x="440603" y="182445"/>
            <a:ext cx="777777" cy="246221"/>
          </a:xfrm>
          <a:prstGeom prst="rect">
            <a:avLst/>
          </a:prstGeom>
        </p:spPr>
        <p:txBody>
          <a:bodyPr wrap="none">
            <a:spAutoFit/>
          </a:bodyPr>
          <a:lstStyle/>
          <a:p>
            <a:pPr defTabSz="608965"/>
            <a:r>
              <a:rPr kumimoji="1" lang="en-US" altLang="zh-CN" sz="1000" dirty="0">
                <a:solidFill>
                  <a:schemeClr val="tx1">
                    <a:lumMod val="75000"/>
                    <a:lumOff val="25000"/>
                  </a:schemeClr>
                </a:solidFill>
                <a:latin typeface="Segoe UI Light" panose="020B0502040204020203"/>
                <a:ea typeface="微软雅黑" panose="020B0503020204020204" charset="-122"/>
                <a:cs typeface="Segoe UI Light" panose="020B0502040204020203"/>
              </a:rPr>
              <a:t>OfficePLUS</a:t>
            </a:r>
            <a:endParaRPr lang="zh-CN" altLang="en-US" sz="1000" dirty="0">
              <a:solidFill>
                <a:schemeClr val="tx1">
                  <a:lumMod val="75000"/>
                  <a:lumOff val="25000"/>
                </a:schemeClr>
              </a:solidFill>
              <a:latin typeface="Segoe UI Light" panose="020B0502040204020203"/>
              <a:ea typeface="微软雅黑" panose="020B0503020204020204" charset="-122"/>
              <a:cs typeface="Segoe UI Light" panose="020B0502040204020203"/>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fficePLUS">
    <p:spTree>
      <p:nvGrpSpPr>
        <p:cNvPr id="1" name=""/>
        <p:cNvGrpSpPr/>
        <p:nvPr/>
      </p:nvGrpSpPr>
      <p:grpSpPr>
        <a:xfrm>
          <a:off x="0" y="0"/>
          <a:ext cx="0" cy="0"/>
          <a:chOff x="0" y="0"/>
          <a:chExt cx="0" cy="0"/>
        </a:xfrm>
      </p:grpSpPr>
      <p:sp>
        <p:nvSpPr>
          <p:cNvPr id="7" name="文本框 6"/>
          <p:cNvSpPr txBox="1"/>
          <p:nvPr userDrawn="1"/>
        </p:nvSpPr>
        <p:spPr>
          <a:xfrm>
            <a:off x="4447955" y="4458724"/>
            <a:ext cx="3296095" cy="297454"/>
          </a:xfrm>
          <a:prstGeom prst="rect">
            <a:avLst/>
          </a:prstGeom>
          <a:noFill/>
        </p:spPr>
        <p:txBody>
          <a:bodyPr wrap="none" rtlCol="0">
            <a:spAutoFit/>
          </a:bodyPr>
          <a:lstStyle/>
          <a:p>
            <a:pPr marL="0" marR="0" lvl="0" indent="0" algn="ctr" defTabSz="608965" eaLnBrk="1" fontAlgn="auto" latinLnBrk="0" hangingPunct="1">
              <a:lnSpc>
                <a:spcPct val="100000"/>
              </a:lnSpc>
              <a:spcBef>
                <a:spcPts val="0"/>
              </a:spcBef>
              <a:spcAft>
                <a:spcPts val="0"/>
              </a:spcAft>
              <a:buClrTx/>
              <a:buSzTx/>
              <a:buFontTx/>
              <a:buNone/>
              <a:defRPr/>
            </a:pPr>
            <a:r>
              <a:rPr kumimoji="1" lang="zh-CN" altLang="en-US" sz="1335" b="0" i="0" u="none" strike="noStrike" kern="0" cap="none" spc="0" normalizeH="0" baseline="0" noProof="0" dirty="0">
                <a:ln>
                  <a:noFill/>
                </a:ln>
                <a:solidFill>
                  <a:srgbClr val="000000"/>
                </a:solidFill>
                <a:effectLst/>
                <a:uLnTx/>
                <a:uFillTx/>
                <a:latin typeface="Century Gothic" panose="020B0502020202020204"/>
                <a:ea typeface="微软雅黑" panose="020B0503020204020204" charset="-122"/>
              </a:rPr>
              <a:t>点击</a:t>
            </a:r>
            <a:r>
              <a:rPr kumimoji="1" lang="en-US" altLang="zh-CN" sz="1335" b="0" i="0" u="none" strike="noStrike" kern="0" cap="none" spc="0" normalizeH="0" baseline="0" noProof="0" dirty="0">
                <a:ln>
                  <a:noFill/>
                </a:ln>
                <a:solidFill>
                  <a:srgbClr val="000000"/>
                </a:solidFill>
                <a:effectLst/>
                <a:uLnTx/>
                <a:uFillTx/>
                <a:latin typeface="Segoe UI Light" panose="020B0502040204020203" charset="0"/>
                <a:ea typeface="Segoe UI Light" panose="020B0502040204020203" charset="0"/>
                <a:cs typeface="Segoe UI Light" panose="020B0502040204020203" charset="0"/>
              </a:rPr>
              <a:t>Logo</a:t>
            </a:r>
            <a:r>
              <a:rPr kumimoji="1" lang="zh-CN" altLang="en-US" sz="1335" b="0" i="0" u="none" strike="noStrike" kern="0" cap="none" spc="0" normalizeH="0" baseline="0" noProof="0" dirty="0">
                <a:ln>
                  <a:noFill/>
                </a:ln>
                <a:solidFill>
                  <a:srgbClr val="000000"/>
                </a:solidFill>
                <a:effectLst/>
                <a:uLnTx/>
                <a:uFillTx/>
                <a:latin typeface="Century Gothic" panose="020B0502020202020204"/>
                <a:ea typeface="微软雅黑" panose="020B0503020204020204" charset="-122"/>
              </a:rPr>
              <a:t>获取更多优质模板（放映模式）</a:t>
            </a:r>
            <a:endParaRPr kumimoji="1" lang="zh-CN" altLang="en-US" sz="1335" b="0" i="0" u="none" strike="noStrike" kern="0" cap="none" spc="0" normalizeH="0" baseline="0" noProof="0" dirty="0">
              <a:ln>
                <a:noFill/>
              </a:ln>
              <a:solidFill>
                <a:srgbClr val="000000"/>
              </a:solidFill>
              <a:effectLst/>
              <a:uLnTx/>
              <a:uFillTx/>
              <a:latin typeface="Century Gothic" panose="020B0502020202020204"/>
              <a:ea typeface="微软雅黑" panose="020B0503020204020204" charset="-122"/>
            </a:endParaRPr>
          </a:p>
        </p:txBody>
      </p:sp>
      <p:pic>
        <p:nvPicPr>
          <p:cNvPr id="4" name="图片 3">
            <a:hlinkClick r:id="rId2"/>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72000" y="3227832"/>
            <a:ext cx="3048000" cy="402336"/>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4" Type="http://schemas.openxmlformats.org/officeDocument/2006/relationships/theme" Target="../theme/theme1.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23.xml"/><Relationship Id="rId5" Type="http://schemas.openxmlformats.org/officeDocument/2006/relationships/tags" Target="../tags/tag2.xml"/><Relationship Id="rId4" Type="http://schemas.openxmlformats.org/officeDocument/2006/relationships/image" Target="../media/image6.png"/><Relationship Id="rId3" Type="http://schemas.openxmlformats.org/officeDocument/2006/relationships/tags" Target="../tags/tag1.xml"/><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8.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9.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image" Target="../media/image11.png"/><Relationship Id="rId1" Type="http://schemas.openxmlformats.org/officeDocument/2006/relationships/image" Target="../media/image1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9450436" y="2636246"/>
            <a:ext cx="0" cy="1438279"/>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26670"/>
            <a:ext cx="12192000" cy="1664694"/>
          </a:xfrm>
          <a:prstGeom prst="rect">
            <a:avLst/>
          </a:prstGeom>
          <a:solidFill>
            <a:srgbClr val="0081C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altLang="zh-CN" sz="2160" b="0" i="0" u="none" strike="noStrike" kern="1200" cap="none" spc="0" normalizeH="0" baseline="0" noProof="1">
              <a:ln>
                <a:noFill/>
              </a:ln>
              <a:solidFill>
                <a:schemeClr val="lt1"/>
              </a:solidFill>
              <a:effectLst/>
              <a:uLnTx/>
              <a:uFillTx/>
              <a:latin typeface="+mn-lt"/>
              <a:ea typeface="+mn-ea"/>
              <a:cs typeface="+mn-cs"/>
            </a:endParaRPr>
          </a:p>
        </p:txBody>
      </p:sp>
      <p:sp>
        <p:nvSpPr>
          <p:cNvPr id="6" name="矩形 5"/>
          <p:cNvSpPr/>
          <p:nvPr/>
        </p:nvSpPr>
        <p:spPr>
          <a:xfrm>
            <a:off x="0" y="5050514"/>
            <a:ext cx="12192000" cy="1834157"/>
          </a:xfrm>
          <a:prstGeom prst="rect">
            <a:avLst/>
          </a:prstGeom>
          <a:solidFill>
            <a:srgbClr val="0081C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2160" b="0" i="0" u="none" strike="noStrike" kern="1200" cap="none" spc="0" normalizeH="0" baseline="0" noProof="1" smtClean="0">
                <a:ln>
                  <a:noFill/>
                </a:ln>
                <a:solidFill>
                  <a:schemeClr val="lt1"/>
                </a:solidFill>
                <a:effectLst/>
                <a:uLnTx/>
                <a:uFillTx/>
                <a:latin typeface="+mn-lt"/>
                <a:ea typeface="+mn-ea"/>
                <a:cs typeface="+mn-cs"/>
              </a:rPr>
              <a:t>   </a:t>
            </a:r>
            <a:endParaRPr kumimoji="0" lang="zh-CN" altLang="en-US" sz="2160" b="0" i="0" u="none" strike="noStrike" kern="1200" cap="none" spc="0" normalizeH="0" baseline="0" noProof="1" smtClean="0">
              <a:ln>
                <a:noFill/>
              </a:ln>
              <a:solidFill>
                <a:schemeClr val="lt1"/>
              </a:solidFill>
              <a:effectLst/>
              <a:uLnTx/>
              <a:uFillTx/>
              <a:latin typeface="+mn-lt"/>
              <a:ea typeface="+mn-ea"/>
              <a:cs typeface="+mn-cs"/>
            </a:endParaRPr>
          </a:p>
        </p:txBody>
      </p:sp>
      <p:sp>
        <p:nvSpPr>
          <p:cNvPr id="7" name="矩形 6"/>
          <p:cNvSpPr/>
          <p:nvPr/>
        </p:nvSpPr>
        <p:spPr>
          <a:xfrm>
            <a:off x="0" y="1638024"/>
            <a:ext cx="12192000" cy="215266"/>
          </a:xfrm>
          <a:prstGeom prst="rect">
            <a:avLst/>
          </a:prstGeom>
          <a:solidFill>
            <a:srgbClr val="CFCFD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2160" b="0" i="0" u="none" strike="noStrike" kern="1200" cap="none" spc="0" normalizeH="0" baseline="0" noProof="1">
              <a:ln>
                <a:noFill/>
              </a:ln>
              <a:solidFill>
                <a:schemeClr val="lt1"/>
              </a:solidFill>
              <a:effectLst/>
              <a:uLnTx/>
              <a:uFillTx/>
              <a:latin typeface="+mn-lt"/>
              <a:ea typeface="+mn-ea"/>
              <a:cs typeface="+mn-cs"/>
            </a:endParaRPr>
          </a:p>
        </p:txBody>
      </p:sp>
      <p:sp>
        <p:nvSpPr>
          <p:cNvPr id="8" name="矩形 7"/>
          <p:cNvSpPr/>
          <p:nvPr/>
        </p:nvSpPr>
        <p:spPr>
          <a:xfrm>
            <a:off x="0" y="4830542"/>
            <a:ext cx="12192000" cy="215266"/>
          </a:xfrm>
          <a:prstGeom prst="rect">
            <a:avLst/>
          </a:prstGeom>
          <a:solidFill>
            <a:srgbClr val="CFCFD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2160" b="0" i="0" u="none" strike="noStrike" kern="1200" cap="none" spc="0" normalizeH="0" baseline="0" noProof="1">
              <a:ln>
                <a:noFill/>
              </a:ln>
              <a:solidFill>
                <a:schemeClr val="lt1"/>
              </a:solidFill>
              <a:effectLst/>
              <a:uLnTx/>
              <a:uFillTx/>
              <a:latin typeface="+mn-lt"/>
              <a:ea typeface="+mn-ea"/>
              <a:cs typeface="+mn-cs"/>
            </a:endParaRPr>
          </a:p>
        </p:txBody>
      </p:sp>
      <p:pic>
        <p:nvPicPr>
          <p:cNvPr id="9" name="图片 1"/>
          <p:cNvPicPr>
            <a:picLocks noChangeAspect="1"/>
          </p:cNvPicPr>
          <p:nvPr/>
        </p:nvPicPr>
        <p:blipFill>
          <a:blip r:embed="rId1"/>
          <a:stretch>
            <a:fillRect/>
          </a:stretch>
        </p:blipFill>
        <p:spPr>
          <a:xfrm>
            <a:off x="96396" y="5268357"/>
            <a:ext cx="1973095" cy="1478622"/>
          </a:xfrm>
          <a:prstGeom prst="rect">
            <a:avLst/>
          </a:prstGeom>
          <a:noFill/>
          <a:ln w="9525">
            <a:noFill/>
          </a:ln>
        </p:spPr>
      </p:pic>
      <p:sp>
        <p:nvSpPr>
          <p:cNvPr id="10" name="文本框 1"/>
          <p:cNvSpPr txBox="1"/>
          <p:nvPr/>
        </p:nvSpPr>
        <p:spPr>
          <a:xfrm>
            <a:off x="958945" y="1998794"/>
            <a:ext cx="7125253" cy="2585323"/>
          </a:xfrm>
          <a:prstGeom prst="rect">
            <a:avLst/>
          </a:prstGeom>
          <a:noFill/>
          <a:ln w="9525">
            <a:noFill/>
          </a:ln>
        </p:spPr>
        <p:txBody>
          <a:bodyPr wrap="square" anchor="t">
            <a:spAutoFit/>
          </a:bodyPr>
          <a:lstStyle/>
          <a:p>
            <a:pPr indent="0" algn="ctr">
              <a:lnSpc>
                <a:spcPct val="150000"/>
              </a:lnSpc>
            </a:pPr>
            <a:r>
              <a:rPr lang="zh-CN" altLang="en-US" sz="5400" b="1" dirty="0" smtClean="0">
                <a:solidFill>
                  <a:srgbClr val="E87800"/>
                </a:solidFill>
                <a:latin typeface="雅痞-简" panose="020F0603040207020204" charset="-122"/>
                <a:ea typeface="雅痞-简" panose="020F0603040207020204" charset="-122"/>
              </a:rPr>
              <a:t>第 </a:t>
            </a:r>
            <a:r>
              <a:rPr lang="en-US" altLang="zh-CN" sz="5400" b="1" dirty="0" smtClean="0">
                <a:solidFill>
                  <a:srgbClr val="E87800"/>
                </a:solidFill>
                <a:latin typeface="雅痞-简" panose="020F0603040207020204" charset="-122"/>
                <a:ea typeface="雅痞-简" panose="020F0603040207020204" charset="-122"/>
              </a:rPr>
              <a:t>9 </a:t>
            </a:r>
            <a:r>
              <a:rPr lang="zh-CN" altLang="en-US" sz="5400" b="1" dirty="0" smtClean="0">
                <a:solidFill>
                  <a:srgbClr val="E87800"/>
                </a:solidFill>
                <a:latin typeface="雅痞-简" panose="020F0603040207020204" charset="-122"/>
                <a:ea typeface="雅痞-简" panose="020F0603040207020204" charset="-122"/>
              </a:rPr>
              <a:t>章</a:t>
            </a:r>
            <a:endParaRPr lang="en-US" altLang="zh-CN" sz="5400" b="1" dirty="0" smtClean="0">
              <a:solidFill>
                <a:srgbClr val="E87800"/>
              </a:solidFill>
              <a:latin typeface="雅痞-简" panose="020F0603040207020204" charset="-122"/>
              <a:ea typeface="雅痞-简" panose="020F0603040207020204" charset="-122"/>
            </a:endParaRPr>
          </a:p>
          <a:p>
            <a:pPr indent="0" algn="ctr">
              <a:lnSpc>
                <a:spcPct val="150000"/>
              </a:lnSpc>
            </a:pPr>
            <a:r>
              <a:rPr lang="en-US" altLang="zh-CN" sz="5400" b="1" dirty="0" smtClean="0">
                <a:solidFill>
                  <a:srgbClr val="E87800"/>
                </a:solidFill>
                <a:latin typeface="雅痞-简" panose="020F0603040207020204" charset="-122"/>
                <a:ea typeface="雅痞-简" panose="020F0603040207020204" charset="-122"/>
              </a:rPr>
              <a:t>Python </a:t>
            </a:r>
            <a:r>
              <a:rPr lang="zh-CN" altLang="en-US" sz="5400" b="1" dirty="0" smtClean="0">
                <a:solidFill>
                  <a:srgbClr val="E87800"/>
                </a:solidFill>
                <a:latin typeface="雅痞-简" panose="020F0603040207020204" charset="-122"/>
                <a:ea typeface="雅痞-简" panose="020F0603040207020204" charset="-122"/>
              </a:rPr>
              <a:t>中的面向对象</a:t>
            </a:r>
            <a:endParaRPr lang="zh-CN" altLang="en-US" sz="5400" b="1" dirty="0">
              <a:solidFill>
                <a:srgbClr val="E87800"/>
              </a:solidFill>
              <a:latin typeface="雅痞-简" panose="020F0603040207020204" charset="-122"/>
              <a:ea typeface="雅痞-简" panose="020F0603040207020204" charset="-122"/>
            </a:endParaRP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1435" y="2342789"/>
            <a:ext cx="1806215" cy="1799347"/>
          </a:xfrm>
          <a:prstGeom prst="rect">
            <a:avLst/>
          </a:prstGeom>
        </p:spPr>
      </p:pic>
      <p:pic>
        <p:nvPicPr>
          <p:cNvPr id="2" name="图片 1" descr="logo"/>
          <p:cNvPicPr>
            <a:picLocks noChangeAspect="1"/>
          </p:cNvPicPr>
          <p:nvPr>
            <p:custDataLst>
              <p:tags r:id="rId3"/>
            </p:custDataLst>
          </p:nvPr>
        </p:nvPicPr>
        <p:blipFill>
          <a:blip r:embed="rId4"/>
          <a:stretch>
            <a:fillRect/>
          </a:stretch>
        </p:blipFill>
        <p:spPr>
          <a:xfrm>
            <a:off x="233045" y="201930"/>
            <a:ext cx="4686300" cy="1138555"/>
          </a:xfrm>
          <a:prstGeom prst="rect">
            <a:avLst/>
          </a:prstGeom>
        </p:spPr>
      </p:pic>
      <p:sp>
        <p:nvSpPr>
          <p:cNvPr id="13" name="文本框 1"/>
          <p:cNvSpPr txBox="1"/>
          <p:nvPr>
            <p:custDataLst>
              <p:tags r:id="rId5"/>
            </p:custDataLst>
          </p:nvPr>
        </p:nvSpPr>
        <p:spPr>
          <a:xfrm>
            <a:off x="6729730" y="5971540"/>
            <a:ext cx="5239385" cy="737235"/>
          </a:xfrm>
          <a:prstGeom prst="rect">
            <a:avLst/>
          </a:prstGeom>
          <a:noFill/>
          <a:ln w="9525">
            <a:noFill/>
          </a:ln>
        </p:spPr>
        <p:txBody>
          <a:bodyPr wrap="square" anchor="t">
            <a:spAutoFit/>
          </a:bodyPr>
          <a:p>
            <a:pPr indent="0" algn="ctr">
              <a:lnSpc>
                <a:spcPct val="150000"/>
              </a:lnSpc>
            </a:pPr>
            <a:r>
              <a:rPr lang="en-US" altLang="zh-CN" sz="2800" b="1" i="1" dirty="0" smtClean="0">
                <a:solidFill>
                  <a:srgbClr val="FFC000"/>
                </a:solidFill>
                <a:latin typeface="雅痞-简" panose="020F0603040207020204" charset="-122"/>
                <a:ea typeface="雅痞-简" panose="020F0603040207020204" charset="-122"/>
              </a:rPr>
              <a:t>Python </a:t>
            </a:r>
            <a:r>
              <a:rPr lang="zh-CN" altLang="en-US" sz="2800" b="1" i="1" dirty="0" smtClean="0">
                <a:solidFill>
                  <a:srgbClr val="FFC000"/>
                </a:solidFill>
                <a:latin typeface="雅痞-简" panose="020F0603040207020204" charset="-122"/>
                <a:ea typeface="雅痞-简" panose="020F0603040207020204" charset="-122"/>
              </a:rPr>
              <a:t>数据处理（基础篇）</a:t>
            </a:r>
            <a:endParaRPr lang="zh-CN" altLang="en-US" sz="2800" b="1" i="1" dirty="0">
              <a:solidFill>
                <a:srgbClr val="FFC000"/>
              </a:solidFill>
              <a:latin typeface="雅痞-简" panose="020F0603040207020204" charset="-122"/>
              <a:ea typeface="雅痞-简" panose="020F060304020702020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占位符 3"/>
          <p:cNvSpPr>
            <a:spLocks noGrp="1"/>
          </p:cNvSpPr>
          <p:nvPr>
            <p:ph type="body" sz="quarter" idx="13"/>
          </p:nvPr>
        </p:nvSpPr>
        <p:spPr>
          <a:xfrm>
            <a:off x="1257243" y="2011116"/>
            <a:ext cx="3470523" cy="1082292"/>
          </a:xfrm>
        </p:spPr>
        <p:txBody>
          <a:bodyPr/>
          <a:lstStyle/>
          <a:p>
            <a:r>
              <a:rPr lang="zh-CN" altLang="en-US" sz="5400" dirty="0" smtClean="0"/>
              <a:t>主要内容</a:t>
            </a:r>
            <a:endParaRPr lang="zh-CN" altLang="en-US" sz="5400" dirty="0"/>
          </a:p>
        </p:txBody>
      </p:sp>
      <p:sp>
        <p:nvSpPr>
          <p:cNvPr id="15" name="文本占位符 4"/>
          <p:cNvSpPr>
            <a:spLocks noGrp="1"/>
          </p:cNvSpPr>
          <p:nvPr>
            <p:ph type="body" sz="quarter" idx="14"/>
          </p:nvPr>
        </p:nvSpPr>
        <p:spPr>
          <a:xfrm>
            <a:off x="1257243" y="3410725"/>
            <a:ext cx="3897243" cy="767410"/>
          </a:xfrm>
        </p:spPr>
        <p:txBody>
          <a:bodyPr/>
          <a:lstStyle/>
          <a:p>
            <a:r>
              <a:rPr lang="en-US" altLang="zh-CN" sz="4400" dirty="0" smtClean="0"/>
              <a:t>CONTENTS</a:t>
            </a:r>
            <a:endParaRPr lang="zh-CN" altLang="en-US" sz="4400" dirty="0"/>
          </a:p>
        </p:txBody>
      </p:sp>
      <p:sp>
        <p:nvSpPr>
          <p:cNvPr id="18" name="文本占位符 7"/>
          <p:cNvSpPr>
            <a:spLocks noGrp="1"/>
          </p:cNvSpPr>
          <p:nvPr>
            <p:ph type="body" sz="quarter" idx="17"/>
          </p:nvPr>
        </p:nvSpPr>
        <p:spPr>
          <a:xfrm>
            <a:off x="7033613" y="1998831"/>
            <a:ext cx="932642" cy="634634"/>
          </a:xfrm>
        </p:spPr>
        <p:txBody>
          <a:bodyPr/>
          <a:lstStyle/>
          <a:p>
            <a:r>
              <a:rPr lang="en-US" altLang="zh-CN" dirty="0" smtClean="0"/>
              <a:t>02</a:t>
            </a:r>
            <a:endParaRPr lang="zh-CN" altLang="en-US" dirty="0"/>
          </a:p>
        </p:txBody>
      </p:sp>
      <p:sp>
        <p:nvSpPr>
          <p:cNvPr id="19" name="文本占位符 8"/>
          <p:cNvSpPr>
            <a:spLocks noGrp="1"/>
          </p:cNvSpPr>
          <p:nvPr>
            <p:ph type="body" sz="quarter" idx="18"/>
          </p:nvPr>
        </p:nvSpPr>
        <p:spPr>
          <a:xfrm>
            <a:off x="7966254" y="1998831"/>
            <a:ext cx="2489713" cy="634634"/>
          </a:xfrm>
        </p:spPr>
        <p:txBody>
          <a:bodyPr/>
          <a:lstStyle/>
          <a:p>
            <a:r>
              <a:rPr lang="zh-CN" altLang="en-US" sz="3200" b="1" dirty="0" smtClean="0"/>
              <a:t>类中的变量</a:t>
            </a:r>
            <a:endParaRPr lang="zh-CN" altLang="en-US" sz="3200" b="1" dirty="0"/>
          </a:p>
        </p:txBody>
      </p:sp>
      <p:sp>
        <p:nvSpPr>
          <p:cNvPr id="20" name="文本占位符 7"/>
          <p:cNvSpPr>
            <a:spLocks noGrp="1"/>
          </p:cNvSpPr>
          <p:nvPr>
            <p:ph type="body" sz="quarter" idx="17"/>
          </p:nvPr>
        </p:nvSpPr>
        <p:spPr>
          <a:xfrm>
            <a:off x="7055233" y="3476985"/>
            <a:ext cx="932642" cy="634634"/>
          </a:xfrm>
        </p:spPr>
        <p:txBody>
          <a:bodyPr/>
          <a:lstStyle/>
          <a:p>
            <a:r>
              <a:rPr lang="en-US" altLang="zh-CN" dirty="0" smtClean="0"/>
              <a:t>03</a:t>
            </a:r>
            <a:endParaRPr lang="zh-CN" altLang="en-US" dirty="0"/>
          </a:p>
        </p:txBody>
      </p:sp>
      <p:sp>
        <p:nvSpPr>
          <p:cNvPr id="21" name="文本占位符 8"/>
          <p:cNvSpPr>
            <a:spLocks noGrp="1"/>
          </p:cNvSpPr>
          <p:nvPr>
            <p:ph type="body" sz="quarter" idx="18"/>
          </p:nvPr>
        </p:nvSpPr>
        <p:spPr>
          <a:xfrm>
            <a:off x="7987874" y="3476985"/>
            <a:ext cx="2765622" cy="634634"/>
          </a:xfrm>
        </p:spPr>
        <p:txBody>
          <a:bodyPr/>
          <a:lstStyle/>
          <a:p>
            <a:r>
              <a:rPr lang="zh-CN" altLang="en-US" sz="3200" b="1" dirty="0" smtClean="0"/>
              <a:t>类中的方法</a:t>
            </a:r>
            <a:endParaRPr lang="zh-CN" altLang="en-US" sz="3200" b="1" dirty="0"/>
          </a:p>
        </p:txBody>
      </p:sp>
      <p:sp>
        <p:nvSpPr>
          <p:cNvPr id="22" name="文本占位符 7"/>
          <p:cNvSpPr>
            <a:spLocks noGrp="1"/>
          </p:cNvSpPr>
          <p:nvPr>
            <p:ph type="body" sz="quarter" idx="17"/>
          </p:nvPr>
        </p:nvSpPr>
        <p:spPr>
          <a:xfrm>
            <a:off x="6567292" y="5116842"/>
            <a:ext cx="932642" cy="634634"/>
          </a:xfrm>
        </p:spPr>
        <p:txBody>
          <a:bodyPr/>
          <a:lstStyle/>
          <a:p>
            <a:r>
              <a:rPr lang="en-US" altLang="zh-CN" dirty="0" smtClean="0"/>
              <a:t>04</a:t>
            </a:r>
            <a:endParaRPr lang="zh-CN" altLang="en-US" dirty="0"/>
          </a:p>
        </p:txBody>
      </p:sp>
      <p:sp>
        <p:nvSpPr>
          <p:cNvPr id="23" name="文本占位符 8"/>
          <p:cNvSpPr>
            <a:spLocks noGrp="1"/>
          </p:cNvSpPr>
          <p:nvPr>
            <p:ph type="body" sz="quarter" idx="18"/>
          </p:nvPr>
        </p:nvSpPr>
        <p:spPr>
          <a:xfrm>
            <a:off x="7499933" y="5116842"/>
            <a:ext cx="2101163" cy="634634"/>
          </a:xfrm>
        </p:spPr>
        <p:txBody>
          <a:bodyPr/>
          <a:lstStyle/>
          <a:p>
            <a:r>
              <a:rPr lang="zh-CN" altLang="en-US" sz="3200" b="1" dirty="0" smtClean="0"/>
              <a:t>类的继承</a:t>
            </a:r>
            <a:endParaRPr lang="zh-CN" altLang="en-US" sz="3200" b="1" dirty="0"/>
          </a:p>
        </p:txBody>
      </p:sp>
      <p:sp>
        <p:nvSpPr>
          <p:cNvPr id="24" name="文本占位符 5"/>
          <p:cNvSpPr>
            <a:spLocks noGrp="1"/>
          </p:cNvSpPr>
          <p:nvPr>
            <p:ph type="body" sz="quarter" idx="15"/>
          </p:nvPr>
        </p:nvSpPr>
        <p:spPr>
          <a:xfrm>
            <a:off x="6567292" y="604818"/>
            <a:ext cx="932642" cy="634634"/>
          </a:xfrm>
        </p:spPr>
        <p:txBody>
          <a:bodyPr/>
          <a:lstStyle/>
          <a:p>
            <a:r>
              <a:rPr lang="en-US" altLang="zh-CN" dirty="0" smtClean="0"/>
              <a:t>01</a:t>
            </a:r>
            <a:endParaRPr lang="zh-CN" altLang="en-US" dirty="0"/>
          </a:p>
        </p:txBody>
      </p:sp>
      <p:sp>
        <p:nvSpPr>
          <p:cNvPr id="25" name="文本占位符 6"/>
          <p:cNvSpPr>
            <a:spLocks noGrp="1"/>
          </p:cNvSpPr>
          <p:nvPr>
            <p:ph type="body" sz="quarter" idx="16"/>
          </p:nvPr>
        </p:nvSpPr>
        <p:spPr>
          <a:xfrm>
            <a:off x="7499933" y="604818"/>
            <a:ext cx="3253563" cy="634634"/>
          </a:xfrm>
        </p:spPr>
        <p:txBody>
          <a:bodyPr/>
          <a:lstStyle/>
          <a:p>
            <a:r>
              <a:rPr lang="zh-CN" altLang="en-US" sz="3200" b="1" dirty="0" smtClean="0"/>
              <a:t>类和对象</a:t>
            </a:r>
            <a:endParaRPr lang="zh-CN" altLang="en-US" sz="32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11"/>
          <p:cNvSpPr>
            <a:spLocks noGrp="1"/>
          </p:cNvSpPr>
          <p:nvPr>
            <p:ph type="body" sz="quarter" idx="15"/>
          </p:nvPr>
        </p:nvSpPr>
        <p:spPr/>
        <p:txBody>
          <a:bodyPr/>
          <a:lstStyle/>
          <a:p>
            <a:r>
              <a:rPr lang="en-US" altLang="zh-CN" dirty="0" smtClean="0"/>
              <a:t>01</a:t>
            </a:r>
            <a:endParaRPr lang="zh-CN" altLang="en-US" dirty="0"/>
          </a:p>
        </p:txBody>
      </p:sp>
      <p:sp>
        <p:nvSpPr>
          <p:cNvPr id="13" name="文本占位符 12"/>
          <p:cNvSpPr>
            <a:spLocks noGrp="1"/>
          </p:cNvSpPr>
          <p:nvPr>
            <p:ph type="body" sz="quarter" idx="16"/>
          </p:nvPr>
        </p:nvSpPr>
        <p:spPr>
          <a:xfrm>
            <a:off x="3724507" y="3390942"/>
            <a:ext cx="4742986" cy="825190"/>
          </a:xfrm>
        </p:spPr>
        <p:txBody>
          <a:bodyPr/>
          <a:lstStyle/>
          <a:p>
            <a:r>
              <a:rPr lang="zh-CN" altLang="en-US" b="1" dirty="0" smtClean="0"/>
              <a:t>类 和 对 象</a:t>
            </a:r>
            <a:endParaRPr lang="zh-CN" alt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541284" y="1363032"/>
            <a:ext cx="103236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726309" y="628545"/>
            <a:ext cx="2662315" cy="732508"/>
          </a:xfrm>
          <a:prstGeom prst="rect">
            <a:avLst/>
          </a:prstGeom>
        </p:spPr>
        <p:txBody>
          <a:bodyPr wrap="square">
            <a:spAutoFit/>
          </a:bodyPr>
          <a:lstStyle/>
          <a:p>
            <a:pPr lvl="0" algn="ctr">
              <a:lnSpc>
                <a:spcPct val="130000"/>
              </a:lnSpc>
            </a:pPr>
            <a:r>
              <a:rPr lang="zh-CN" altLang="en-US" sz="3200" b="1" dirty="0" smtClean="0">
                <a:solidFill>
                  <a:schemeClr val="accent1"/>
                </a:solidFill>
              </a:rPr>
              <a:t>面向对象思想</a:t>
            </a:r>
            <a:endParaRPr lang="en-US" altLang="zh-CN" sz="3200" b="1" dirty="0">
              <a:solidFill>
                <a:schemeClr val="accent1"/>
              </a:solidFill>
            </a:endParaRPr>
          </a:p>
        </p:txBody>
      </p:sp>
      <p:sp>
        <p:nvSpPr>
          <p:cNvPr id="8" name="矩形 7"/>
          <p:cNvSpPr/>
          <p:nvPr/>
        </p:nvSpPr>
        <p:spPr>
          <a:xfrm>
            <a:off x="2042206" y="1604989"/>
            <a:ext cx="9752229" cy="2092881"/>
          </a:xfrm>
          <a:prstGeom prst="rect">
            <a:avLst/>
          </a:prstGeom>
        </p:spPr>
        <p:txBody>
          <a:bodyPr wrap="square">
            <a:spAutoFit/>
          </a:bodyPr>
          <a:lstStyle/>
          <a:p>
            <a:pPr defTabSz="476250">
              <a:lnSpc>
                <a:spcPct val="150000"/>
              </a:lnSpc>
              <a:spcBef>
                <a:spcPts val="600"/>
              </a:spcBef>
              <a:spcAft>
                <a:spcPts val="600"/>
              </a:spcAft>
              <a:tabLst>
                <a:tab pos="342900" algn="l"/>
              </a:tabLst>
              <a:defRPr sz="2200">
                <a:latin typeface="冬青黑体简体中文 W3"/>
                <a:ea typeface="冬青黑体简体中文 W3"/>
                <a:cs typeface="冬青黑体简体中文 W3"/>
                <a:sym typeface="冬青黑体简体中文 W3"/>
              </a:defRPr>
            </a:pPr>
            <a:r>
              <a:rPr lang="zh-CN" altLang="en-US" sz="2000" dirty="0" smtClean="0">
                <a:latin typeface="+mj-ea"/>
                <a:ea typeface="+mj-ea"/>
                <a:cs typeface="冬青黑体简体中文 W3"/>
              </a:rPr>
              <a:t>       面向对象</a:t>
            </a:r>
            <a:r>
              <a:rPr lang="zh-CN" altLang="en-US" sz="2000" dirty="0">
                <a:latin typeface="+mj-ea"/>
                <a:ea typeface="+mj-ea"/>
                <a:cs typeface="冬青黑体简体中文 W3"/>
              </a:rPr>
              <a:t>是相对于面向过程而言的，它是一种</a:t>
            </a:r>
            <a:r>
              <a:rPr lang="zh-CN" altLang="en-US" sz="2000" b="1" dirty="0">
                <a:solidFill>
                  <a:srgbClr val="0000CC"/>
                </a:solidFill>
                <a:latin typeface="+mj-ea"/>
                <a:ea typeface="+mj-ea"/>
                <a:cs typeface="冬青黑体简体中文 W3"/>
              </a:rPr>
              <a:t>对现实世界理解和抽象的方法</a:t>
            </a:r>
            <a:r>
              <a:rPr lang="zh-CN" altLang="en-US" sz="2000" dirty="0">
                <a:latin typeface="+mj-ea"/>
                <a:ea typeface="+mj-ea"/>
                <a:cs typeface="冬青黑体简体中文 W3"/>
              </a:rPr>
              <a:t>，是计算机编程技术</a:t>
            </a:r>
            <a:r>
              <a:rPr lang="zh-CN" altLang="en-US" sz="2000" b="1" dirty="0">
                <a:solidFill>
                  <a:srgbClr val="0000CC"/>
                </a:solidFill>
                <a:latin typeface="+mj-ea"/>
                <a:ea typeface="+mj-ea"/>
                <a:cs typeface="冬青黑体简体中文 W3"/>
              </a:rPr>
              <a:t>发展到一定阶段的产物</a:t>
            </a:r>
            <a:r>
              <a:rPr lang="zh-CN" altLang="en-US" sz="2000" dirty="0" smtClean="0">
                <a:latin typeface="+mj-ea"/>
                <a:ea typeface="+mj-ea"/>
                <a:cs typeface="冬青黑体简体中文 W3"/>
              </a:rPr>
              <a:t>。</a:t>
            </a:r>
            <a:endParaRPr lang="en-US" altLang="zh-CN" sz="2000" dirty="0" smtClean="0">
              <a:latin typeface="+mj-ea"/>
              <a:ea typeface="+mj-ea"/>
              <a:cs typeface="冬青黑体简体中文 W3"/>
            </a:endParaRPr>
          </a:p>
          <a:p>
            <a:pPr defTabSz="476250">
              <a:lnSpc>
                <a:spcPct val="150000"/>
              </a:lnSpc>
              <a:spcBef>
                <a:spcPts val="600"/>
              </a:spcBef>
              <a:spcAft>
                <a:spcPts val="600"/>
              </a:spcAft>
              <a:tabLst>
                <a:tab pos="342900" algn="l"/>
              </a:tabLst>
              <a:defRPr sz="2200">
                <a:latin typeface="冬青黑体简体中文 W3"/>
                <a:ea typeface="冬青黑体简体中文 W3"/>
                <a:cs typeface="冬青黑体简体中文 W3"/>
                <a:sym typeface="冬青黑体简体中文 W3"/>
              </a:defRPr>
            </a:pPr>
            <a:r>
              <a:rPr lang="en-US" altLang="zh-CN" sz="2000" dirty="0">
                <a:latin typeface="+mj-ea"/>
                <a:ea typeface="+mj-ea"/>
                <a:cs typeface="冬青黑体简体中文 W3"/>
              </a:rPr>
              <a:t> </a:t>
            </a:r>
            <a:r>
              <a:rPr lang="en-US" altLang="zh-CN" sz="2000" dirty="0" smtClean="0">
                <a:latin typeface="+mj-ea"/>
                <a:ea typeface="+mj-ea"/>
                <a:cs typeface="冬青黑体简体中文 W3"/>
              </a:rPr>
              <a:t>      </a:t>
            </a:r>
            <a:r>
              <a:rPr lang="zh-CN" altLang="en-US" sz="2000" b="1" dirty="0" smtClean="0">
                <a:solidFill>
                  <a:srgbClr val="0000CC"/>
                </a:solidFill>
                <a:latin typeface="+mj-ea"/>
                <a:ea typeface="+mj-ea"/>
                <a:cs typeface="冬青黑体简体中文 W3"/>
              </a:rPr>
              <a:t>面向过程编程</a:t>
            </a:r>
            <a:r>
              <a:rPr lang="zh-CN" altLang="en-US" sz="2000" dirty="0" smtClean="0">
                <a:latin typeface="+mj-ea"/>
                <a:ea typeface="+mj-ea"/>
                <a:cs typeface="冬青黑体简体中文 W3"/>
              </a:rPr>
              <a:t>主要是</a:t>
            </a:r>
            <a:r>
              <a:rPr lang="zh-CN" altLang="en-US" sz="2000" b="1" dirty="0" smtClean="0">
                <a:solidFill>
                  <a:srgbClr val="FF0000"/>
                </a:solidFill>
                <a:latin typeface="+mj-ea"/>
                <a:ea typeface="+mj-ea"/>
                <a:cs typeface="冬青黑体简体中文 W3"/>
              </a:rPr>
              <a:t>分析</a:t>
            </a:r>
            <a:r>
              <a:rPr lang="zh-CN" altLang="en-US" sz="2000" b="1" dirty="0">
                <a:solidFill>
                  <a:srgbClr val="FF0000"/>
                </a:solidFill>
                <a:latin typeface="+mj-ea"/>
                <a:ea typeface="+mj-ea"/>
                <a:cs typeface="冬青黑体简体中文 W3"/>
              </a:rPr>
              <a:t>出实现需求所需要的步骤</a:t>
            </a:r>
            <a:r>
              <a:rPr lang="zh-CN" altLang="en-US" sz="2000" dirty="0">
                <a:latin typeface="+mj-ea"/>
                <a:ea typeface="+mj-ea"/>
                <a:cs typeface="冬青黑体简体中文 W3"/>
              </a:rPr>
              <a:t>，通过函数一步一步实现这些步骤，接着依次</a:t>
            </a:r>
            <a:r>
              <a:rPr lang="zh-CN" altLang="en-US" sz="2000" dirty="0" smtClean="0">
                <a:latin typeface="+mj-ea"/>
                <a:ea typeface="+mj-ea"/>
                <a:cs typeface="冬青黑体简体中文 W3"/>
              </a:rPr>
              <a:t>调用函数即可。</a:t>
            </a:r>
            <a:r>
              <a:rPr lang="en-US" altLang="zh-CN" sz="2000" dirty="0">
                <a:latin typeface="+mj-ea"/>
                <a:ea typeface="+mj-ea"/>
                <a:cs typeface="冬青黑体简体中文 W3"/>
              </a:rPr>
              <a:t>	</a:t>
            </a:r>
            <a:endParaRPr lang="en-US" altLang="zh-CN" sz="2000" dirty="0" smtClean="0">
              <a:latin typeface="+mj-ea"/>
              <a:ea typeface="+mj-ea"/>
              <a:cs typeface="冬青黑体简体中文 W3"/>
            </a:endParaRPr>
          </a:p>
        </p:txBody>
      </p:sp>
      <p:sp>
        <p:nvSpPr>
          <p:cNvPr id="2" name="矩形 1"/>
          <p:cNvSpPr/>
          <p:nvPr/>
        </p:nvSpPr>
        <p:spPr>
          <a:xfrm>
            <a:off x="929172" y="3941806"/>
            <a:ext cx="10745994" cy="1477328"/>
          </a:xfrm>
          <a:prstGeom prst="rect">
            <a:avLst/>
          </a:prstGeom>
        </p:spPr>
        <p:txBody>
          <a:bodyPr wrap="square">
            <a:spAutoFit/>
          </a:bodyPr>
          <a:lstStyle/>
          <a:p>
            <a:pPr>
              <a:lnSpc>
                <a:spcPct val="150000"/>
              </a:lnSpc>
            </a:pPr>
            <a:r>
              <a:rPr lang="en-US" altLang="zh-CN" sz="2000" dirty="0">
                <a:latin typeface="+mj-ea"/>
                <a:cs typeface="冬青黑体简体中文 W3"/>
              </a:rPr>
              <a:t> </a:t>
            </a:r>
            <a:r>
              <a:rPr lang="en-US" altLang="zh-CN" sz="2000" dirty="0" smtClean="0">
                <a:latin typeface="+mj-ea"/>
                <a:cs typeface="冬青黑体简体中文 W3"/>
              </a:rPr>
              <a:t>      </a:t>
            </a:r>
            <a:r>
              <a:rPr lang="zh-CN" altLang="en-US" sz="2000" b="1" dirty="0">
                <a:solidFill>
                  <a:srgbClr val="0000CC"/>
                </a:solidFill>
                <a:latin typeface="+mj-ea"/>
                <a:ea typeface="+mj-ea"/>
                <a:cs typeface="冬青黑体简体中文 W3"/>
              </a:rPr>
              <a:t>面向对象编程</a:t>
            </a:r>
            <a:r>
              <a:rPr lang="zh-CN" altLang="en-US" sz="2000" dirty="0">
                <a:latin typeface="+mj-ea"/>
                <a:cs typeface="冬青黑体简体中文 W3"/>
              </a:rPr>
              <a:t>则是</a:t>
            </a:r>
            <a:r>
              <a:rPr lang="zh-CN" altLang="en-US" sz="2000" b="1" dirty="0">
                <a:solidFill>
                  <a:srgbClr val="FF0000"/>
                </a:solidFill>
                <a:latin typeface="+mj-ea"/>
                <a:cs typeface="冬青黑体简体中文 W3"/>
              </a:rPr>
              <a:t>分析出需求中涉及到哪些对象</a:t>
            </a:r>
            <a:r>
              <a:rPr lang="zh-CN" altLang="en-US" sz="2000" dirty="0">
                <a:latin typeface="+mj-ea"/>
                <a:cs typeface="冬青黑体简体中文 W3"/>
              </a:rPr>
              <a:t>，这些对象各自有哪些特征、有</a:t>
            </a:r>
            <a:r>
              <a:rPr lang="zh-CN" altLang="en-US" sz="2000" dirty="0" smtClean="0">
                <a:latin typeface="+mj-ea"/>
                <a:cs typeface="冬青黑体简体中文 W3"/>
              </a:rPr>
              <a:t>什么功能，</a:t>
            </a:r>
            <a:r>
              <a:rPr lang="zh-CN" altLang="en-US" sz="2000" dirty="0">
                <a:latin typeface="+mj-ea"/>
                <a:cs typeface="冬青黑体简体中文 W3"/>
              </a:rPr>
              <a:t>对象之间存在何种关系等，</a:t>
            </a:r>
            <a:r>
              <a:rPr lang="zh-CN" altLang="en-US" sz="2000" b="1" dirty="0">
                <a:solidFill>
                  <a:srgbClr val="0000CC"/>
                </a:solidFill>
                <a:latin typeface="+mj-ea"/>
                <a:cs typeface="冬青黑体简体中文 W3"/>
              </a:rPr>
              <a:t>将存在共性的事物或关系抽象成类</a:t>
            </a:r>
            <a:r>
              <a:rPr lang="zh-CN" altLang="en-US" sz="2000" dirty="0" smtClean="0">
                <a:latin typeface="+mj-ea"/>
                <a:cs typeface="冬青黑体简体中文 W3"/>
              </a:rPr>
              <a:t>。</a:t>
            </a:r>
            <a:r>
              <a:rPr lang="zh-CN" altLang="en-US" sz="2000" b="1" dirty="0" smtClean="0">
                <a:solidFill>
                  <a:srgbClr val="E73A1C"/>
                </a:solidFill>
                <a:latin typeface="+mj-ea"/>
                <a:cs typeface="冬青黑体简体中文 W3"/>
              </a:rPr>
              <a:t>最后通过对象的组合和调用完成需求</a:t>
            </a:r>
            <a:r>
              <a:rPr lang="zh-CN" altLang="en-US" sz="2000" dirty="0" smtClean="0">
                <a:latin typeface="+mj-ea"/>
                <a:cs typeface="冬青黑体简体中文 W3"/>
              </a:rPr>
              <a:t>。</a:t>
            </a:r>
            <a:endParaRPr lang="zh-CN" altLang="en-US" sz="2000" dirty="0"/>
          </a:p>
        </p:txBody>
      </p:sp>
      <p:sp>
        <p:nvSpPr>
          <p:cNvPr id="10" name="矩形 9"/>
          <p:cNvSpPr/>
          <p:nvPr/>
        </p:nvSpPr>
        <p:spPr>
          <a:xfrm>
            <a:off x="910628" y="5648813"/>
            <a:ext cx="10745995" cy="1015663"/>
          </a:xfrm>
          <a:prstGeom prst="rect">
            <a:avLst/>
          </a:prstGeom>
        </p:spPr>
        <p:txBody>
          <a:bodyPr wrap="square">
            <a:spAutoFit/>
          </a:bodyPr>
          <a:lstStyle/>
          <a:p>
            <a:pPr>
              <a:lnSpc>
                <a:spcPct val="150000"/>
              </a:lnSpc>
            </a:pPr>
            <a:r>
              <a:rPr lang="en-US" altLang="zh-CN" sz="2000" dirty="0">
                <a:latin typeface="+mj-ea"/>
                <a:cs typeface="冬青黑体简体中文 W3"/>
              </a:rPr>
              <a:t> </a:t>
            </a:r>
            <a:r>
              <a:rPr lang="en-US" altLang="zh-CN" sz="2000" dirty="0" smtClean="0">
                <a:latin typeface="+mj-ea"/>
                <a:cs typeface="冬青黑体简体中文 W3"/>
              </a:rPr>
              <a:t>      </a:t>
            </a:r>
            <a:r>
              <a:rPr lang="zh-CN" altLang="en-US" sz="2000" dirty="0" smtClean="0">
                <a:latin typeface="+mj-ea"/>
                <a:cs typeface="冬青黑体简体中文 W3"/>
              </a:rPr>
              <a:t>面向过程编程性能更高，适合于</a:t>
            </a:r>
            <a:r>
              <a:rPr lang="zh-CN" altLang="en-US" sz="2000" b="1" dirty="0">
                <a:solidFill>
                  <a:srgbClr val="0000CC"/>
                </a:solidFill>
                <a:latin typeface="+mj-ea"/>
                <a:ea typeface="+mj-ea"/>
                <a:cs typeface="冬青黑体简体中文 W3"/>
              </a:rPr>
              <a:t>简单系统，容易理解</a:t>
            </a:r>
            <a:r>
              <a:rPr lang="zh-CN" altLang="en-US" sz="2000" dirty="0" smtClean="0">
                <a:latin typeface="+mj-ea"/>
                <a:cs typeface="冬青黑体简体中文 W3"/>
              </a:rPr>
              <a:t>。面向对象编程</a:t>
            </a:r>
            <a:r>
              <a:rPr lang="zh-CN" altLang="en-US" sz="2000" b="1" dirty="0">
                <a:solidFill>
                  <a:srgbClr val="0000CC"/>
                </a:solidFill>
                <a:latin typeface="+mj-ea"/>
                <a:ea typeface="+mj-ea"/>
                <a:cs typeface="冬青黑体简体中文 W3"/>
              </a:rPr>
              <a:t>易维护、易扩展、易复用</a:t>
            </a:r>
            <a:r>
              <a:rPr lang="zh-CN" altLang="en-US" sz="2000" dirty="0" smtClean="0">
                <a:latin typeface="+mj-ea"/>
                <a:cs typeface="冬青黑体简体中文 W3"/>
              </a:rPr>
              <a:t>，适合于</a:t>
            </a:r>
            <a:r>
              <a:rPr lang="zh-CN" altLang="en-US" sz="2000" b="1" dirty="0">
                <a:solidFill>
                  <a:srgbClr val="0000CC"/>
                </a:solidFill>
                <a:latin typeface="+mj-ea"/>
                <a:ea typeface="+mj-ea"/>
                <a:cs typeface="冬青黑体简体中文 W3"/>
              </a:rPr>
              <a:t>复杂系统</a:t>
            </a:r>
            <a:r>
              <a:rPr lang="zh-CN" altLang="en-US" sz="2000" b="1" dirty="0" smtClean="0">
                <a:solidFill>
                  <a:srgbClr val="0000CC"/>
                </a:solidFill>
                <a:latin typeface="+mj-ea"/>
                <a:ea typeface="+mj-ea"/>
                <a:cs typeface="冬青黑体简体中文 W3"/>
              </a:rPr>
              <a:t>，灵活</a:t>
            </a:r>
            <a:r>
              <a:rPr lang="zh-CN" altLang="en-US" sz="2000" b="1" dirty="0">
                <a:solidFill>
                  <a:srgbClr val="0000CC"/>
                </a:solidFill>
                <a:latin typeface="+mj-ea"/>
                <a:cs typeface="冬青黑体简体中文 W3"/>
              </a:rPr>
              <a:t>方便</a:t>
            </a:r>
            <a:r>
              <a:rPr lang="zh-CN" altLang="en-US" sz="2000" dirty="0" smtClean="0">
                <a:latin typeface="+mj-ea"/>
                <a:cs typeface="冬青黑体简体中文 W3"/>
              </a:rPr>
              <a:t>。</a:t>
            </a:r>
            <a:endParaRPr lang="zh-CN" altLang="en-U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225297"/>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503252" y="498886"/>
            <a:ext cx="3099639" cy="732508"/>
          </a:xfrm>
          <a:prstGeom prst="rect">
            <a:avLst/>
          </a:prstGeom>
        </p:spPr>
        <p:txBody>
          <a:bodyPr wrap="square">
            <a:spAutoFit/>
          </a:bodyPr>
          <a:lstStyle/>
          <a:p>
            <a:pPr lvl="0" algn="ctr">
              <a:lnSpc>
                <a:spcPct val="130000"/>
              </a:lnSpc>
            </a:pPr>
            <a:r>
              <a:rPr lang="zh-CN" altLang="en-US" sz="3200" b="1" dirty="0" smtClean="0">
                <a:solidFill>
                  <a:schemeClr val="accent1"/>
                </a:solidFill>
              </a:rPr>
              <a:t>类和对象</a:t>
            </a:r>
            <a:endParaRPr lang="zh-CN" altLang="en-US" sz="3200" b="1" dirty="0">
              <a:solidFill>
                <a:schemeClr val="accent1"/>
              </a:solidFill>
            </a:endParaRPr>
          </a:p>
        </p:txBody>
      </p:sp>
      <p:sp>
        <p:nvSpPr>
          <p:cNvPr id="10" name="Text Box 3"/>
          <p:cNvSpPr txBox="1">
            <a:spLocks noChangeArrowheads="1"/>
          </p:cNvSpPr>
          <p:nvPr/>
        </p:nvSpPr>
        <p:spPr bwMode="auto">
          <a:xfrm>
            <a:off x="2883981" y="1470736"/>
            <a:ext cx="914268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ct val="140000"/>
              </a:lnSpc>
              <a:spcBef>
                <a:spcPct val="20000"/>
              </a:spcBef>
              <a:buFont typeface="Wingdings" panose="05000000000000000000" pitchFamily="2" charset="2"/>
              <a:buChar char="p"/>
            </a:pPr>
            <a:r>
              <a:rPr lang="zh-CN" altLang="en-US" sz="2000" b="1" dirty="0" smtClean="0">
                <a:solidFill>
                  <a:srgbClr val="CC0000"/>
                </a:solidFill>
                <a:latin typeface="微软雅黑" panose="020B0503020204020204" charset="-122"/>
                <a:ea typeface="微软雅黑" panose="020B0503020204020204" charset="-122"/>
              </a:rPr>
              <a:t>对象</a:t>
            </a:r>
            <a:r>
              <a:rPr lang="en-US" altLang="zh-CN" sz="2000" dirty="0" smtClean="0">
                <a:latin typeface="微软雅黑" panose="020B0503020204020204" charset="-122"/>
                <a:ea typeface="微软雅黑" panose="020B0503020204020204" charset="-122"/>
              </a:rPr>
              <a:t>是</a:t>
            </a:r>
            <a:r>
              <a:rPr lang="zh-CN" altLang="en-US" sz="2000" dirty="0" smtClean="0">
                <a:latin typeface="微软雅黑" panose="020B0503020204020204" charset="-122"/>
                <a:ea typeface="微软雅黑" panose="020B0503020204020204" charset="-122"/>
              </a:rPr>
              <a:t>指实实在在存在的各种事物，例如桌子、汽车、学生等。对象通常包含两部分信息：</a:t>
            </a:r>
            <a:r>
              <a:rPr lang="zh-CN" altLang="en-US" sz="2000" b="1" dirty="0" smtClean="0">
                <a:solidFill>
                  <a:srgbClr val="0000CC"/>
                </a:solidFill>
                <a:latin typeface="微软雅黑" panose="020B0503020204020204" charset="-122"/>
                <a:ea typeface="微软雅黑" panose="020B0503020204020204" charset="-122"/>
              </a:rPr>
              <a:t>属性</a:t>
            </a:r>
            <a:r>
              <a:rPr lang="zh-CN" altLang="en-US" sz="2000" dirty="0" smtClean="0">
                <a:latin typeface="微软雅黑" panose="020B0503020204020204" charset="-122"/>
                <a:ea typeface="微软雅黑" panose="020B0503020204020204" charset="-122"/>
              </a:rPr>
              <a:t>和</a:t>
            </a:r>
            <a:r>
              <a:rPr lang="zh-CN" altLang="en-US" sz="2000" b="1" dirty="0">
                <a:solidFill>
                  <a:srgbClr val="0000CC"/>
                </a:solidFill>
                <a:latin typeface="微软雅黑" panose="020B0503020204020204" charset="-122"/>
                <a:ea typeface="微软雅黑" panose="020B0503020204020204" charset="-122"/>
              </a:rPr>
              <a:t>行为</a:t>
            </a:r>
            <a:r>
              <a:rPr lang="zh-CN" altLang="en-US" sz="2000" dirty="0" smtClean="0">
                <a:latin typeface="微软雅黑" panose="020B0503020204020204" charset="-122"/>
                <a:ea typeface="微软雅黑" panose="020B0503020204020204" charset="-122"/>
              </a:rPr>
              <a:t>。一般使用</a:t>
            </a:r>
            <a:r>
              <a:rPr lang="zh-CN" altLang="en-US" sz="2000" b="1" dirty="0" smtClean="0">
                <a:solidFill>
                  <a:srgbClr val="FF00FF"/>
                </a:solidFill>
                <a:latin typeface="微软雅黑" panose="020B0503020204020204" charset="-122"/>
                <a:ea typeface="微软雅黑" panose="020B0503020204020204" charset="-122"/>
              </a:rPr>
              <a:t>变量表示对象的属性</a:t>
            </a:r>
            <a:r>
              <a:rPr lang="zh-CN" altLang="en-US" sz="2000" dirty="0" smtClean="0">
                <a:latin typeface="微软雅黑" panose="020B0503020204020204" charset="-122"/>
                <a:ea typeface="微软雅黑" panose="020B0503020204020204" charset="-122"/>
              </a:rPr>
              <a:t>，用</a:t>
            </a:r>
            <a:r>
              <a:rPr lang="zh-CN" altLang="en-US" sz="2000" b="1" dirty="0">
                <a:solidFill>
                  <a:srgbClr val="FF00FF"/>
                </a:solidFill>
                <a:latin typeface="微软雅黑" panose="020B0503020204020204" charset="-122"/>
                <a:ea typeface="微软雅黑" panose="020B0503020204020204" charset="-122"/>
              </a:rPr>
              <a:t>函数或方法表示对象的行为</a:t>
            </a:r>
            <a:r>
              <a:rPr lang="zh-CN" altLang="en-US" sz="2000" dirty="0" smtClean="0">
                <a:latin typeface="微软雅黑" panose="020B0503020204020204" charset="-122"/>
                <a:ea typeface="微软雅黑" panose="020B0503020204020204" charset="-122"/>
              </a:rPr>
              <a:t>。</a:t>
            </a:r>
            <a:endParaRPr lang="en-US" altLang="zh-CN" sz="2000" dirty="0" smtClean="0">
              <a:latin typeface="微软雅黑" panose="020B0503020204020204" charset="-122"/>
              <a:ea typeface="微软雅黑" panose="020B0503020204020204" charset="-122"/>
            </a:endParaRPr>
          </a:p>
        </p:txBody>
      </p:sp>
      <p:sp>
        <p:nvSpPr>
          <p:cNvPr id="2" name="矩形 1"/>
          <p:cNvSpPr/>
          <p:nvPr/>
        </p:nvSpPr>
        <p:spPr>
          <a:xfrm>
            <a:off x="1290958" y="4145850"/>
            <a:ext cx="5292459" cy="2400657"/>
          </a:xfrm>
          <a:prstGeom prst="rect">
            <a:avLst/>
          </a:prstGeom>
        </p:spPr>
        <p:txBody>
          <a:bodyPr wrap="square">
            <a:spAutoFit/>
          </a:bodyPr>
          <a:lstStyle/>
          <a:p>
            <a:pPr marL="285750" indent="-285750" algn="just">
              <a:lnSpc>
                <a:spcPct val="150000"/>
              </a:lnSpc>
              <a:buFont typeface="Wingdings" panose="05000000000000000000" pitchFamily="2" charset="2"/>
              <a:buChar char="p"/>
            </a:pPr>
            <a:r>
              <a:rPr lang="zh-CN" altLang="en-US" sz="2000" dirty="0">
                <a:latin typeface="+mn-ea"/>
                <a:cs typeface="Times New Roman" panose="02020603050405020304" pitchFamily="18" charset="0"/>
              </a:rPr>
              <a:t>现实世界中，</a:t>
            </a:r>
            <a:r>
              <a:rPr lang="zh-CN" altLang="en-US" sz="2000" b="1" dirty="0">
                <a:solidFill>
                  <a:srgbClr val="0000CC"/>
                </a:solidFill>
                <a:latin typeface="+mn-ea"/>
                <a:cs typeface="Times New Roman" panose="02020603050405020304" pitchFamily="18" charset="0"/>
              </a:rPr>
              <a:t>先有对象后有类</a:t>
            </a:r>
            <a:r>
              <a:rPr lang="zh-CN" altLang="en-US" sz="2000" dirty="0">
                <a:latin typeface="+mn-ea"/>
                <a:cs typeface="Times New Roman" panose="02020603050405020304" pitchFamily="18" charset="0"/>
              </a:rPr>
              <a:t>；而在计算机的世界里，</a:t>
            </a:r>
            <a:r>
              <a:rPr lang="zh-CN" altLang="en-US" sz="2000" b="1" dirty="0">
                <a:solidFill>
                  <a:srgbClr val="0000CC"/>
                </a:solidFill>
                <a:latin typeface="+mn-ea"/>
                <a:cs typeface="Times New Roman" panose="02020603050405020304" pitchFamily="18" charset="0"/>
              </a:rPr>
              <a:t>先有类后有对象</a:t>
            </a:r>
            <a:r>
              <a:rPr lang="zh-CN" altLang="en-US" sz="2000" dirty="0" smtClean="0">
                <a:latin typeface="+mn-ea"/>
                <a:cs typeface="Times New Roman" panose="02020603050405020304" pitchFamily="18" charset="0"/>
              </a:rPr>
              <a:t>。在面向对象程序设计中，先在类中定义共同的属性和行为，然后</a:t>
            </a:r>
            <a:r>
              <a:rPr lang="zh-CN" altLang="en-US" sz="2000" b="1" dirty="0" smtClean="0">
                <a:solidFill>
                  <a:srgbClr val="E73A1C"/>
                </a:solidFill>
                <a:latin typeface="+mn-ea"/>
                <a:cs typeface="Times New Roman" panose="02020603050405020304" pitchFamily="18" charset="0"/>
              </a:rPr>
              <a:t>通过类创建具有特定属性值和行为的实例</a:t>
            </a:r>
            <a:r>
              <a:rPr lang="zh-CN" altLang="en-US" sz="2000" dirty="0" smtClean="0">
                <a:latin typeface="+mn-ea"/>
                <a:cs typeface="Times New Roman" panose="02020603050405020304" pitchFamily="18" charset="0"/>
              </a:rPr>
              <a:t>，这便是对象。</a:t>
            </a:r>
            <a:endParaRPr lang="zh-CN" altLang="en-US" sz="2000" dirty="0">
              <a:latin typeface="+mn-ea"/>
              <a:cs typeface="Times New Roman" panose="02020603050405020304" pitchFamily="18" charset="0"/>
            </a:endParaRPr>
          </a:p>
        </p:txBody>
      </p:sp>
      <p:sp>
        <p:nvSpPr>
          <p:cNvPr id="3" name="矩形 2"/>
          <p:cNvSpPr/>
          <p:nvPr/>
        </p:nvSpPr>
        <p:spPr>
          <a:xfrm>
            <a:off x="7648759" y="3280604"/>
            <a:ext cx="4200939" cy="2862322"/>
          </a:xfrm>
          <a:prstGeom prst="rect">
            <a:avLst/>
          </a:prstGeom>
        </p:spPr>
        <p:txBody>
          <a:bodyPr wrap="square">
            <a:spAutoFit/>
          </a:bodyPr>
          <a:lstStyle/>
          <a:p>
            <a:pPr marL="342900" indent="-342900">
              <a:lnSpc>
                <a:spcPct val="150000"/>
              </a:lnSpc>
              <a:spcBef>
                <a:spcPct val="0"/>
              </a:spcBef>
              <a:buFont typeface="Wingdings" panose="05000000000000000000" pitchFamily="2" charset="2"/>
              <a:buChar char="p"/>
            </a:pPr>
            <a:r>
              <a:rPr lang="zh-CN" altLang="en-US" sz="2000" dirty="0">
                <a:latin typeface="微软雅黑" panose="020B0503020204020204" charset="-122"/>
                <a:ea typeface="微软雅黑" panose="020B0503020204020204" charset="-122"/>
              </a:rPr>
              <a:t>大部分时候，</a:t>
            </a:r>
            <a:r>
              <a:rPr lang="zh-CN" altLang="en-US" sz="2000" b="1" dirty="0">
                <a:solidFill>
                  <a:srgbClr val="E73A1C"/>
                </a:solidFill>
                <a:latin typeface="微软雅黑" panose="020B0503020204020204" charset="-122"/>
                <a:ea typeface="微软雅黑" panose="020B0503020204020204" charset="-122"/>
              </a:rPr>
              <a:t>定义一个类就是为了重复创建该类的实例</a:t>
            </a:r>
            <a:r>
              <a:rPr lang="zh-CN" altLang="en-US" sz="2000" dirty="0">
                <a:latin typeface="微软雅黑" panose="020B0503020204020204" charset="-122"/>
                <a:ea typeface="微软雅黑" panose="020B0503020204020204" charset="-122"/>
              </a:rPr>
              <a:t>，同一个类的多个实例具有相同的特征，而类则是定义了多个实例的共同特征。</a:t>
            </a:r>
            <a:r>
              <a:rPr lang="zh-CN" altLang="en-US" sz="2000" b="1" dirty="0">
                <a:solidFill>
                  <a:srgbClr val="0000CC"/>
                </a:solidFill>
                <a:latin typeface="微软雅黑" panose="020B0503020204020204" charset="-122"/>
                <a:ea typeface="微软雅黑" panose="020B0503020204020204" charset="-122"/>
              </a:rPr>
              <a:t>类不是一种具体存在，实例才是具体存在</a:t>
            </a:r>
            <a:r>
              <a:rPr lang="zh-CN" altLang="en-US" sz="2000" dirty="0">
                <a:latin typeface="微软雅黑" panose="020B0503020204020204" charset="-122"/>
                <a:ea typeface="微软雅黑" panose="020B0503020204020204" charset="-122"/>
              </a:rPr>
              <a:t>。</a:t>
            </a:r>
            <a:endParaRPr lang="zh-CN" altLang="en-US" sz="2000" dirty="0">
              <a:latin typeface="微软雅黑" panose="020B0503020204020204" charset="-122"/>
              <a:ea typeface="微软雅黑" panose="020B0503020204020204" charset="-122"/>
            </a:endParaRPr>
          </a:p>
        </p:txBody>
      </p:sp>
      <p:sp>
        <p:nvSpPr>
          <p:cNvPr id="12" name="Text Box 3"/>
          <p:cNvSpPr txBox="1">
            <a:spLocks noChangeArrowheads="1"/>
          </p:cNvSpPr>
          <p:nvPr/>
        </p:nvSpPr>
        <p:spPr bwMode="auto">
          <a:xfrm>
            <a:off x="1290958" y="2996846"/>
            <a:ext cx="616436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ct val="140000"/>
              </a:lnSpc>
              <a:spcBef>
                <a:spcPct val="20000"/>
              </a:spcBef>
              <a:buFont typeface="Wingdings" panose="05000000000000000000" pitchFamily="2" charset="2"/>
              <a:buChar char="p"/>
            </a:pPr>
            <a:r>
              <a:rPr lang="zh-CN" altLang="en-US" sz="2000" b="1" dirty="0" smtClean="0">
                <a:solidFill>
                  <a:srgbClr val="CC0000"/>
                </a:solidFill>
                <a:latin typeface="微软雅黑" panose="020B0503020204020204" charset="-122"/>
                <a:ea typeface="微软雅黑" panose="020B0503020204020204" charset="-122"/>
              </a:rPr>
              <a:t>类</a:t>
            </a:r>
            <a:r>
              <a:rPr lang="en-US" altLang="zh-CN" sz="2000" dirty="0" smtClean="0">
                <a:latin typeface="微软雅黑" panose="020B0503020204020204" charset="-122"/>
                <a:ea typeface="微软雅黑" panose="020B0503020204020204" charset="-122"/>
              </a:rPr>
              <a:t>是</a:t>
            </a:r>
            <a:r>
              <a:rPr lang="zh-CN" altLang="en-US" sz="2000" dirty="0" smtClean="0">
                <a:latin typeface="微软雅黑" panose="020B0503020204020204" charset="-122"/>
                <a:ea typeface="微软雅黑" panose="020B0503020204020204" charset="-122"/>
              </a:rPr>
              <a:t>用来描述一组</a:t>
            </a:r>
            <a:r>
              <a:rPr lang="zh-CN" altLang="en-US" sz="2000" b="1" dirty="0" smtClean="0">
                <a:solidFill>
                  <a:srgbClr val="0000CC"/>
                </a:solidFill>
                <a:latin typeface="微软雅黑" panose="020B0503020204020204" charset="-122"/>
                <a:ea typeface="微软雅黑" panose="020B0503020204020204" charset="-122"/>
              </a:rPr>
              <a:t>具有相同属性和行为的对象的模板</a:t>
            </a:r>
            <a:r>
              <a:rPr lang="zh-CN" altLang="en-US" sz="2000" dirty="0" smtClean="0">
                <a:latin typeface="微软雅黑" panose="020B0503020204020204" charset="-122"/>
                <a:ea typeface="微软雅黑" panose="020B0503020204020204" charset="-122"/>
              </a:rPr>
              <a:t>，是对这组对象的</a:t>
            </a:r>
            <a:r>
              <a:rPr lang="zh-CN" altLang="en-US" sz="2000" b="1" dirty="0">
                <a:solidFill>
                  <a:srgbClr val="FF00FF"/>
                </a:solidFill>
                <a:latin typeface="微软雅黑" panose="020B0503020204020204" charset="-122"/>
                <a:ea typeface="微软雅黑" panose="020B0503020204020204" charset="-122"/>
              </a:rPr>
              <a:t>概括</a:t>
            </a:r>
            <a:r>
              <a:rPr lang="zh-CN" altLang="en-US" sz="2000" dirty="0" smtClean="0">
                <a:latin typeface="微软雅黑" panose="020B0503020204020204" charset="-122"/>
                <a:ea typeface="微软雅黑" panose="020B0503020204020204" charset="-122"/>
              </a:rPr>
              <a:t>、</a:t>
            </a:r>
            <a:r>
              <a:rPr lang="zh-CN" altLang="en-US" sz="2000" b="1" dirty="0">
                <a:solidFill>
                  <a:srgbClr val="FF00FF"/>
                </a:solidFill>
                <a:latin typeface="微软雅黑" panose="020B0503020204020204" charset="-122"/>
                <a:ea typeface="微软雅黑" panose="020B0503020204020204" charset="-122"/>
              </a:rPr>
              <a:t>归纳</a:t>
            </a:r>
            <a:r>
              <a:rPr lang="zh-CN" altLang="en-US" sz="2000" dirty="0" smtClean="0">
                <a:latin typeface="微软雅黑" panose="020B0503020204020204" charset="-122"/>
                <a:ea typeface="微软雅黑" panose="020B0503020204020204" charset="-122"/>
              </a:rPr>
              <a:t>和</a:t>
            </a:r>
            <a:r>
              <a:rPr lang="zh-CN" altLang="en-US" sz="2000" b="1" dirty="0" smtClean="0">
                <a:solidFill>
                  <a:srgbClr val="FF00FF"/>
                </a:solidFill>
                <a:latin typeface="微软雅黑" panose="020B0503020204020204" charset="-122"/>
                <a:ea typeface="微软雅黑" panose="020B0503020204020204" charset="-122"/>
              </a:rPr>
              <a:t>抽象表达</a:t>
            </a:r>
            <a:r>
              <a:rPr lang="zh-CN" altLang="en-US" sz="2000" dirty="0" smtClean="0">
                <a:latin typeface="微软雅黑" panose="020B0503020204020204" charset="-122"/>
                <a:ea typeface="微软雅黑" panose="020B0503020204020204" charset="-122"/>
              </a:rPr>
              <a:t>。</a:t>
            </a:r>
            <a:endParaRPr lang="en-US" altLang="zh-CN" sz="2000" dirty="0" smtClean="0">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225297"/>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726309" y="492789"/>
            <a:ext cx="2662315" cy="670120"/>
          </a:xfrm>
          <a:prstGeom prst="rect">
            <a:avLst/>
          </a:prstGeom>
        </p:spPr>
        <p:txBody>
          <a:bodyPr wrap="square">
            <a:spAutoFit/>
          </a:bodyPr>
          <a:lstStyle/>
          <a:p>
            <a:pPr lvl="0" algn="ctr">
              <a:lnSpc>
                <a:spcPct val="130000"/>
              </a:lnSpc>
            </a:pPr>
            <a:r>
              <a:rPr lang="zh-CN" altLang="en-US" sz="3200" b="1" dirty="0" smtClean="0">
                <a:solidFill>
                  <a:schemeClr val="accent1"/>
                </a:solidFill>
              </a:rPr>
              <a:t>类的定义</a:t>
            </a:r>
            <a:endParaRPr lang="en-US" altLang="zh-CN" sz="3200" b="1" dirty="0">
              <a:solidFill>
                <a:schemeClr val="accent1"/>
              </a:solidFill>
            </a:endParaRPr>
          </a:p>
        </p:txBody>
      </p:sp>
      <p:sp>
        <p:nvSpPr>
          <p:cNvPr id="10" name="矩形 9"/>
          <p:cNvSpPr/>
          <p:nvPr/>
        </p:nvSpPr>
        <p:spPr>
          <a:xfrm>
            <a:off x="2297251" y="1509585"/>
            <a:ext cx="9152628" cy="1015663"/>
          </a:xfrm>
          <a:prstGeom prst="rect">
            <a:avLst/>
          </a:prstGeom>
        </p:spPr>
        <p:txBody>
          <a:bodyPr wrap="square">
            <a:spAutoFit/>
          </a:bodyPr>
          <a:lstStyle/>
          <a:p>
            <a:pPr algn="just">
              <a:lnSpc>
                <a:spcPct val="150000"/>
              </a:lnSpc>
            </a:pPr>
            <a:r>
              <a:rPr lang="zh-CN" altLang="en-US" sz="2000" dirty="0" smtClean="0">
                <a:latin typeface="+mn-ea"/>
                <a:cs typeface="Times New Roman" panose="02020603050405020304" pitchFamily="18" charset="0"/>
              </a:rPr>
              <a:t>          在</a:t>
            </a:r>
            <a:r>
              <a:rPr lang="en-US" altLang="zh-CN" sz="2000" dirty="0">
                <a:latin typeface="+mn-ea"/>
                <a:cs typeface="Times New Roman" panose="02020603050405020304" pitchFamily="18" charset="0"/>
              </a:rPr>
              <a:t>Python</a:t>
            </a:r>
            <a:r>
              <a:rPr lang="zh-CN" altLang="en-US" sz="2000" dirty="0">
                <a:latin typeface="+mn-ea"/>
                <a:cs typeface="Times New Roman" panose="02020603050405020304" pitchFamily="18" charset="0"/>
              </a:rPr>
              <a:t>中</a:t>
            </a:r>
            <a:r>
              <a:rPr lang="zh-CN" altLang="en-US" sz="2000" dirty="0" smtClean="0">
                <a:latin typeface="+mn-ea"/>
                <a:cs typeface="Times New Roman" panose="02020603050405020304" pitchFamily="18" charset="0"/>
              </a:rPr>
              <a:t>，通过</a:t>
            </a:r>
            <a:r>
              <a:rPr lang="en-US" altLang="zh-CN" sz="2000" b="1" dirty="0">
                <a:solidFill>
                  <a:srgbClr val="0000CC"/>
                </a:solidFill>
                <a:latin typeface="+mn-ea"/>
                <a:cs typeface="Times New Roman" panose="02020603050405020304" pitchFamily="18" charset="0"/>
              </a:rPr>
              <a:t>class</a:t>
            </a:r>
            <a:r>
              <a:rPr lang="zh-CN" altLang="en-US" sz="2000" b="1" dirty="0">
                <a:solidFill>
                  <a:srgbClr val="0000CC"/>
                </a:solidFill>
                <a:latin typeface="+mn-ea"/>
                <a:cs typeface="Times New Roman" panose="02020603050405020304" pitchFamily="18" charset="0"/>
              </a:rPr>
              <a:t>关键字</a:t>
            </a:r>
            <a:r>
              <a:rPr lang="zh-CN" altLang="en-US" sz="2000" dirty="0">
                <a:latin typeface="+mn-ea"/>
                <a:cs typeface="Times New Roman" panose="02020603050405020304" pitchFamily="18" charset="0"/>
              </a:rPr>
              <a:t>定义类，然后</a:t>
            </a:r>
            <a:r>
              <a:rPr lang="zh-CN" altLang="en-US" sz="2000" b="1" dirty="0">
                <a:solidFill>
                  <a:srgbClr val="0000CC"/>
                </a:solidFill>
                <a:latin typeface="+mn-ea"/>
                <a:cs typeface="Times New Roman" panose="02020603050405020304" pitchFamily="18" charset="0"/>
              </a:rPr>
              <a:t>通过定义的类创建实例对象</a:t>
            </a:r>
            <a:r>
              <a:rPr lang="zh-CN" altLang="en-US" sz="2000" dirty="0">
                <a:latin typeface="+mn-ea"/>
                <a:cs typeface="Times New Roman" panose="02020603050405020304" pitchFamily="18" charset="0"/>
              </a:rPr>
              <a:t>。在</a:t>
            </a:r>
            <a:r>
              <a:rPr lang="en-US" altLang="zh-CN" sz="2000" dirty="0">
                <a:latin typeface="+mn-ea"/>
                <a:cs typeface="Times New Roman" panose="02020603050405020304" pitchFamily="18" charset="0"/>
              </a:rPr>
              <a:t>Python</a:t>
            </a:r>
            <a:r>
              <a:rPr lang="zh-CN" altLang="en-US" sz="2000" dirty="0">
                <a:latin typeface="+mn-ea"/>
                <a:cs typeface="Times New Roman" panose="02020603050405020304" pitchFamily="18" charset="0"/>
              </a:rPr>
              <a:t>中定义类的语法如下所示</a:t>
            </a:r>
            <a:r>
              <a:rPr lang="zh-CN" altLang="en-US" sz="2000" dirty="0" smtClean="0">
                <a:latin typeface="+mn-ea"/>
                <a:cs typeface="Times New Roman" panose="02020603050405020304" pitchFamily="18" charset="0"/>
              </a:rPr>
              <a:t>：</a:t>
            </a:r>
            <a:endParaRPr lang="zh-CN" altLang="en-US" sz="2000" dirty="0">
              <a:latin typeface="+mn-ea"/>
              <a:cs typeface="Times New Roman" panose="02020603050405020304" pitchFamily="18" charset="0"/>
            </a:endParaRPr>
          </a:p>
        </p:txBody>
      </p:sp>
      <p:sp>
        <p:nvSpPr>
          <p:cNvPr id="11" name="矩形 10"/>
          <p:cNvSpPr/>
          <p:nvPr/>
        </p:nvSpPr>
        <p:spPr>
          <a:xfrm>
            <a:off x="1688523" y="2871924"/>
            <a:ext cx="2253367" cy="3323987"/>
          </a:xfrm>
          <a:prstGeom prst="rect">
            <a:avLst/>
          </a:prstGeom>
        </p:spPr>
        <p:txBody>
          <a:bodyPr wrap="square">
            <a:spAutoFit/>
          </a:bodyPr>
          <a:lstStyle/>
          <a:p>
            <a:pPr algn="l">
              <a:lnSpc>
                <a:spcPct val="150000"/>
              </a:lnSpc>
            </a:pPr>
            <a:r>
              <a:rPr lang="en-US" altLang="zh-CN" sz="2000" b="1" dirty="0">
                <a:solidFill>
                  <a:srgbClr val="E73A1C"/>
                </a:solidFill>
                <a:latin typeface="+mn-ea"/>
              </a:rPr>
              <a:t>class  &lt;</a:t>
            </a:r>
            <a:r>
              <a:rPr lang="zh-CN" altLang="zh-CN" sz="2000" b="1" dirty="0">
                <a:solidFill>
                  <a:srgbClr val="E73A1C"/>
                </a:solidFill>
                <a:latin typeface="+mn-ea"/>
              </a:rPr>
              <a:t>类名</a:t>
            </a:r>
            <a:r>
              <a:rPr lang="en-US" altLang="zh-CN" sz="2000" b="1" dirty="0">
                <a:solidFill>
                  <a:srgbClr val="E73A1C"/>
                </a:solidFill>
                <a:latin typeface="+mn-ea"/>
              </a:rPr>
              <a:t>&gt;</a:t>
            </a:r>
            <a:r>
              <a:rPr lang="zh-CN" altLang="zh-CN" sz="2000" b="1" dirty="0">
                <a:solidFill>
                  <a:srgbClr val="E73A1C"/>
                </a:solidFill>
                <a:latin typeface="+mn-ea"/>
              </a:rPr>
              <a:t>：</a:t>
            </a:r>
            <a:endParaRPr lang="zh-CN" altLang="zh-CN" sz="2000" b="1" dirty="0">
              <a:solidFill>
                <a:srgbClr val="E73A1C"/>
              </a:solidFill>
              <a:latin typeface="+mn-ea"/>
            </a:endParaRPr>
          </a:p>
          <a:p>
            <a:pPr algn="l">
              <a:lnSpc>
                <a:spcPct val="150000"/>
              </a:lnSpc>
            </a:pPr>
            <a:r>
              <a:rPr lang="en-US" altLang="zh-CN" sz="2000" b="1" dirty="0">
                <a:solidFill>
                  <a:srgbClr val="E73A1C"/>
                </a:solidFill>
                <a:latin typeface="+mn-ea"/>
              </a:rPr>
              <a:t>      </a:t>
            </a:r>
            <a:r>
              <a:rPr lang="zh-CN" altLang="zh-CN" sz="2000" b="1" dirty="0">
                <a:solidFill>
                  <a:srgbClr val="E73A1C"/>
                </a:solidFill>
                <a:latin typeface="+mn-ea"/>
              </a:rPr>
              <a:t>类属性</a:t>
            </a:r>
            <a:r>
              <a:rPr lang="en-US" altLang="zh-CN" sz="2000" b="1" dirty="0">
                <a:solidFill>
                  <a:srgbClr val="E73A1C"/>
                </a:solidFill>
                <a:latin typeface="+mn-ea"/>
              </a:rPr>
              <a:t>1</a:t>
            </a:r>
            <a:endParaRPr lang="zh-CN" altLang="zh-CN" sz="2000" b="1" dirty="0">
              <a:solidFill>
                <a:srgbClr val="E73A1C"/>
              </a:solidFill>
              <a:latin typeface="+mn-ea"/>
            </a:endParaRPr>
          </a:p>
          <a:p>
            <a:pPr algn="l">
              <a:lnSpc>
                <a:spcPct val="150000"/>
              </a:lnSpc>
            </a:pPr>
            <a:r>
              <a:rPr lang="en-US" altLang="zh-CN" sz="2000" b="1" dirty="0">
                <a:solidFill>
                  <a:srgbClr val="E73A1C"/>
                </a:solidFill>
                <a:latin typeface="+mn-ea"/>
              </a:rPr>
              <a:t>      </a:t>
            </a:r>
            <a:r>
              <a:rPr lang="zh-CN" altLang="zh-CN" sz="2000" b="1" dirty="0">
                <a:solidFill>
                  <a:srgbClr val="E73A1C"/>
                </a:solidFill>
                <a:latin typeface="+mn-ea"/>
              </a:rPr>
              <a:t>……</a:t>
            </a:r>
            <a:endParaRPr lang="zh-CN" altLang="zh-CN" sz="2000" b="1" dirty="0">
              <a:solidFill>
                <a:srgbClr val="E73A1C"/>
              </a:solidFill>
              <a:latin typeface="+mn-ea"/>
            </a:endParaRPr>
          </a:p>
          <a:p>
            <a:pPr algn="l">
              <a:lnSpc>
                <a:spcPct val="150000"/>
              </a:lnSpc>
            </a:pPr>
            <a:r>
              <a:rPr lang="en-US" altLang="zh-CN" sz="2000" b="1" dirty="0">
                <a:solidFill>
                  <a:srgbClr val="E73A1C"/>
                </a:solidFill>
                <a:latin typeface="+mn-ea"/>
              </a:rPr>
              <a:t>      </a:t>
            </a:r>
            <a:r>
              <a:rPr lang="zh-CN" altLang="zh-CN" sz="2000" b="1" dirty="0">
                <a:solidFill>
                  <a:srgbClr val="E73A1C"/>
                </a:solidFill>
                <a:latin typeface="+mn-ea"/>
              </a:rPr>
              <a:t>类属性</a:t>
            </a:r>
            <a:r>
              <a:rPr lang="en-US" altLang="zh-CN" sz="2000" b="1" dirty="0">
                <a:solidFill>
                  <a:srgbClr val="E73A1C"/>
                </a:solidFill>
                <a:latin typeface="+mn-ea"/>
              </a:rPr>
              <a:t>n</a:t>
            </a:r>
            <a:endParaRPr lang="zh-CN" altLang="zh-CN" sz="2000" b="1" dirty="0">
              <a:solidFill>
                <a:srgbClr val="E73A1C"/>
              </a:solidFill>
              <a:latin typeface="+mn-ea"/>
            </a:endParaRPr>
          </a:p>
          <a:p>
            <a:pPr algn="l">
              <a:lnSpc>
                <a:spcPct val="150000"/>
              </a:lnSpc>
            </a:pPr>
            <a:r>
              <a:rPr lang="en-US" altLang="zh-CN" sz="2000" b="1" dirty="0">
                <a:solidFill>
                  <a:srgbClr val="E73A1C"/>
                </a:solidFill>
                <a:latin typeface="+mn-ea"/>
              </a:rPr>
              <a:t>      &lt;</a:t>
            </a:r>
            <a:r>
              <a:rPr lang="zh-CN" altLang="zh-CN" sz="2000" b="1" dirty="0">
                <a:solidFill>
                  <a:srgbClr val="E73A1C"/>
                </a:solidFill>
                <a:latin typeface="+mn-ea"/>
              </a:rPr>
              <a:t>方法定义</a:t>
            </a:r>
            <a:r>
              <a:rPr lang="en-US" altLang="zh-CN" sz="2000" b="1" dirty="0">
                <a:solidFill>
                  <a:srgbClr val="E73A1C"/>
                </a:solidFill>
                <a:latin typeface="+mn-ea"/>
              </a:rPr>
              <a:t>1&gt;</a:t>
            </a:r>
            <a:endParaRPr lang="zh-CN" altLang="zh-CN" sz="2000" b="1" dirty="0">
              <a:solidFill>
                <a:srgbClr val="E73A1C"/>
              </a:solidFill>
              <a:latin typeface="+mn-ea"/>
            </a:endParaRPr>
          </a:p>
          <a:p>
            <a:pPr algn="l">
              <a:lnSpc>
                <a:spcPct val="150000"/>
              </a:lnSpc>
            </a:pPr>
            <a:r>
              <a:rPr lang="en-US" altLang="zh-CN" sz="2000" b="1" dirty="0">
                <a:solidFill>
                  <a:srgbClr val="E73A1C"/>
                </a:solidFill>
                <a:latin typeface="+mn-ea"/>
              </a:rPr>
              <a:t>      </a:t>
            </a:r>
            <a:r>
              <a:rPr lang="zh-CN" altLang="zh-CN" sz="2000" b="1" dirty="0">
                <a:solidFill>
                  <a:srgbClr val="E73A1C"/>
                </a:solidFill>
                <a:latin typeface="+mn-ea"/>
              </a:rPr>
              <a:t>……</a:t>
            </a:r>
            <a:endParaRPr lang="zh-CN" altLang="zh-CN" sz="2000" b="1" dirty="0">
              <a:solidFill>
                <a:srgbClr val="E73A1C"/>
              </a:solidFill>
              <a:latin typeface="+mn-ea"/>
            </a:endParaRPr>
          </a:p>
          <a:p>
            <a:pPr algn="l">
              <a:lnSpc>
                <a:spcPct val="150000"/>
              </a:lnSpc>
            </a:pPr>
            <a:r>
              <a:rPr lang="en-US" altLang="zh-CN" sz="2000" b="1" dirty="0">
                <a:solidFill>
                  <a:srgbClr val="E73A1C"/>
                </a:solidFill>
                <a:latin typeface="+mn-ea"/>
              </a:rPr>
              <a:t>      &lt;</a:t>
            </a:r>
            <a:r>
              <a:rPr lang="zh-CN" altLang="zh-CN" sz="2000" b="1" dirty="0">
                <a:solidFill>
                  <a:srgbClr val="E73A1C"/>
                </a:solidFill>
                <a:latin typeface="+mn-ea"/>
              </a:rPr>
              <a:t>方法定义</a:t>
            </a:r>
            <a:r>
              <a:rPr lang="en-US" altLang="zh-CN" sz="2000" b="1" dirty="0">
                <a:solidFill>
                  <a:srgbClr val="E73A1C"/>
                </a:solidFill>
                <a:latin typeface="+mn-ea"/>
              </a:rPr>
              <a:t>n&gt;</a:t>
            </a:r>
            <a:endParaRPr lang="zh-CN" altLang="zh-CN" sz="2000" b="1" dirty="0">
              <a:solidFill>
                <a:srgbClr val="E73A1C"/>
              </a:solidFill>
              <a:latin typeface="+mn-ea"/>
            </a:endParaRPr>
          </a:p>
        </p:txBody>
      </p:sp>
      <p:sp>
        <p:nvSpPr>
          <p:cNvPr id="12" name="矩形 11"/>
          <p:cNvSpPr/>
          <p:nvPr/>
        </p:nvSpPr>
        <p:spPr>
          <a:xfrm>
            <a:off x="4683402" y="2751125"/>
            <a:ext cx="6925502" cy="3785652"/>
          </a:xfrm>
          <a:prstGeom prst="rect">
            <a:avLst/>
          </a:prstGeom>
        </p:spPr>
        <p:txBody>
          <a:bodyPr wrap="square">
            <a:spAutoFit/>
          </a:bodyPr>
          <a:lstStyle/>
          <a:p>
            <a:pPr marL="342900" indent="-342900" algn="just">
              <a:lnSpc>
                <a:spcPct val="150000"/>
              </a:lnSpc>
              <a:buFont typeface="Wingdings" panose="05000000000000000000" pitchFamily="2" charset="2"/>
              <a:buChar char="p"/>
            </a:pPr>
            <a:r>
              <a:rPr lang="zh-CN" altLang="en-US" sz="2000" dirty="0" smtClean="0">
                <a:latin typeface="+mn-ea"/>
                <a:cs typeface="Times New Roman" panose="02020603050405020304" pitchFamily="18" charset="0"/>
              </a:rPr>
              <a:t>定义类时，需使用</a:t>
            </a:r>
            <a:r>
              <a:rPr lang="en-US" altLang="zh-CN" sz="2000" b="1" dirty="0">
                <a:solidFill>
                  <a:srgbClr val="0000CC"/>
                </a:solidFill>
                <a:latin typeface="+mn-ea"/>
                <a:cs typeface="Times New Roman" panose="02020603050405020304" pitchFamily="18" charset="0"/>
              </a:rPr>
              <a:t>class</a:t>
            </a:r>
            <a:r>
              <a:rPr lang="zh-CN" altLang="en-US" sz="2000" dirty="0" smtClean="0">
                <a:latin typeface="+mn-ea"/>
                <a:cs typeface="Times New Roman" panose="02020603050405020304" pitchFamily="18" charset="0"/>
              </a:rPr>
              <a:t>关键字；</a:t>
            </a:r>
            <a:endParaRPr lang="en-US" altLang="zh-CN" sz="2000" dirty="0" smtClean="0">
              <a:latin typeface="+mn-ea"/>
              <a:cs typeface="Times New Roman" panose="02020603050405020304" pitchFamily="18" charset="0"/>
            </a:endParaRPr>
          </a:p>
          <a:p>
            <a:pPr marL="342900" indent="-342900" algn="just">
              <a:lnSpc>
                <a:spcPct val="150000"/>
              </a:lnSpc>
              <a:buFont typeface="Wingdings" panose="05000000000000000000" pitchFamily="2" charset="2"/>
              <a:buChar char="p"/>
            </a:pPr>
            <a:r>
              <a:rPr lang="en-US" altLang="zh-CN" sz="2000" b="1" dirty="0">
                <a:solidFill>
                  <a:srgbClr val="0000CC"/>
                </a:solidFill>
                <a:latin typeface="+mn-ea"/>
                <a:cs typeface="Times New Roman" panose="02020603050405020304" pitchFamily="18" charset="0"/>
              </a:rPr>
              <a:t>c</a:t>
            </a:r>
            <a:r>
              <a:rPr lang="en-US" altLang="zh-CN" sz="2000" b="1" dirty="0" smtClean="0">
                <a:solidFill>
                  <a:srgbClr val="0000CC"/>
                </a:solidFill>
                <a:latin typeface="+mn-ea"/>
                <a:cs typeface="Times New Roman" panose="02020603050405020304" pitchFamily="18" charset="0"/>
              </a:rPr>
              <a:t>lass</a:t>
            </a:r>
            <a:r>
              <a:rPr lang="zh-CN" altLang="en-US" sz="2000" b="1" dirty="0" smtClean="0">
                <a:solidFill>
                  <a:srgbClr val="0000CC"/>
                </a:solidFill>
                <a:latin typeface="+mn-ea"/>
                <a:cs typeface="Times New Roman" panose="02020603050405020304" pitchFamily="18" charset="0"/>
              </a:rPr>
              <a:t>关键字后是</a:t>
            </a:r>
            <a:r>
              <a:rPr lang="zh-CN" altLang="en-US" sz="2000" b="1" dirty="0">
                <a:solidFill>
                  <a:srgbClr val="0000CC"/>
                </a:solidFill>
                <a:latin typeface="+mn-ea"/>
                <a:cs typeface="Times New Roman" panose="02020603050405020304" pitchFamily="18" charset="0"/>
              </a:rPr>
              <a:t>类名</a:t>
            </a:r>
            <a:r>
              <a:rPr lang="zh-CN" altLang="en-US" sz="2000" dirty="0" smtClean="0">
                <a:latin typeface="+mn-ea"/>
                <a:cs typeface="Times New Roman" panose="02020603050405020304" pitchFamily="18" charset="0"/>
              </a:rPr>
              <a:t>，名字</a:t>
            </a:r>
            <a:r>
              <a:rPr lang="zh-CN" altLang="en-US" sz="2000" dirty="0">
                <a:latin typeface="+mn-ea"/>
                <a:cs typeface="Times New Roman" panose="02020603050405020304" pitchFamily="18" charset="0"/>
              </a:rPr>
              <a:t>由</a:t>
            </a:r>
            <a:r>
              <a:rPr lang="zh-CN" altLang="en-US" sz="2000" dirty="0" smtClean="0">
                <a:latin typeface="+mn-ea"/>
                <a:cs typeface="Times New Roman" panose="02020603050405020304" pitchFamily="18" charset="0"/>
              </a:rPr>
              <a:t>用户自由指定，通常</a:t>
            </a:r>
            <a:r>
              <a:rPr lang="zh-CN" altLang="en-US" sz="2000" b="1" dirty="0" smtClean="0">
                <a:solidFill>
                  <a:srgbClr val="FF0000"/>
                </a:solidFill>
                <a:latin typeface="+mn-ea"/>
                <a:cs typeface="Times New Roman" panose="02020603050405020304" pitchFamily="18" charset="0"/>
              </a:rPr>
              <a:t>首字母大写</a:t>
            </a:r>
            <a:r>
              <a:rPr lang="zh-CN" altLang="en-US" sz="2000" dirty="0" smtClean="0">
                <a:latin typeface="+mn-ea"/>
                <a:cs typeface="Times New Roman" panose="02020603050405020304" pitchFamily="18" charset="0"/>
              </a:rPr>
              <a:t>，见名知意；</a:t>
            </a:r>
            <a:endParaRPr lang="zh-CN" altLang="en-US" sz="2000" dirty="0">
              <a:latin typeface="+mn-ea"/>
              <a:cs typeface="Times New Roman" panose="02020603050405020304" pitchFamily="18" charset="0"/>
            </a:endParaRPr>
          </a:p>
          <a:p>
            <a:pPr marL="342900" indent="-342900" algn="just">
              <a:lnSpc>
                <a:spcPct val="150000"/>
              </a:lnSpc>
              <a:buFont typeface="Wingdings" panose="05000000000000000000" pitchFamily="2" charset="2"/>
              <a:buChar char="p"/>
            </a:pPr>
            <a:r>
              <a:rPr lang="zh-CN" altLang="en-US" sz="2000" b="1" dirty="0" smtClean="0">
                <a:solidFill>
                  <a:srgbClr val="0000CC"/>
                </a:solidFill>
                <a:latin typeface="+mn-ea"/>
                <a:cs typeface="Times New Roman" panose="02020603050405020304" pitchFamily="18" charset="0"/>
              </a:rPr>
              <a:t>类</a:t>
            </a:r>
            <a:r>
              <a:rPr lang="zh-CN" altLang="en-US" sz="2000" b="1" dirty="0">
                <a:solidFill>
                  <a:srgbClr val="0000CC"/>
                </a:solidFill>
                <a:latin typeface="+mn-ea"/>
                <a:cs typeface="Times New Roman" panose="02020603050405020304" pitchFamily="18" charset="0"/>
              </a:rPr>
              <a:t>名后跟冒号，类体由缩进的语句块组成</a:t>
            </a:r>
            <a:r>
              <a:rPr lang="zh-CN" altLang="en-US" sz="2000" dirty="0">
                <a:latin typeface="+mn-ea"/>
                <a:cs typeface="Times New Roman" panose="02020603050405020304" pitchFamily="18" charset="0"/>
              </a:rPr>
              <a:t>。类的成员分为两种类型：</a:t>
            </a:r>
            <a:r>
              <a:rPr lang="zh-CN" altLang="en-US" sz="2000" b="1" dirty="0" smtClean="0">
                <a:latin typeface="+mn-ea"/>
                <a:cs typeface="Times New Roman" panose="02020603050405020304" pitchFamily="18" charset="0"/>
              </a:rPr>
              <a:t>描述属性的</a:t>
            </a:r>
            <a:r>
              <a:rPr lang="zh-CN" altLang="en-US" sz="2000" b="1" dirty="0">
                <a:latin typeface="+mn-ea"/>
                <a:cs typeface="Times New Roman" panose="02020603050405020304" pitchFamily="18" charset="0"/>
              </a:rPr>
              <a:t>数据</a:t>
            </a:r>
            <a:r>
              <a:rPr lang="zh-CN" altLang="en-US" sz="2000" b="1" dirty="0" smtClean="0">
                <a:latin typeface="+mn-ea"/>
                <a:cs typeface="Times New Roman" panose="02020603050405020304" pitchFamily="18" charset="0"/>
              </a:rPr>
              <a:t>成员</a:t>
            </a:r>
            <a:r>
              <a:rPr lang="zh-CN" altLang="en-US" sz="2000" dirty="0" smtClean="0">
                <a:latin typeface="+mn-ea"/>
                <a:cs typeface="Times New Roman" panose="02020603050405020304" pitchFamily="18" charset="0"/>
              </a:rPr>
              <a:t>和</a:t>
            </a:r>
            <a:r>
              <a:rPr lang="zh-CN" altLang="en-US" sz="2000" b="1" dirty="0" smtClean="0">
                <a:latin typeface="+mn-ea"/>
                <a:cs typeface="Times New Roman" panose="02020603050405020304" pitchFamily="18" charset="0"/>
              </a:rPr>
              <a:t>描述行为的</a:t>
            </a:r>
            <a:r>
              <a:rPr lang="zh-CN" altLang="en-US" sz="2000" b="1" dirty="0">
                <a:latin typeface="+mn-ea"/>
                <a:cs typeface="Times New Roman" panose="02020603050405020304" pitchFamily="18" charset="0"/>
              </a:rPr>
              <a:t>函数</a:t>
            </a:r>
            <a:r>
              <a:rPr lang="zh-CN" altLang="en-US" sz="2000" b="1" dirty="0" smtClean="0">
                <a:latin typeface="+mn-ea"/>
                <a:cs typeface="Times New Roman" panose="02020603050405020304" pitchFamily="18" charset="0"/>
              </a:rPr>
              <a:t>成员</a:t>
            </a:r>
            <a:r>
              <a:rPr lang="zh-CN" altLang="en-US" sz="2000" dirty="0" smtClean="0">
                <a:latin typeface="+mn-ea"/>
                <a:cs typeface="Times New Roman" panose="02020603050405020304" pitchFamily="18" charset="0"/>
              </a:rPr>
              <a:t>。</a:t>
            </a:r>
            <a:endParaRPr lang="en-US" altLang="zh-CN" sz="2000" dirty="0" smtClean="0">
              <a:latin typeface="+mn-ea"/>
              <a:cs typeface="Times New Roman" panose="02020603050405020304" pitchFamily="18" charset="0"/>
            </a:endParaRPr>
          </a:p>
          <a:p>
            <a:pPr marL="342900" indent="-342900" algn="just">
              <a:lnSpc>
                <a:spcPct val="150000"/>
              </a:lnSpc>
              <a:buFont typeface="Wingdings" panose="05000000000000000000" pitchFamily="2" charset="2"/>
              <a:buChar char="p"/>
            </a:pPr>
            <a:r>
              <a:rPr lang="zh-CN" altLang="en-US" sz="2000" dirty="0" smtClean="0">
                <a:latin typeface="+mn-ea"/>
                <a:cs typeface="Times New Roman" panose="02020603050405020304" pitchFamily="18" charset="0"/>
              </a:rPr>
              <a:t>类中通常包含一个特殊方法</a:t>
            </a:r>
            <a:r>
              <a:rPr lang="zh-CN" altLang="en-US" sz="2000" dirty="0">
                <a:latin typeface="+mn-ea"/>
                <a:cs typeface="Times New Roman" panose="02020603050405020304" pitchFamily="18" charset="0"/>
              </a:rPr>
              <a:t>：</a:t>
            </a:r>
            <a:r>
              <a:rPr lang="en-US" altLang="zh-CN" sz="2000" b="1" dirty="0">
                <a:solidFill>
                  <a:srgbClr val="E73A1C"/>
                </a:solidFill>
                <a:latin typeface="+mn-ea"/>
                <a:cs typeface="Times New Roman" panose="02020603050405020304" pitchFamily="18" charset="0"/>
              </a:rPr>
              <a:t>__</a:t>
            </a:r>
            <a:r>
              <a:rPr lang="en-US" altLang="zh-CN" sz="2000" b="1" dirty="0" err="1">
                <a:solidFill>
                  <a:srgbClr val="E73A1C"/>
                </a:solidFill>
                <a:latin typeface="+mn-ea"/>
                <a:cs typeface="Times New Roman" panose="02020603050405020304" pitchFamily="18" charset="0"/>
              </a:rPr>
              <a:t>init</a:t>
            </a:r>
            <a:r>
              <a:rPr lang="en-US" altLang="zh-CN" sz="2000" b="1" dirty="0">
                <a:solidFill>
                  <a:srgbClr val="E73A1C"/>
                </a:solidFill>
                <a:latin typeface="+mn-ea"/>
                <a:cs typeface="Times New Roman" panose="02020603050405020304" pitchFamily="18" charset="0"/>
              </a:rPr>
              <a:t>__</a:t>
            </a:r>
            <a:r>
              <a:rPr lang="zh-CN" altLang="en-US" sz="2000" dirty="0" smtClean="0">
                <a:latin typeface="+mn-ea"/>
                <a:cs typeface="Times New Roman" panose="02020603050405020304" pitchFamily="18" charset="0"/>
              </a:rPr>
              <a:t>。它</a:t>
            </a:r>
            <a:r>
              <a:rPr lang="zh-CN" altLang="en-US" sz="2000" dirty="0">
                <a:latin typeface="+mn-ea"/>
                <a:cs typeface="Times New Roman" panose="02020603050405020304" pitchFamily="18" charset="0"/>
              </a:rPr>
              <a:t>在创建和初始化一个新对象时</a:t>
            </a:r>
            <a:r>
              <a:rPr lang="zh-CN" altLang="en-US" sz="2000" b="1" dirty="0" smtClean="0">
                <a:solidFill>
                  <a:srgbClr val="0000CC"/>
                </a:solidFill>
                <a:latin typeface="+mn-ea"/>
                <a:cs typeface="Times New Roman" panose="02020603050405020304" pitchFamily="18" charset="0"/>
              </a:rPr>
              <a:t>被系统自动调用</a:t>
            </a:r>
            <a:r>
              <a:rPr lang="zh-CN" altLang="en-US" sz="2000" dirty="0">
                <a:latin typeface="+mn-ea"/>
                <a:cs typeface="Times New Roman" panose="02020603050405020304" pitchFamily="18" charset="0"/>
              </a:rPr>
              <a:t>，初始化</a:t>
            </a:r>
            <a:r>
              <a:rPr lang="zh-CN" altLang="en-US" sz="2000" dirty="0" smtClean="0">
                <a:latin typeface="+mn-ea"/>
                <a:cs typeface="Times New Roman" panose="02020603050405020304" pitchFamily="18" charset="0"/>
              </a:rPr>
              <a:t>方法用于</a:t>
            </a:r>
            <a:r>
              <a:rPr lang="zh-CN" altLang="en-US" sz="2000" dirty="0">
                <a:latin typeface="+mn-ea"/>
                <a:cs typeface="Times New Roman" panose="02020603050405020304" pitchFamily="18" charset="0"/>
              </a:rPr>
              <a:t>完成对象的初始化工</a:t>
            </a:r>
            <a:r>
              <a:rPr lang="zh-CN" altLang="en-US" sz="2000" dirty="0" smtClean="0">
                <a:latin typeface="+mn-ea"/>
                <a:cs typeface="Times New Roman" panose="02020603050405020304" pitchFamily="18" charset="0"/>
              </a:rPr>
              <a:t>作，如</a:t>
            </a:r>
            <a:r>
              <a:rPr lang="zh-CN" altLang="en-US" sz="2000" b="1" dirty="0" smtClean="0">
                <a:solidFill>
                  <a:srgbClr val="0000CC"/>
                </a:solidFill>
                <a:latin typeface="+mn-ea"/>
                <a:cs typeface="Times New Roman" panose="02020603050405020304" pitchFamily="18" charset="0"/>
              </a:rPr>
              <a:t>成员变量赋值</a:t>
            </a:r>
            <a:r>
              <a:rPr lang="zh-CN" altLang="en-US" sz="2000" dirty="0" smtClean="0">
                <a:latin typeface="+mn-ea"/>
                <a:cs typeface="Times New Roman" panose="02020603050405020304" pitchFamily="18" charset="0"/>
              </a:rPr>
              <a:t>等。</a:t>
            </a:r>
            <a:endParaRPr lang="zh-CN" altLang="en-US" sz="2000" dirty="0">
              <a:latin typeface="+mn-ea"/>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225297"/>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726309" y="492789"/>
            <a:ext cx="2662315" cy="670120"/>
          </a:xfrm>
          <a:prstGeom prst="rect">
            <a:avLst/>
          </a:prstGeom>
        </p:spPr>
        <p:txBody>
          <a:bodyPr wrap="square">
            <a:spAutoFit/>
          </a:bodyPr>
          <a:lstStyle/>
          <a:p>
            <a:pPr lvl="0" algn="ctr">
              <a:lnSpc>
                <a:spcPct val="130000"/>
              </a:lnSpc>
            </a:pPr>
            <a:r>
              <a:rPr lang="zh-CN" altLang="en-US" sz="3200" b="1" dirty="0" smtClean="0">
                <a:solidFill>
                  <a:schemeClr val="accent1"/>
                </a:solidFill>
              </a:rPr>
              <a:t>类的定义</a:t>
            </a:r>
            <a:endParaRPr lang="en-US" altLang="zh-CN" sz="3200" b="1" dirty="0">
              <a:solidFill>
                <a:schemeClr val="accent1"/>
              </a:solidFill>
            </a:endParaRPr>
          </a:p>
        </p:txBody>
      </p:sp>
      <p:sp>
        <p:nvSpPr>
          <p:cNvPr id="8" name="Rectangle 1"/>
          <p:cNvSpPr>
            <a:spLocks noChangeArrowheads="1"/>
          </p:cNvSpPr>
          <p:nvPr/>
        </p:nvSpPr>
        <p:spPr bwMode="auto">
          <a:xfrm>
            <a:off x="4417060" y="3195955"/>
            <a:ext cx="7686040" cy="3715385"/>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no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class </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Rectangle:</a:t>
            </a:r>
            <a:b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b="0" i="0" u="none" strike="noStrike" cap="none" normalizeH="0" baseline="0" dirty="0" smtClean="0">
                <a:ln>
                  <a:noFill/>
                </a:ln>
                <a:solidFill>
                  <a:srgbClr val="B200B2"/>
                </a:solidFill>
                <a:effectLst/>
                <a:latin typeface="Arial Unicode MS" panose="020B0604020202020204" pitchFamily="34" charset="-122"/>
                <a:ea typeface="Fira Code"/>
              </a:rPr>
              <a:t>__init__</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width</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height):  </a:t>
            </a:r>
            <a:r>
              <a:rPr kumimoji="0" lang="zh-CN" altLang="zh-CN" b="0" i="0" u="none" strike="noStrike" cap="none" normalizeH="0" baseline="0" dirty="0" smtClean="0">
                <a:ln>
                  <a:noFill/>
                </a:ln>
                <a:solidFill>
                  <a:srgbClr val="808080"/>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定</a:t>
            </a:r>
            <a:r>
              <a:rPr kumimoji="0" lang="zh-CN" altLang="zh-CN"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义</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初始化方法，指定</a:t>
            </a:r>
            <a:r>
              <a:rPr kumimoji="0" lang="zh-CN" altLang="zh-CN"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宽</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度和高度</a:t>
            </a:r>
            <a:b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b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        </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.width = width   </a:t>
            </a:r>
            <a:r>
              <a:rPr kumimoji="0" lang="zh-CN" altLang="zh-CN" b="0" i="0" u="none" strike="noStrike" cap="none" normalizeH="0" baseline="0" dirty="0" smtClean="0">
                <a:ln>
                  <a:noFill/>
                </a:ln>
                <a:solidFill>
                  <a:srgbClr val="808080"/>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定</a:t>
            </a:r>
            <a:r>
              <a:rPr kumimoji="0" lang="zh-CN" altLang="zh-CN"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义数</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据成</a:t>
            </a:r>
            <a:r>
              <a:rPr kumimoji="0" lang="zh-CN" altLang="zh-CN"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员宽</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度</a:t>
            </a:r>
            <a:b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b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        </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.height = height </a:t>
            </a:r>
            <a:r>
              <a:rPr kumimoji="0" lang="zh-CN" altLang="zh-CN" b="0" i="0" u="none" strike="noStrike" cap="none" normalizeH="0" baseline="0" dirty="0" smtClean="0">
                <a:ln>
                  <a:noFill/>
                </a:ln>
                <a:solidFill>
                  <a:srgbClr val="808080"/>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定</a:t>
            </a:r>
            <a:r>
              <a:rPr kumimoji="0" lang="zh-CN" altLang="zh-CN"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义数</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据成</a:t>
            </a:r>
            <a:r>
              <a:rPr kumimoji="0" lang="zh-CN" altLang="zh-CN"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员</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高度</a:t>
            </a:r>
            <a:b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b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    </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b="0" i="0" u="none" strike="noStrike" cap="none" normalizeH="0" baseline="0" dirty="0" smtClean="0">
                <a:ln>
                  <a:noFill/>
                </a:ln>
                <a:solidFill>
                  <a:srgbClr val="FFC66D"/>
                </a:solidFill>
                <a:effectLst/>
                <a:latin typeface="Arial Unicode MS" panose="020B0604020202020204" pitchFamily="34" charset="-122"/>
                <a:ea typeface="Fira Code"/>
              </a:rPr>
              <a:t>get_area</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808080"/>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定</a:t>
            </a:r>
            <a:r>
              <a:rPr kumimoji="0" lang="zh-CN" altLang="zh-CN"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义</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方法</a:t>
            </a:r>
            <a:r>
              <a:rPr kumimoji="0" lang="zh-CN" altLang="zh-CN"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获</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取矩形的面</a:t>
            </a:r>
            <a:r>
              <a:rPr kumimoji="0" lang="zh-CN" altLang="zh-CN"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积</a:t>
            </a:r>
            <a:br>
              <a:rPr kumimoji="0" lang="zh-CN" altLang="zh-CN"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br>
            <a:r>
              <a:rPr kumimoji="0" lang="zh-CN" altLang="zh-CN"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        </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return </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.width * </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.height</a:t>
            </a:r>
            <a:b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b="0" i="0" u="none" strike="noStrike" cap="none" normalizeH="0" baseline="0" dirty="0" smtClean="0">
                <a:ln>
                  <a:noFill/>
                </a:ln>
                <a:solidFill>
                  <a:srgbClr val="FFC66D"/>
                </a:solidFill>
                <a:effectLst/>
                <a:latin typeface="Arial Unicode MS" panose="020B0604020202020204" pitchFamily="34" charset="-122"/>
                <a:ea typeface="Fira Code"/>
              </a:rPr>
              <a:t>get_perimeter</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808080"/>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定</a:t>
            </a:r>
            <a:r>
              <a:rPr kumimoji="0" lang="zh-CN" altLang="zh-CN"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义</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方法</a:t>
            </a:r>
            <a:r>
              <a:rPr kumimoji="0" lang="zh-CN" altLang="zh-CN"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获</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取矩形的周</a:t>
            </a:r>
            <a:r>
              <a:rPr kumimoji="0" lang="zh-CN" altLang="zh-CN"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长</a:t>
            </a:r>
            <a:br>
              <a:rPr kumimoji="0" lang="zh-CN" altLang="zh-CN"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br>
            <a:r>
              <a:rPr kumimoji="0" lang="zh-CN" altLang="zh-CN"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        </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return </a:t>
            </a:r>
            <a:r>
              <a:rPr kumimoji="0" lang="zh-CN" altLang="zh-CN" b="0" i="0" u="none" strike="noStrike" cap="none" normalizeH="0" baseline="0" dirty="0" smtClean="0">
                <a:ln>
                  <a:noFill/>
                </a:ln>
                <a:solidFill>
                  <a:srgbClr val="6897BB"/>
                </a:solidFill>
                <a:effectLst/>
                <a:latin typeface="Arial Unicode MS" panose="020B0604020202020204" pitchFamily="34" charset="-122"/>
                <a:ea typeface="Fira Code"/>
              </a:rPr>
              <a:t>2 </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.width + </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.height)</a:t>
            </a:r>
            <a:endParaRPr kumimoji="0" lang="zh-CN" altLang="zh-CN" sz="2400" b="0" i="0" u="none" strike="noStrike" cap="none" normalizeH="0" baseline="0" dirty="0" smtClean="0">
              <a:ln>
                <a:noFill/>
              </a:ln>
              <a:solidFill>
                <a:schemeClr val="tx1"/>
              </a:solidFill>
              <a:effectLst/>
              <a:latin typeface="Arial" panose="020B0604020202020204" pitchFamily="34" charset="0"/>
            </a:endParaRPr>
          </a:p>
        </p:txBody>
      </p:sp>
      <p:sp>
        <p:nvSpPr>
          <p:cNvPr id="9" name="矩形 8"/>
          <p:cNvSpPr/>
          <p:nvPr/>
        </p:nvSpPr>
        <p:spPr>
          <a:xfrm>
            <a:off x="2205610" y="1579385"/>
            <a:ext cx="9178008" cy="1015663"/>
          </a:xfrm>
          <a:prstGeom prst="rect">
            <a:avLst/>
          </a:prstGeom>
        </p:spPr>
        <p:txBody>
          <a:bodyPr wrap="square">
            <a:spAutoFit/>
          </a:bodyPr>
          <a:lstStyle/>
          <a:p>
            <a:pPr algn="just">
              <a:lnSpc>
                <a:spcPct val="150000"/>
              </a:lnSpc>
            </a:pPr>
            <a:r>
              <a:rPr lang="zh-CN" altLang="en-US" sz="2000" b="1" dirty="0" smtClean="0">
                <a:latin typeface="+mn-ea"/>
                <a:cs typeface="Times New Roman" panose="02020603050405020304" pitchFamily="18" charset="0"/>
              </a:rPr>
              <a:t>       定义一个矩形类，包含两个数据成员：</a:t>
            </a:r>
            <a:r>
              <a:rPr lang="zh-CN" altLang="en-US" sz="2000" b="1" dirty="0" smtClean="0">
                <a:solidFill>
                  <a:srgbClr val="0000CC"/>
                </a:solidFill>
                <a:latin typeface="+mn-ea"/>
                <a:cs typeface="Times New Roman" panose="02020603050405020304" pitchFamily="18" charset="0"/>
              </a:rPr>
              <a:t>矩形的宽度</a:t>
            </a:r>
            <a:r>
              <a:rPr lang="zh-CN" altLang="en-US" sz="2000" b="1" dirty="0" smtClean="0">
                <a:latin typeface="+mn-ea"/>
                <a:cs typeface="Times New Roman" panose="02020603050405020304" pitchFamily="18" charset="0"/>
              </a:rPr>
              <a:t>和</a:t>
            </a:r>
            <a:r>
              <a:rPr lang="zh-CN" altLang="en-US" sz="2000" b="1" dirty="0">
                <a:solidFill>
                  <a:srgbClr val="0000CC"/>
                </a:solidFill>
                <a:latin typeface="+mn-ea"/>
                <a:cs typeface="Times New Roman" panose="02020603050405020304" pitchFamily="18" charset="0"/>
              </a:rPr>
              <a:t>矩形的高度</a:t>
            </a:r>
            <a:r>
              <a:rPr lang="zh-CN" altLang="en-US" sz="2000" b="1" dirty="0" smtClean="0">
                <a:latin typeface="+mn-ea"/>
                <a:cs typeface="Times New Roman" panose="02020603050405020304" pitchFamily="18" charset="0"/>
              </a:rPr>
              <a:t>，提供两个方法：</a:t>
            </a:r>
            <a:r>
              <a:rPr lang="zh-CN" altLang="en-US" sz="2000" b="1" dirty="0">
                <a:solidFill>
                  <a:srgbClr val="0000CC"/>
                </a:solidFill>
                <a:latin typeface="+mn-ea"/>
                <a:cs typeface="Times New Roman" panose="02020603050405020304" pitchFamily="18" charset="0"/>
              </a:rPr>
              <a:t>获取矩形的面积</a:t>
            </a:r>
            <a:r>
              <a:rPr lang="zh-CN" altLang="en-US" sz="2000" b="1" dirty="0" smtClean="0">
                <a:latin typeface="+mn-ea"/>
                <a:cs typeface="Times New Roman" panose="02020603050405020304" pitchFamily="18" charset="0"/>
              </a:rPr>
              <a:t>和</a:t>
            </a:r>
            <a:r>
              <a:rPr lang="zh-CN" altLang="en-US" sz="2000" b="1" dirty="0">
                <a:solidFill>
                  <a:srgbClr val="0000CC"/>
                </a:solidFill>
                <a:latin typeface="+mn-ea"/>
                <a:cs typeface="Times New Roman" panose="02020603050405020304" pitchFamily="18" charset="0"/>
              </a:rPr>
              <a:t>获取矩形的周长</a:t>
            </a:r>
            <a:r>
              <a:rPr lang="zh-CN" altLang="en-US" sz="2000" b="1" dirty="0" smtClean="0">
                <a:latin typeface="+mn-ea"/>
                <a:cs typeface="Times New Roman" panose="02020603050405020304" pitchFamily="18" charset="0"/>
              </a:rPr>
              <a:t>。</a:t>
            </a:r>
            <a:endParaRPr lang="zh-CN" altLang="en-US" sz="2000" b="1" dirty="0">
              <a:latin typeface="+mn-ea"/>
              <a:cs typeface="Times New Roman" panose="02020603050405020304" pitchFamily="18" charset="0"/>
            </a:endParaRPr>
          </a:p>
        </p:txBody>
      </p:sp>
      <p:sp>
        <p:nvSpPr>
          <p:cNvPr id="13" name="矩形 12"/>
          <p:cNvSpPr/>
          <p:nvPr/>
        </p:nvSpPr>
        <p:spPr>
          <a:xfrm>
            <a:off x="932602" y="3544393"/>
            <a:ext cx="3525470" cy="2400657"/>
          </a:xfrm>
          <a:prstGeom prst="rect">
            <a:avLst/>
          </a:prstGeom>
        </p:spPr>
        <p:txBody>
          <a:bodyPr wrap="square">
            <a:spAutoFit/>
          </a:bodyPr>
          <a:lstStyle/>
          <a:p>
            <a:pPr>
              <a:lnSpc>
                <a:spcPct val="150000"/>
              </a:lnSpc>
            </a:pPr>
            <a:r>
              <a:rPr lang="zh-CN" altLang="en-US" sz="2000" dirty="0">
                <a:latin typeface="+mn-ea"/>
                <a:cs typeface="Times New Roman" panose="02020603050405020304" pitchFamily="18" charset="0"/>
              </a:rPr>
              <a:t>类中定义的每个方法</a:t>
            </a:r>
            <a:r>
              <a:rPr lang="zh-CN" altLang="en-US" sz="2000" dirty="0" smtClean="0">
                <a:latin typeface="+mn-ea"/>
                <a:cs typeface="Times New Roman" panose="02020603050405020304" pitchFamily="18" charset="0"/>
              </a:rPr>
              <a:t>都有</a:t>
            </a:r>
            <a:r>
              <a:rPr lang="zh-CN" altLang="en-US" sz="2000" dirty="0">
                <a:latin typeface="+mn-ea"/>
                <a:cs typeface="Times New Roman" panose="02020603050405020304" pitchFamily="18" charset="0"/>
              </a:rPr>
              <a:t>一个名</a:t>
            </a:r>
            <a:r>
              <a:rPr lang="zh-CN" altLang="en-US" sz="2000" dirty="0" smtClean="0">
                <a:latin typeface="+mn-ea"/>
                <a:cs typeface="Times New Roman" panose="02020603050405020304" pitchFamily="18" charset="0"/>
              </a:rPr>
              <a:t>为 </a:t>
            </a:r>
            <a:r>
              <a:rPr lang="en-US" altLang="zh-CN" sz="2000" b="1" dirty="0" smtClean="0">
                <a:solidFill>
                  <a:srgbClr val="E73A1C"/>
                </a:solidFill>
                <a:latin typeface="+mn-ea"/>
                <a:cs typeface="Times New Roman" panose="02020603050405020304" pitchFamily="18" charset="0"/>
              </a:rPr>
              <a:t>self</a:t>
            </a:r>
            <a:r>
              <a:rPr lang="en-US" altLang="zh-CN" sz="2000" b="1" dirty="0" smtClean="0">
                <a:latin typeface="+mn-ea"/>
                <a:cs typeface="Times New Roman" panose="02020603050405020304" pitchFamily="18" charset="0"/>
              </a:rPr>
              <a:t> </a:t>
            </a:r>
            <a:r>
              <a:rPr lang="zh-CN" altLang="en-US" sz="2000" dirty="0" smtClean="0">
                <a:latin typeface="+mn-ea"/>
                <a:cs typeface="Times New Roman" panose="02020603050405020304" pitchFamily="18" charset="0"/>
              </a:rPr>
              <a:t>的</a:t>
            </a:r>
            <a:r>
              <a:rPr lang="zh-CN" altLang="en-US" sz="2000" dirty="0">
                <a:latin typeface="+mn-ea"/>
                <a:cs typeface="Times New Roman" panose="02020603050405020304" pitchFamily="18" charset="0"/>
              </a:rPr>
              <a:t>参数</a:t>
            </a:r>
            <a:r>
              <a:rPr lang="zh-CN" altLang="en-US" sz="2000" dirty="0" smtClean="0">
                <a:latin typeface="+mn-ea"/>
                <a:cs typeface="Times New Roman" panose="02020603050405020304" pitchFamily="18" charset="0"/>
              </a:rPr>
              <a:t>，该参数必须</a:t>
            </a:r>
            <a:r>
              <a:rPr lang="zh-CN" altLang="en-US" sz="2000" dirty="0">
                <a:latin typeface="+mn-ea"/>
                <a:cs typeface="Times New Roman" panose="02020603050405020304" pitchFamily="18" charset="0"/>
              </a:rPr>
              <a:t>是方法的第一个参数</a:t>
            </a:r>
            <a:r>
              <a:rPr lang="zh-CN" altLang="en-US" sz="2000" dirty="0" smtClean="0">
                <a:latin typeface="+mn-ea"/>
                <a:cs typeface="Times New Roman" panose="02020603050405020304" pitchFamily="18" charset="0"/>
              </a:rPr>
              <a:t>，</a:t>
            </a:r>
            <a:r>
              <a:rPr lang="en-US" altLang="zh-CN" sz="2000" b="1" dirty="0" smtClean="0">
                <a:solidFill>
                  <a:srgbClr val="E73A1C"/>
                </a:solidFill>
                <a:latin typeface="+mn-ea"/>
                <a:cs typeface="Times New Roman" panose="02020603050405020304" pitchFamily="18" charset="0"/>
              </a:rPr>
              <a:t>self</a:t>
            </a:r>
            <a:r>
              <a:rPr lang="zh-CN" altLang="en-US" sz="2000" b="1" dirty="0" smtClean="0">
                <a:solidFill>
                  <a:srgbClr val="E73A1C"/>
                </a:solidFill>
                <a:latin typeface="+mn-ea"/>
                <a:cs typeface="Times New Roman" panose="02020603050405020304" pitchFamily="18" charset="0"/>
              </a:rPr>
              <a:t>表示当前对象，即指向</a:t>
            </a:r>
            <a:r>
              <a:rPr lang="zh-CN" altLang="en-US" sz="2000" b="1" dirty="0">
                <a:solidFill>
                  <a:srgbClr val="E73A1C"/>
                </a:solidFill>
                <a:latin typeface="+mn-ea"/>
                <a:cs typeface="Times New Roman" panose="02020603050405020304" pitchFamily="18" charset="0"/>
              </a:rPr>
              <a:t>调用方法的</a:t>
            </a:r>
            <a:r>
              <a:rPr lang="zh-CN" altLang="en-US" sz="2000" b="1" dirty="0" smtClean="0">
                <a:solidFill>
                  <a:srgbClr val="E73A1C"/>
                </a:solidFill>
                <a:latin typeface="+mn-ea"/>
                <a:cs typeface="Times New Roman" panose="02020603050405020304" pitchFamily="18" charset="0"/>
              </a:rPr>
              <a:t>对象</a:t>
            </a:r>
            <a:r>
              <a:rPr lang="zh-CN" altLang="en-US" sz="2000" dirty="0">
                <a:latin typeface="+mn-ea"/>
                <a:cs typeface="Times New Roman" panose="02020603050405020304" pitchFamily="18" charset="0"/>
              </a:rPr>
              <a:t>。</a:t>
            </a:r>
            <a:endParaRPr lang="zh-CN" altLang="en-US" sz="2000" dirty="0">
              <a:latin typeface="+mn-ea"/>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225297"/>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726309" y="492789"/>
            <a:ext cx="2662315" cy="670120"/>
          </a:xfrm>
          <a:prstGeom prst="rect">
            <a:avLst/>
          </a:prstGeom>
        </p:spPr>
        <p:txBody>
          <a:bodyPr wrap="square">
            <a:spAutoFit/>
          </a:bodyPr>
          <a:lstStyle/>
          <a:p>
            <a:pPr lvl="0" algn="ctr">
              <a:lnSpc>
                <a:spcPct val="130000"/>
              </a:lnSpc>
            </a:pPr>
            <a:r>
              <a:rPr lang="zh-CN" altLang="en-US" sz="3200" b="1" dirty="0">
                <a:solidFill>
                  <a:schemeClr val="accent1"/>
                </a:solidFill>
              </a:rPr>
              <a:t>创建类的对象</a:t>
            </a:r>
            <a:endParaRPr lang="zh-CN" altLang="en-US" sz="3200" b="1" dirty="0">
              <a:solidFill>
                <a:schemeClr val="accent1"/>
              </a:solidFill>
            </a:endParaRPr>
          </a:p>
        </p:txBody>
      </p:sp>
      <p:sp>
        <p:nvSpPr>
          <p:cNvPr id="8" name="矩形 7"/>
          <p:cNvSpPr/>
          <p:nvPr/>
        </p:nvSpPr>
        <p:spPr>
          <a:xfrm>
            <a:off x="1915685" y="1589638"/>
            <a:ext cx="9802550" cy="4708981"/>
          </a:xfrm>
          <a:prstGeom prst="rect">
            <a:avLst/>
          </a:prstGeom>
        </p:spPr>
        <p:txBody>
          <a:bodyPr wrap="square">
            <a:spAutoFit/>
          </a:bodyPr>
          <a:lstStyle/>
          <a:p>
            <a:pPr algn="just">
              <a:lnSpc>
                <a:spcPct val="150000"/>
              </a:lnSpc>
            </a:pPr>
            <a:r>
              <a:rPr lang="zh-CN" altLang="en-US" sz="2000" dirty="0" smtClean="0">
                <a:latin typeface="+mn-ea"/>
                <a:cs typeface="Times New Roman" panose="02020603050405020304" pitchFamily="18" charset="0"/>
              </a:rPr>
              <a:t>       类是一种抽象的概念，</a:t>
            </a:r>
            <a:r>
              <a:rPr lang="zh-CN" altLang="en-US" sz="2000" dirty="0">
                <a:latin typeface="+mn-ea"/>
                <a:cs typeface="Times New Roman" panose="02020603050405020304" pitchFamily="18" charset="0"/>
              </a:rPr>
              <a:t>要使用类定义的功能，就必须进行</a:t>
            </a:r>
            <a:r>
              <a:rPr lang="zh-CN" altLang="en-US" sz="2000" b="1" dirty="0">
                <a:solidFill>
                  <a:srgbClr val="E73A1C"/>
                </a:solidFill>
                <a:latin typeface="+mn-ea"/>
                <a:cs typeface="Times New Roman" panose="02020603050405020304" pitchFamily="18" charset="0"/>
              </a:rPr>
              <a:t>类的实例化</a:t>
            </a:r>
            <a:r>
              <a:rPr lang="zh-CN" altLang="en-US" sz="2000" dirty="0">
                <a:latin typeface="+mn-ea"/>
                <a:cs typeface="Times New Roman" panose="02020603050405020304" pitchFamily="18" charset="0"/>
              </a:rPr>
              <a:t>，即创建类的对象</a:t>
            </a:r>
            <a:r>
              <a:rPr lang="zh-CN" altLang="en-US" sz="2000" dirty="0" smtClean="0">
                <a:latin typeface="+mn-ea"/>
                <a:cs typeface="Times New Roman" panose="02020603050405020304" pitchFamily="18" charset="0"/>
              </a:rPr>
              <a:t>。例如矩形是一种抽象概念，</a:t>
            </a:r>
            <a:r>
              <a:rPr lang="zh-CN" altLang="en-US" sz="2000" b="1" dirty="0" smtClean="0">
                <a:solidFill>
                  <a:srgbClr val="FF0000"/>
                </a:solidFill>
                <a:latin typeface="+mn-ea"/>
                <a:cs typeface="Times New Roman" panose="02020603050405020304" pitchFamily="18" charset="0"/>
              </a:rPr>
              <a:t>长为 </a:t>
            </a:r>
            <a:r>
              <a:rPr lang="en-US" altLang="zh-CN" sz="2000" b="1" dirty="0" smtClean="0">
                <a:solidFill>
                  <a:srgbClr val="FF0000"/>
                </a:solidFill>
                <a:latin typeface="+mn-ea"/>
                <a:cs typeface="Times New Roman" panose="02020603050405020304" pitchFamily="18" charset="0"/>
              </a:rPr>
              <a:t>5 </a:t>
            </a:r>
            <a:r>
              <a:rPr lang="zh-CN" altLang="en-US" sz="2000" b="1" dirty="0" smtClean="0">
                <a:solidFill>
                  <a:srgbClr val="FF0000"/>
                </a:solidFill>
                <a:latin typeface="+mn-ea"/>
                <a:cs typeface="Times New Roman" panose="02020603050405020304" pitchFamily="18" charset="0"/>
              </a:rPr>
              <a:t>宽为 </a:t>
            </a:r>
            <a:r>
              <a:rPr lang="en-US" altLang="zh-CN" sz="2000" b="1" dirty="0" smtClean="0">
                <a:solidFill>
                  <a:srgbClr val="FF0000"/>
                </a:solidFill>
                <a:latin typeface="+mn-ea"/>
                <a:cs typeface="Times New Roman" panose="02020603050405020304" pitchFamily="18" charset="0"/>
              </a:rPr>
              <a:t>3</a:t>
            </a:r>
            <a:r>
              <a:rPr lang="zh-CN" altLang="en-US" sz="2000" b="1" dirty="0" smtClean="0">
                <a:solidFill>
                  <a:srgbClr val="FF0000"/>
                </a:solidFill>
                <a:latin typeface="+mn-ea"/>
                <a:cs typeface="Times New Roman" panose="02020603050405020304" pitchFamily="18" charset="0"/>
              </a:rPr>
              <a:t>的矩形</a:t>
            </a:r>
            <a:r>
              <a:rPr lang="zh-CN" altLang="en-US" sz="2000" b="1" dirty="0" smtClean="0">
                <a:solidFill>
                  <a:srgbClr val="0000CC"/>
                </a:solidFill>
                <a:latin typeface="+mn-ea"/>
                <a:cs typeface="Times New Roman" panose="02020603050405020304" pitchFamily="18" charset="0"/>
              </a:rPr>
              <a:t>就是具体的矩形对象</a:t>
            </a:r>
            <a:r>
              <a:rPr lang="zh-CN" altLang="en-US" sz="2000" dirty="0" smtClean="0">
                <a:latin typeface="+mn-ea"/>
                <a:cs typeface="Times New Roman" panose="02020603050405020304" pitchFamily="18" charset="0"/>
              </a:rPr>
              <a:t>。</a:t>
            </a:r>
            <a:endParaRPr lang="en-US" altLang="zh-CN" sz="2000" dirty="0">
              <a:latin typeface="+mn-ea"/>
              <a:cs typeface="Times New Roman" panose="02020603050405020304" pitchFamily="18" charset="0"/>
            </a:endParaRPr>
          </a:p>
          <a:p>
            <a:pPr algn="just">
              <a:lnSpc>
                <a:spcPct val="150000"/>
              </a:lnSpc>
            </a:pPr>
            <a:r>
              <a:rPr lang="en-US" altLang="zh-CN" sz="2000" dirty="0">
                <a:latin typeface="+mn-ea"/>
                <a:cs typeface="Times New Roman" panose="02020603050405020304" pitchFamily="18" charset="0"/>
              </a:rPr>
              <a:t> </a:t>
            </a:r>
            <a:r>
              <a:rPr lang="en-US" altLang="zh-CN" sz="2000" dirty="0" smtClean="0">
                <a:latin typeface="+mn-ea"/>
                <a:cs typeface="Times New Roman" panose="02020603050405020304" pitchFamily="18" charset="0"/>
              </a:rPr>
              <a:t>     </a:t>
            </a:r>
            <a:r>
              <a:rPr lang="zh-CN" altLang="en-US" sz="2000" dirty="0" smtClean="0">
                <a:latin typeface="+mn-ea"/>
                <a:cs typeface="Times New Roman" panose="02020603050405020304" pitchFamily="18" charset="0"/>
              </a:rPr>
              <a:t>创建</a:t>
            </a:r>
            <a:r>
              <a:rPr lang="zh-CN" altLang="en-US" sz="2000" dirty="0">
                <a:latin typeface="+mn-ea"/>
                <a:cs typeface="Times New Roman" panose="02020603050405020304" pitchFamily="18" charset="0"/>
              </a:rPr>
              <a:t>类的对象的方式类似函数调用方式：</a:t>
            </a:r>
            <a:endParaRPr lang="zh-CN" altLang="en-US" sz="2000" dirty="0">
              <a:latin typeface="+mn-ea"/>
              <a:cs typeface="Times New Roman" panose="02020603050405020304" pitchFamily="18" charset="0"/>
            </a:endParaRPr>
          </a:p>
          <a:p>
            <a:pPr algn="just">
              <a:lnSpc>
                <a:spcPct val="150000"/>
              </a:lnSpc>
            </a:pPr>
            <a:r>
              <a:rPr lang="en-US" altLang="zh-CN" sz="2000" dirty="0" smtClean="0">
                <a:latin typeface="+mn-ea"/>
                <a:cs typeface="Times New Roman" panose="02020603050405020304" pitchFamily="18" charset="0"/>
              </a:rPr>
              <a:t>	</a:t>
            </a:r>
            <a:r>
              <a:rPr lang="zh-CN" altLang="en-US" sz="2000" b="1" dirty="0" smtClean="0">
                <a:solidFill>
                  <a:srgbClr val="E73A1C"/>
                </a:solidFill>
                <a:latin typeface="+mn-ea"/>
                <a:cs typeface="Times New Roman" panose="02020603050405020304" pitchFamily="18" charset="0"/>
              </a:rPr>
              <a:t>对象</a:t>
            </a:r>
            <a:r>
              <a:rPr lang="zh-CN" altLang="en-US" sz="2000" b="1" dirty="0">
                <a:solidFill>
                  <a:srgbClr val="E73A1C"/>
                </a:solidFill>
                <a:latin typeface="+mn-ea"/>
                <a:cs typeface="Times New Roman" panose="02020603050405020304" pitchFamily="18" charset="0"/>
              </a:rPr>
              <a:t>名 </a:t>
            </a:r>
            <a:r>
              <a:rPr lang="en-US" altLang="zh-CN" sz="2000" b="1" dirty="0">
                <a:solidFill>
                  <a:srgbClr val="E73A1C"/>
                </a:solidFill>
                <a:latin typeface="+mn-ea"/>
                <a:cs typeface="Times New Roman" panose="02020603050405020304" pitchFamily="18" charset="0"/>
              </a:rPr>
              <a:t>= </a:t>
            </a:r>
            <a:r>
              <a:rPr lang="zh-CN" altLang="en-US" sz="2000" b="1" dirty="0">
                <a:solidFill>
                  <a:srgbClr val="E73A1C"/>
                </a:solidFill>
                <a:latin typeface="+mn-ea"/>
                <a:cs typeface="Times New Roman" panose="02020603050405020304" pitchFamily="18" charset="0"/>
              </a:rPr>
              <a:t>类名</a:t>
            </a:r>
            <a:r>
              <a:rPr lang="en-US" altLang="zh-CN" sz="2000" b="1" dirty="0">
                <a:solidFill>
                  <a:srgbClr val="E73A1C"/>
                </a:solidFill>
                <a:latin typeface="+mn-ea"/>
                <a:cs typeface="Times New Roman" panose="02020603050405020304" pitchFamily="18" charset="0"/>
              </a:rPr>
              <a:t>(</a:t>
            </a:r>
            <a:r>
              <a:rPr lang="zh-CN" altLang="en-US" sz="2000" b="1" dirty="0">
                <a:solidFill>
                  <a:srgbClr val="E73A1C"/>
                </a:solidFill>
                <a:latin typeface="+mn-ea"/>
                <a:cs typeface="Times New Roman" panose="02020603050405020304" pitchFamily="18" charset="0"/>
              </a:rPr>
              <a:t>参数列表</a:t>
            </a:r>
            <a:r>
              <a:rPr lang="en-US" altLang="zh-CN" sz="2000" b="1" dirty="0">
                <a:solidFill>
                  <a:srgbClr val="E73A1C"/>
                </a:solidFill>
                <a:latin typeface="+mn-ea"/>
                <a:cs typeface="Times New Roman" panose="02020603050405020304" pitchFamily="18" charset="0"/>
              </a:rPr>
              <a:t>)</a:t>
            </a:r>
            <a:r>
              <a:rPr lang="en-US" altLang="zh-CN" sz="2000" dirty="0">
                <a:latin typeface="+mn-ea"/>
                <a:cs typeface="Times New Roman" panose="02020603050405020304" pitchFamily="18" charset="0"/>
              </a:rPr>
              <a:t>     </a:t>
            </a:r>
            <a:endParaRPr lang="en-US" altLang="zh-CN" sz="2000" dirty="0">
              <a:latin typeface="+mn-ea"/>
              <a:cs typeface="Times New Roman" panose="02020603050405020304" pitchFamily="18" charset="0"/>
            </a:endParaRPr>
          </a:p>
          <a:p>
            <a:pPr algn="just">
              <a:lnSpc>
                <a:spcPct val="150000"/>
              </a:lnSpc>
            </a:pPr>
            <a:r>
              <a:rPr lang="zh-CN" altLang="en-US" sz="2000" dirty="0" smtClean="0">
                <a:latin typeface="+mn-ea"/>
                <a:cs typeface="Times New Roman" panose="02020603050405020304" pitchFamily="18" charset="0"/>
              </a:rPr>
              <a:t>       注意：程序通过</a:t>
            </a:r>
            <a:r>
              <a:rPr lang="zh-CN" altLang="en-US" sz="2000" dirty="0">
                <a:latin typeface="+mn-ea"/>
                <a:cs typeface="Times New Roman" panose="02020603050405020304" pitchFamily="18" charset="0"/>
              </a:rPr>
              <a:t>类</a:t>
            </a:r>
            <a:r>
              <a:rPr lang="zh-CN" altLang="en-US" sz="2000" dirty="0" smtClean="0">
                <a:latin typeface="+mn-ea"/>
                <a:cs typeface="Times New Roman" panose="02020603050405020304" pitchFamily="18" charset="0"/>
              </a:rPr>
              <a:t>的 </a:t>
            </a:r>
            <a:r>
              <a:rPr lang="en-US" altLang="zh-CN" sz="2000" b="1" dirty="0" smtClean="0">
                <a:solidFill>
                  <a:srgbClr val="E73A1C"/>
                </a:solidFill>
                <a:latin typeface="+mn-ea"/>
                <a:cs typeface="Times New Roman" panose="02020603050405020304" pitchFamily="18" charset="0"/>
              </a:rPr>
              <a:t>__</a:t>
            </a:r>
            <a:r>
              <a:rPr lang="en-US" altLang="zh-CN" sz="2000" b="1" dirty="0" err="1">
                <a:solidFill>
                  <a:srgbClr val="E73A1C"/>
                </a:solidFill>
                <a:latin typeface="+mn-ea"/>
                <a:cs typeface="Times New Roman" panose="02020603050405020304" pitchFamily="18" charset="0"/>
              </a:rPr>
              <a:t>init</a:t>
            </a:r>
            <a:r>
              <a:rPr lang="en-US" altLang="zh-CN" sz="2000" b="1" dirty="0" smtClean="0">
                <a:solidFill>
                  <a:srgbClr val="E73A1C"/>
                </a:solidFill>
                <a:latin typeface="+mn-ea"/>
                <a:cs typeface="Times New Roman" panose="02020603050405020304" pitchFamily="18" charset="0"/>
              </a:rPr>
              <a:t>__() </a:t>
            </a:r>
            <a:r>
              <a:rPr lang="zh-CN" altLang="en-US" sz="2000" dirty="0" smtClean="0">
                <a:latin typeface="+mn-ea"/>
                <a:cs typeface="Times New Roman" panose="02020603050405020304" pitchFamily="18" charset="0"/>
              </a:rPr>
              <a:t>方法</a:t>
            </a:r>
            <a:r>
              <a:rPr lang="zh-CN" altLang="en-US" sz="2000" dirty="0">
                <a:latin typeface="+mn-ea"/>
                <a:cs typeface="Times New Roman" panose="02020603050405020304" pitchFamily="18" charset="0"/>
              </a:rPr>
              <a:t>接受</a:t>
            </a:r>
            <a:r>
              <a:rPr lang="en-US" altLang="zh-CN" sz="2000" dirty="0">
                <a:latin typeface="+mn-ea"/>
                <a:cs typeface="Times New Roman" panose="02020603050405020304" pitchFamily="18" charset="0"/>
              </a:rPr>
              <a:t>(</a:t>
            </a:r>
            <a:r>
              <a:rPr lang="zh-CN" altLang="en-US" sz="2000" dirty="0">
                <a:latin typeface="+mn-ea"/>
                <a:cs typeface="Times New Roman" panose="02020603050405020304" pitchFamily="18" charset="0"/>
              </a:rPr>
              <a:t>参数列表</a:t>
            </a:r>
            <a:r>
              <a:rPr lang="en-US" altLang="zh-CN" sz="2000" dirty="0">
                <a:latin typeface="+mn-ea"/>
                <a:cs typeface="Times New Roman" panose="02020603050405020304" pitchFamily="18" charset="0"/>
              </a:rPr>
              <a:t>)</a:t>
            </a:r>
            <a:r>
              <a:rPr lang="zh-CN" altLang="en-US" sz="2000" dirty="0">
                <a:latin typeface="+mn-ea"/>
                <a:cs typeface="Times New Roman" panose="02020603050405020304" pitchFamily="18" charset="0"/>
              </a:rPr>
              <a:t>中的参数</a:t>
            </a:r>
            <a:r>
              <a:rPr lang="zh-CN" altLang="en-US" sz="2000" dirty="0" smtClean="0">
                <a:latin typeface="+mn-ea"/>
                <a:cs typeface="Times New Roman" panose="02020603050405020304" pitchFamily="18" charset="0"/>
              </a:rPr>
              <a:t>，</a:t>
            </a:r>
            <a:r>
              <a:rPr lang="zh-CN" altLang="en-US" sz="2000" b="1" dirty="0" smtClean="0">
                <a:solidFill>
                  <a:srgbClr val="0000CC"/>
                </a:solidFill>
                <a:latin typeface="+mn-ea"/>
                <a:cs typeface="Times New Roman" panose="02020603050405020304" pitchFamily="18" charset="0"/>
              </a:rPr>
              <a:t>参数列表中的参数要与</a:t>
            </a:r>
            <a:r>
              <a:rPr lang="en-US" altLang="zh-CN" sz="2000" b="1" dirty="0" smtClean="0">
                <a:solidFill>
                  <a:srgbClr val="0000CC"/>
                </a:solidFill>
                <a:latin typeface="+mn-ea"/>
                <a:cs typeface="Times New Roman" panose="02020603050405020304" pitchFamily="18" charset="0"/>
              </a:rPr>
              <a:t>__</a:t>
            </a:r>
            <a:r>
              <a:rPr lang="en-US" altLang="zh-CN" sz="2000" b="1" dirty="0" err="1" smtClean="0">
                <a:solidFill>
                  <a:srgbClr val="0000CC"/>
                </a:solidFill>
                <a:latin typeface="+mn-ea"/>
                <a:cs typeface="Times New Roman" panose="02020603050405020304" pitchFamily="18" charset="0"/>
              </a:rPr>
              <a:t>init</a:t>
            </a:r>
            <a:r>
              <a:rPr lang="en-US" altLang="zh-CN" sz="2000" b="1" dirty="0" smtClean="0">
                <a:solidFill>
                  <a:srgbClr val="0000CC"/>
                </a:solidFill>
                <a:latin typeface="+mn-ea"/>
                <a:cs typeface="Times New Roman" panose="02020603050405020304" pitchFamily="18" charset="0"/>
              </a:rPr>
              <a:t>__()</a:t>
            </a:r>
            <a:r>
              <a:rPr lang="zh-CN" altLang="en-US" sz="2000" b="1" dirty="0" smtClean="0">
                <a:solidFill>
                  <a:srgbClr val="0000CC"/>
                </a:solidFill>
                <a:latin typeface="+mn-ea"/>
                <a:cs typeface="Times New Roman" panose="02020603050405020304" pitchFamily="18" charset="0"/>
              </a:rPr>
              <a:t>方法中除了 </a:t>
            </a:r>
            <a:r>
              <a:rPr lang="en-US" altLang="zh-CN" sz="2000" b="1" dirty="0" smtClean="0">
                <a:solidFill>
                  <a:srgbClr val="0000CC"/>
                </a:solidFill>
                <a:latin typeface="+mn-ea"/>
                <a:cs typeface="Times New Roman" panose="02020603050405020304" pitchFamily="18" charset="0"/>
              </a:rPr>
              <a:t>self </a:t>
            </a:r>
            <a:r>
              <a:rPr lang="zh-CN" altLang="en-US" sz="2000" b="1" dirty="0" smtClean="0">
                <a:solidFill>
                  <a:srgbClr val="0000CC"/>
                </a:solidFill>
                <a:latin typeface="+mn-ea"/>
                <a:cs typeface="Times New Roman" panose="02020603050405020304" pitchFamily="18" charset="0"/>
              </a:rPr>
              <a:t>以外的参数匹配</a:t>
            </a:r>
            <a:r>
              <a:rPr lang="zh-CN" altLang="en-US" sz="2000" dirty="0" smtClean="0">
                <a:latin typeface="+mn-ea"/>
                <a:cs typeface="Times New Roman" panose="02020603050405020304" pitchFamily="18" charset="0"/>
              </a:rPr>
              <a:t>。</a:t>
            </a:r>
            <a:endParaRPr lang="en-US" altLang="zh-CN" sz="2000" dirty="0" smtClean="0">
              <a:latin typeface="+mn-ea"/>
              <a:cs typeface="Times New Roman" panose="02020603050405020304" pitchFamily="18" charset="0"/>
            </a:endParaRPr>
          </a:p>
          <a:p>
            <a:pPr algn="just">
              <a:lnSpc>
                <a:spcPct val="150000"/>
              </a:lnSpc>
            </a:pPr>
            <a:endParaRPr lang="zh-CN" altLang="en-US" sz="2000" dirty="0">
              <a:latin typeface="+mn-ea"/>
              <a:cs typeface="Times New Roman" panose="02020603050405020304" pitchFamily="18" charset="0"/>
            </a:endParaRPr>
          </a:p>
          <a:p>
            <a:pPr algn="just">
              <a:lnSpc>
                <a:spcPct val="150000"/>
              </a:lnSpc>
            </a:pPr>
            <a:r>
              <a:rPr lang="en-US" altLang="zh-CN" sz="2000" dirty="0">
                <a:latin typeface="+mn-ea"/>
                <a:cs typeface="Times New Roman" panose="02020603050405020304" pitchFamily="18" charset="0"/>
              </a:rPr>
              <a:t> </a:t>
            </a:r>
            <a:r>
              <a:rPr lang="en-US" altLang="zh-CN" sz="2000" dirty="0" smtClean="0">
                <a:latin typeface="+mn-ea"/>
                <a:cs typeface="Times New Roman" panose="02020603050405020304" pitchFamily="18" charset="0"/>
              </a:rPr>
              <a:t>      </a:t>
            </a:r>
            <a:r>
              <a:rPr lang="zh-CN" altLang="en-US" sz="2000" dirty="0" smtClean="0">
                <a:latin typeface="+mn-ea"/>
                <a:cs typeface="Times New Roman" panose="02020603050405020304" pitchFamily="18" charset="0"/>
              </a:rPr>
              <a:t>调用</a:t>
            </a:r>
            <a:r>
              <a:rPr lang="zh-CN" altLang="en-US" sz="2000" dirty="0">
                <a:latin typeface="+mn-ea"/>
                <a:cs typeface="Times New Roman" panose="02020603050405020304" pitchFamily="18" charset="0"/>
              </a:rPr>
              <a:t>对象的属性和方法的格式：</a:t>
            </a:r>
            <a:endParaRPr lang="en-US" altLang="zh-CN" sz="2000" dirty="0">
              <a:latin typeface="+mn-ea"/>
              <a:cs typeface="Times New Roman" panose="02020603050405020304" pitchFamily="18" charset="0"/>
            </a:endParaRPr>
          </a:p>
          <a:p>
            <a:pPr marL="1062990" indent="-342900" algn="just">
              <a:lnSpc>
                <a:spcPct val="150000"/>
              </a:lnSpc>
              <a:buFont typeface="Wingdings" panose="05000000000000000000" pitchFamily="2" charset="2"/>
              <a:buChar char="p"/>
            </a:pPr>
            <a:r>
              <a:rPr lang="zh-CN" altLang="en-US" sz="2000" b="1" dirty="0">
                <a:solidFill>
                  <a:srgbClr val="0000CC"/>
                </a:solidFill>
                <a:latin typeface="+mn-ea"/>
                <a:cs typeface="Times New Roman" panose="02020603050405020304" pitchFamily="18" charset="0"/>
              </a:rPr>
              <a:t>对象名</a:t>
            </a:r>
            <a:r>
              <a:rPr lang="en-US" altLang="zh-CN" sz="2000" b="1" dirty="0">
                <a:solidFill>
                  <a:srgbClr val="0000CC"/>
                </a:solidFill>
                <a:latin typeface="+mn-ea"/>
                <a:cs typeface="Times New Roman" panose="02020603050405020304" pitchFamily="18" charset="0"/>
              </a:rPr>
              <a:t>. </a:t>
            </a:r>
            <a:r>
              <a:rPr lang="zh-CN" altLang="en-US" sz="2000" b="1" dirty="0">
                <a:solidFill>
                  <a:srgbClr val="0000CC"/>
                </a:solidFill>
                <a:latin typeface="+mn-ea"/>
                <a:cs typeface="Times New Roman" panose="02020603050405020304" pitchFamily="18" charset="0"/>
              </a:rPr>
              <a:t>对象的属性 </a:t>
            </a:r>
            <a:endParaRPr lang="en-US" altLang="zh-CN" sz="2000" b="1" dirty="0">
              <a:solidFill>
                <a:srgbClr val="0000CC"/>
              </a:solidFill>
              <a:latin typeface="+mn-ea"/>
              <a:cs typeface="Times New Roman" panose="02020603050405020304" pitchFamily="18" charset="0"/>
            </a:endParaRPr>
          </a:p>
          <a:p>
            <a:pPr marL="1062990" indent="-342900" algn="just">
              <a:lnSpc>
                <a:spcPct val="150000"/>
              </a:lnSpc>
              <a:buFont typeface="Wingdings" panose="05000000000000000000" pitchFamily="2" charset="2"/>
              <a:buChar char="p"/>
            </a:pPr>
            <a:r>
              <a:rPr lang="zh-CN" altLang="en-US" sz="2000" b="1" dirty="0">
                <a:solidFill>
                  <a:srgbClr val="0000CC"/>
                </a:solidFill>
                <a:latin typeface="+mn-ea"/>
                <a:cs typeface="Times New Roman" panose="02020603050405020304" pitchFamily="18" charset="0"/>
              </a:rPr>
              <a:t>对象名</a:t>
            </a:r>
            <a:r>
              <a:rPr lang="en-US" altLang="zh-CN" sz="2000" b="1" dirty="0">
                <a:solidFill>
                  <a:srgbClr val="0000CC"/>
                </a:solidFill>
                <a:latin typeface="+mn-ea"/>
                <a:cs typeface="Times New Roman" panose="02020603050405020304" pitchFamily="18" charset="0"/>
              </a:rPr>
              <a:t>.</a:t>
            </a:r>
            <a:r>
              <a:rPr lang="zh-CN" altLang="en-US" sz="2000" b="1" dirty="0">
                <a:solidFill>
                  <a:srgbClr val="0000CC"/>
                </a:solidFill>
                <a:latin typeface="+mn-ea"/>
                <a:cs typeface="Times New Roman" panose="02020603050405020304" pitchFamily="18" charset="0"/>
              </a:rPr>
              <a:t>对象的方法</a:t>
            </a:r>
            <a:r>
              <a:rPr lang="en-US" altLang="zh-CN" sz="2000" b="1" dirty="0">
                <a:solidFill>
                  <a:srgbClr val="0000CC"/>
                </a:solidFill>
                <a:latin typeface="+mn-ea"/>
                <a:cs typeface="Times New Roman" panose="02020603050405020304" pitchFamily="18" charset="0"/>
              </a:rPr>
              <a:t>()</a:t>
            </a:r>
            <a:endParaRPr lang="zh-CN" altLang="en-US" sz="2000" b="1" dirty="0">
              <a:solidFill>
                <a:srgbClr val="0000CC"/>
              </a:solidFill>
              <a:latin typeface="+mn-ea"/>
              <a:cs typeface="Times New Roman" panose="02020603050405020304" pitchFamily="18" charset="0"/>
            </a:endParaRPr>
          </a:p>
        </p:txBody>
      </p:sp>
      <p:sp>
        <p:nvSpPr>
          <p:cNvPr id="9" name="Rectangle 2"/>
          <p:cNvSpPr>
            <a:spLocks noChangeArrowheads="1"/>
          </p:cNvSpPr>
          <p:nvPr/>
        </p:nvSpPr>
        <p:spPr bwMode="auto">
          <a:xfrm>
            <a:off x="6228715" y="4375150"/>
            <a:ext cx="5489575" cy="2408555"/>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no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b="0" i="0" u="none" strike="noStrike" cap="none" normalizeH="0" baseline="0" smtClean="0">
                <a:ln>
                  <a:noFill/>
                </a:ln>
                <a:solidFill>
                  <a:srgbClr val="A9B7C6"/>
                </a:solidFill>
                <a:effectLst/>
                <a:latin typeface="Arial Unicode MS" panose="020B0604020202020204" pitchFamily="34" charset="-122"/>
                <a:ea typeface="Fira Code"/>
              </a:rPr>
              <a:t>rect_1 = Rectangle(</a:t>
            </a:r>
            <a:r>
              <a:rPr kumimoji="0" lang="zh-CN" altLang="zh-CN" b="0" i="0" u="none" strike="noStrike" cap="none" normalizeH="0" baseline="0" smtClean="0">
                <a:ln>
                  <a:noFill/>
                </a:ln>
                <a:solidFill>
                  <a:srgbClr val="6897BB"/>
                </a:solidFill>
                <a:effectLst/>
                <a:latin typeface="Arial Unicode MS" panose="020B0604020202020204" pitchFamily="34" charset="-122"/>
                <a:ea typeface="Fira Code"/>
              </a:rPr>
              <a:t>3</a:t>
            </a:r>
            <a:r>
              <a:rPr kumimoji="0" lang="zh-CN" altLang="zh-CN" b="0" i="0" u="none" strike="noStrike" cap="none" normalizeH="0" baseline="0" smtClean="0">
                <a:ln>
                  <a:noFill/>
                </a:ln>
                <a:solidFill>
                  <a:srgbClr val="CC7832"/>
                </a:solidFill>
                <a:effectLst/>
                <a:latin typeface="Arial Unicode MS" panose="020B0604020202020204" pitchFamily="34" charset="-122"/>
                <a:ea typeface="Fira Code"/>
              </a:rPr>
              <a:t>, </a:t>
            </a:r>
            <a:r>
              <a:rPr kumimoji="0" lang="zh-CN" altLang="zh-CN" b="0" i="0" u="none" strike="noStrike" cap="none" normalizeH="0" baseline="0" smtClean="0">
                <a:ln>
                  <a:noFill/>
                </a:ln>
                <a:solidFill>
                  <a:srgbClr val="6897BB"/>
                </a:solidFill>
                <a:effectLst/>
                <a:latin typeface="Arial Unicode MS" panose="020B0604020202020204" pitchFamily="34" charset="-122"/>
                <a:ea typeface="Fira Code"/>
              </a:rPr>
              <a:t>5</a:t>
            </a:r>
            <a:r>
              <a:rPr kumimoji="0" lang="zh-CN" altLang="zh-CN" b="0" i="0" u="none" strike="noStrike" cap="none" normalizeH="0" baseline="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smtClean="0">
                <a:ln>
                  <a:noFill/>
                </a:ln>
                <a:solidFill>
                  <a:srgbClr val="808080"/>
                </a:solidFill>
                <a:effectLst/>
                <a:latin typeface="Arial Unicode MS" panose="020B0604020202020204" pitchFamily="34" charset="-122"/>
                <a:ea typeface="Fira Code"/>
              </a:rPr>
              <a:t># </a:t>
            </a:r>
            <a:r>
              <a:rPr kumimoji="0" lang="zh-CN" altLang="zh-CN" b="0" i="0" u="none" strike="noStrike" cap="none" normalizeH="0" baseline="0" smtClean="0">
                <a:ln>
                  <a:noFill/>
                </a:ln>
                <a:solidFill>
                  <a:srgbClr val="808080"/>
                </a:solidFill>
                <a:effectLst/>
                <a:latin typeface="Adobe 仿宋 Std R" panose="02020400000000000000" pitchFamily="18" charset="-122"/>
                <a:ea typeface="Adobe 仿宋 Std R" panose="02020400000000000000" pitchFamily="18" charset="-122"/>
              </a:rPr>
              <a:t>创</a:t>
            </a:r>
            <a:r>
              <a:rPr kumimoji="0" lang="zh-CN" altLang="zh-CN" b="0" i="0" u="none" strike="noStrike" cap="none" normalizeH="0" baseline="0" smtClean="0">
                <a:ln>
                  <a:noFill/>
                </a:ln>
                <a:solidFill>
                  <a:srgbClr val="808080"/>
                </a:solidFill>
                <a:effectLst/>
                <a:latin typeface="Adobe Gothic Std B" panose="020B0800000000000000" pitchFamily="34" charset="-128"/>
                <a:ea typeface="Adobe Gothic Std B" panose="020B0800000000000000" pitchFamily="34" charset="-128"/>
              </a:rPr>
              <a:t>建矩形</a:t>
            </a:r>
            <a:r>
              <a:rPr kumimoji="0" lang="zh-CN" altLang="zh-CN" b="0" i="0" u="none" strike="noStrike" cap="none" normalizeH="0" baseline="0" smtClean="0">
                <a:ln>
                  <a:noFill/>
                </a:ln>
                <a:solidFill>
                  <a:srgbClr val="808080"/>
                </a:solidFill>
                <a:effectLst/>
                <a:latin typeface="Adobe 仿宋 Std R" panose="02020400000000000000" pitchFamily="18" charset="-122"/>
                <a:ea typeface="Adobe 仿宋 Std R" panose="02020400000000000000" pitchFamily="18" charset="-122"/>
              </a:rPr>
              <a:t>对</a:t>
            </a:r>
            <a:r>
              <a:rPr kumimoji="0" lang="zh-CN" altLang="zh-CN" b="0" i="0" u="none" strike="noStrike" cap="none" normalizeH="0" baseline="0" smtClean="0">
                <a:ln>
                  <a:noFill/>
                </a:ln>
                <a:solidFill>
                  <a:srgbClr val="808080"/>
                </a:solidFill>
                <a:effectLst/>
                <a:latin typeface="Adobe Gothic Std B" panose="020B0800000000000000" pitchFamily="34" charset="-128"/>
                <a:ea typeface="Adobe Gothic Std B" panose="020B0800000000000000" pitchFamily="34" charset="-128"/>
              </a:rPr>
              <a:t>象</a:t>
            </a:r>
            <a:br>
              <a:rPr kumimoji="0" lang="zh-CN" altLang="zh-CN" b="0" i="0" u="none" strike="noStrike" cap="none" normalizeH="0" baseline="0" smtClean="0">
                <a:ln>
                  <a:noFill/>
                </a:ln>
                <a:solidFill>
                  <a:srgbClr val="808080"/>
                </a:solidFill>
                <a:effectLst/>
                <a:latin typeface="Adobe Gothic Std B" panose="020B0800000000000000" pitchFamily="34" charset="-128"/>
                <a:ea typeface="Adobe Gothic Std B" panose="020B0800000000000000" pitchFamily="34" charset="-128"/>
              </a:rPr>
            </a:br>
            <a:r>
              <a:rPr kumimoji="0" lang="zh-CN" altLang="zh-CN" b="0" i="0" u="none" strike="noStrike" cap="none" normalizeH="0" baseline="0" smtClean="0">
                <a:ln>
                  <a:noFill/>
                </a:ln>
                <a:solidFill>
                  <a:srgbClr val="8888C6"/>
                </a:solidFill>
                <a:effectLst/>
                <a:latin typeface="Arial Unicode MS" panose="020B0604020202020204" pitchFamily="34" charset="-122"/>
                <a:ea typeface="Fira Code"/>
              </a:rPr>
              <a:t>print</a:t>
            </a:r>
            <a:r>
              <a:rPr kumimoji="0" lang="zh-CN" altLang="zh-CN" b="0" i="0" u="none" strike="noStrike" cap="none" normalizeH="0" baseline="0" smtClean="0">
                <a:ln>
                  <a:noFill/>
                </a:ln>
                <a:solidFill>
                  <a:srgbClr val="A9B7C6"/>
                </a:solidFill>
                <a:effectLst/>
                <a:latin typeface="Arial Unicode MS" panose="020B0604020202020204" pitchFamily="34" charset="-122"/>
                <a:ea typeface="Fira Code"/>
              </a:rPr>
              <a:t>(</a:t>
            </a:r>
            <a:r>
              <a:rPr kumimoji="0" lang="zh-CN" altLang="zh-CN" b="0" i="0" u="none" strike="noStrike" cap="none" normalizeH="0" baseline="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smtClean="0">
                <a:ln>
                  <a:noFill/>
                </a:ln>
                <a:solidFill>
                  <a:srgbClr val="6A8759"/>
                </a:solidFill>
                <a:effectLst/>
                <a:latin typeface="Adobe Gothic Std B" panose="020B0800000000000000" pitchFamily="34" charset="-128"/>
                <a:ea typeface="Adobe Gothic Std B" panose="020B0800000000000000" pitchFamily="34" charset="-128"/>
              </a:rPr>
              <a:t>矩形的</a:t>
            </a:r>
            <a:r>
              <a:rPr kumimoji="0" lang="zh-CN" altLang="zh-CN" b="0" i="0" u="none" strike="noStrike" cap="none" normalizeH="0" baseline="0" smtClean="0">
                <a:ln>
                  <a:noFill/>
                </a:ln>
                <a:solidFill>
                  <a:srgbClr val="6A8759"/>
                </a:solidFill>
                <a:effectLst/>
                <a:latin typeface="Adobe 仿宋 Std R" panose="02020400000000000000" pitchFamily="18" charset="-122"/>
                <a:ea typeface="Adobe 仿宋 Std R" panose="02020400000000000000" pitchFamily="18" charset="-122"/>
              </a:rPr>
              <a:t>宽</a:t>
            </a:r>
            <a:r>
              <a:rPr kumimoji="0" lang="zh-CN" altLang="zh-CN" b="0" i="0" u="none" strike="noStrike" cap="none" normalizeH="0" baseline="0" smtClean="0">
                <a:ln>
                  <a:noFill/>
                </a:ln>
                <a:solidFill>
                  <a:srgbClr val="6A8759"/>
                </a:solidFill>
                <a:effectLst/>
                <a:latin typeface="Adobe Gothic Std B" panose="020B0800000000000000" pitchFamily="34" charset="-128"/>
                <a:ea typeface="Adobe Gothic Std B" panose="020B0800000000000000" pitchFamily="34" charset="-128"/>
              </a:rPr>
              <a:t>度</a:t>
            </a:r>
            <a:r>
              <a:rPr kumimoji="0" lang="zh-CN" altLang="zh-CN" b="0" i="0" u="none" strike="noStrike" cap="none" normalizeH="0" baseline="0" smtClean="0">
                <a:ln>
                  <a:noFill/>
                </a:ln>
                <a:solidFill>
                  <a:srgbClr val="6A8759"/>
                </a:solidFill>
                <a:effectLst/>
                <a:latin typeface="Adobe 仿宋 Std R" panose="02020400000000000000" pitchFamily="18" charset="-122"/>
                <a:ea typeface="Adobe 仿宋 Std R" panose="02020400000000000000" pitchFamily="18" charset="-122"/>
              </a:rPr>
              <a:t>为</a:t>
            </a:r>
            <a:r>
              <a:rPr kumimoji="0" lang="zh-CN" altLang="zh-CN" b="0" i="0" u="none" strike="noStrike" cap="none" normalizeH="0" baseline="0" smtClean="0">
                <a:ln>
                  <a:noFill/>
                </a:ln>
                <a:solidFill>
                  <a:srgbClr val="6A8759"/>
                </a:solidFill>
                <a:effectLst/>
                <a:latin typeface="Adobe Gothic Std B" panose="020B0800000000000000" pitchFamily="34" charset="-128"/>
                <a:ea typeface="Adobe Gothic Std B" panose="020B0800000000000000" pitchFamily="34" charset="-128"/>
              </a:rPr>
              <a:t>：</a:t>
            </a:r>
            <a:r>
              <a:rPr kumimoji="0" lang="zh-CN" altLang="zh-CN" b="0" i="0" u="none" strike="noStrike" cap="none" normalizeH="0" baseline="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smtClean="0">
                <a:ln>
                  <a:noFill/>
                </a:ln>
                <a:solidFill>
                  <a:srgbClr val="CC7832"/>
                </a:solidFill>
                <a:effectLst/>
                <a:latin typeface="Arial Unicode MS" panose="020B0604020202020204" pitchFamily="34" charset="-122"/>
                <a:ea typeface="Fira Code"/>
              </a:rPr>
              <a:t>, </a:t>
            </a:r>
            <a:r>
              <a:rPr kumimoji="0" lang="zh-CN" altLang="zh-CN" b="0" i="0" u="none" strike="noStrike" cap="none" normalizeH="0" baseline="0" smtClean="0">
                <a:ln>
                  <a:noFill/>
                </a:ln>
                <a:solidFill>
                  <a:srgbClr val="A9B7C6"/>
                </a:solidFill>
                <a:effectLst/>
                <a:latin typeface="Arial Unicode MS" panose="020B0604020202020204" pitchFamily="34" charset="-122"/>
                <a:ea typeface="Fira Code"/>
              </a:rPr>
              <a:t>rect_1.width)</a:t>
            </a:r>
            <a:br>
              <a:rPr kumimoji="0" lang="zh-CN" altLang="zh-CN" b="0" i="0" u="none" strike="noStrike" cap="none" normalizeH="0" baseline="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smtClean="0">
                <a:ln>
                  <a:noFill/>
                </a:ln>
                <a:solidFill>
                  <a:srgbClr val="8888C6"/>
                </a:solidFill>
                <a:effectLst/>
                <a:latin typeface="Arial Unicode MS" panose="020B0604020202020204" pitchFamily="34" charset="-122"/>
                <a:ea typeface="Fira Code"/>
              </a:rPr>
              <a:t>print</a:t>
            </a:r>
            <a:r>
              <a:rPr kumimoji="0" lang="zh-CN" altLang="zh-CN" b="0" i="0" u="none" strike="noStrike" cap="none" normalizeH="0" baseline="0" smtClean="0">
                <a:ln>
                  <a:noFill/>
                </a:ln>
                <a:solidFill>
                  <a:srgbClr val="A9B7C6"/>
                </a:solidFill>
                <a:effectLst/>
                <a:latin typeface="Arial Unicode MS" panose="020B0604020202020204" pitchFamily="34" charset="-122"/>
                <a:ea typeface="Fira Code"/>
              </a:rPr>
              <a:t>(</a:t>
            </a:r>
            <a:r>
              <a:rPr kumimoji="0" lang="zh-CN" altLang="zh-CN" b="0" i="0" u="none" strike="noStrike" cap="none" normalizeH="0" baseline="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smtClean="0">
                <a:ln>
                  <a:noFill/>
                </a:ln>
                <a:solidFill>
                  <a:srgbClr val="6A8759"/>
                </a:solidFill>
                <a:effectLst/>
                <a:latin typeface="Adobe Gothic Std B" panose="020B0800000000000000" pitchFamily="34" charset="-128"/>
                <a:ea typeface="Adobe Gothic Std B" panose="020B0800000000000000" pitchFamily="34" charset="-128"/>
              </a:rPr>
              <a:t>矩形的高度</a:t>
            </a:r>
            <a:r>
              <a:rPr kumimoji="0" lang="zh-CN" altLang="zh-CN" b="0" i="0" u="none" strike="noStrike" cap="none" normalizeH="0" baseline="0" smtClean="0">
                <a:ln>
                  <a:noFill/>
                </a:ln>
                <a:solidFill>
                  <a:srgbClr val="6A8759"/>
                </a:solidFill>
                <a:effectLst/>
                <a:latin typeface="Adobe 仿宋 Std R" panose="02020400000000000000" pitchFamily="18" charset="-122"/>
                <a:ea typeface="Adobe 仿宋 Std R" panose="02020400000000000000" pitchFamily="18" charset="-122"/>
              </a:rPr>
              <a:t>为</a:t>
            </a:r>
            <a:r>
              <a:rPr kumimoji="0" lang="zh-CN" altLang="zh-CN" b="0" i="0" u="none" strike="noStrike" cap="none" normalizeH="0" baseline="0" smtClean="0">
                <a:ln>
                  <a:noFill/>
                </a:ln>
                <a:solidFill>
                  <a:srgbClr val="6A8759"/>
                </a:solidFill>
                <a:effectLst/>
                <a:latin typeface="Adobe Gothic Std B" panose="020B0800000000000000" pitchFamily="34" charset="-128"/>
                <a:ea typeface="Adobe Gothic Std B" panose="020B0800000000000000" pitchFamily="34" charset="-128"/>
              </a:rPr>
              <a:t>：</a:t>
            </a:r>
            <a:r>
              <a:rPr kumimoji="0" lang="zh-CN" altLang="zh-CN" b="0" i="0" u="none" strike="noStrike" cap="none" normalizeH="0" baseline="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smtClean="0">
                <a:ln>
                  <a:noFill/>
                </a:ln>
                <a:solidFill>
                  <a:srgbClr val="CC7832"/>
                </a:solidFill>
                <a:effectLst/>
                <a:latin typeface="Arial Unicode MS" panose="020B0604020202020204" pitchFamily="34" charset="-122"/>
                <a:ea typeface="Fira Code"/>
              </a:rPr>
              <a:t>, </a:t>
            </a:r>
            <a:r>
              <a:rPr kumimoji="0" lang="zh-CN" altLang="zh-CN" b="0" i="0" u="none" strike="noStrike" cap="none" normalizeH="0" baseline="0" smtClean="0">
                <a:ln>
                  <a:noFill/>
                </a:ln>
                <a:solidFill>
                  <a:srgbClr val="A9B7C6"/>
                </a:solidFill>
                <a:effectLst/>
                <a:latin typeface="Arial Unicode MS" panose="020B0604020202020204" pitchFamily="34" charset="-122"/>
                <a:ea typeface="Fira Code"/>
              </a:rPr>
              <a:t>rect_1.height)</a:t>
            </a:r>
            <a:br>
              <a:rPr kumimoji="0" lang="zh-CN" altLang="zh-CN" b="0" i="0" u="none" strike="noStrike" cap="none" normalizeH="0" baseline="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smtClean="0">
                <a:ln>
                  <a:noFill/>
                </a:ln>
                <a:solidFill>
                  <a:srgbClr val="8888C6"/>
                </a:solidFill>
                <a:effectLst/>
                <a:latin typeface="Arial Unicode MS" panose="020B0604020202020204" pitchFamily="34" charset="-122"/>
                <a:ea typeface="Fira Code"/>
              </a:rPr>
              <a:t>print</a:t>
            </a:r>
            <a:r>
              <a:rPr kumimoji="0" lang="zh-CN" altLang="zh-CN" b="0" i="0" u="none" strike="noStrike" cap="none" normalizeH="0" baseline="0" smtClean="0">
                <a:ln>
                  <a:noFill/>
                </a:ln>
                <a:solidFill>
                  <a:srgbClr val="A9B7C6"/>
                </a:solidFill>
                <a:effectLst/>
                <a:latin typeface="Arial Unicode MS" panose="020B0604020202020204" pitchFamily="34" charset="-122"/>
                <a:ea typeface="Fira Code"/>
              </a:rPr>
              <a:t>(</a:t>
            </a:r>
            <a:r>
              <a:rPr kumimoji="0" lang="zh-CN" altLang="zh-CN" b="0" i="0" u="none" strike="noStrike" cap="none" normalizeH="0" baseline="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smtClean="0">
                <a:ln>
                  <a:noFill/>
                </a:ln>
                <a:solidFill>
                  <a:srgbClr val="6A8759"/>
                </a:solidFill>
                <a:effectLst/>
                <a:latin typeface="Adobe Gothic Std B" panose="020B0800000000000000" pitchFamily="34" charset="-128"/>
                <a:ea typeface="Adobe Gothic Std B" panose="020B0800000000000000" pitchFamily="34" charset="-128"/>
              </a:rPr>
              <a:t>矩形面</a:t>
            </a:r>
            <a:r>
              <a:rPr kumimoji="0" lang="zh-CN" altLang="zh-CN" b="0" i="0" u="none" strike="noStrike" cap="none" normalizeH="0" baseline="0" smtClean="0">
                <a:ln>
                  <a:noFill/>
                </a:ln>
                <a:solidFill>
                  <a:srgbClr val="6A8759"/>
                </a:solidFill>
                <a:effectLst/>
                <a:latin typeface="Adobe 仿宋 Std R" panose="02020400000000000000" pitchFamily="18" charset="-122"/>
                <a:ea typeface="Adobe 仿宋 Std R" panose="02020400000000000000" pitchFamily="18" charset="-122"/>
              </a:rPr>
              <a:t>积为</a:t>
            </a:r>
            <a:r>
              <a:rPr kumimoji="0" lang="zh-CN" altLang="zh-CN" b="0" i="0" u="none" strike="noStrike" cap="none" normalizeH="0" baseline="0" smtClean="0">
                <a:ln>
                  <a:noFill/>
                </a:ln>
                <a:solidFill>
                  <a:srgbClr val="6A8759"/>
                </a:solidFill>
                <a:effectLst/>
                <a:latin typeface="Adobe Gothic Std B" panose="020B0800000000000000" pitchFamily="34" charset="-128"/>
                <a:ea typeface="Adobe Gothic Std B" panose="020B0800000000000000" pitchFamily="34" charset="-128"/>
              </a:rPr>
              <a:t>：</a:t>
            </a:r>
            <a:r>
              <a:rPr kumimoji="0" lang="zh-CN" altLang="zh-CN" b="0" i="0" u="none" strike="noStrike" cap="none" normalizeH="0" baseline="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smtClean="0">
                <a:ln>
                  <a:noFill/>
                </a:ln>
                <a:solidFill>
                  <a:srgbClr val="CC7832"/>
                </a:solidFill>
                <a:effectLst/>
                <a:latin typeface="Arial Unicode MS" panose="020B0604020202020204" pitchFamily="34" charset="-122"/>
                <a:ea typeface="Fira Code"/>
              </a:rPr>
              <a:t>, </a:t>
            </a:r>
            <a:r>
              <a:rPr kumimoji="0" lang="zh-CN" altLang="zh-CN" b="0" i="0" u="none" strike="noStrike" cap="none" normalizeH="0" baseline="0" smtClean="0">
                <a:ln>
                  <a:noFill/>
                </a:ln>
                <a:solidFill>
                  <a:srgbClr val="A9B7C6"/>
                </a:solidFill>
                <a:effectLst/>
                <a:latin typeface="Arial Unicode MS" panose="020B0604020202020204" pitchFamily="34" charset="-122"/>
                <a:ea typeface="Fira Code"/>
              </a:rPr>
              <a:t>rect_1.get_area())</a:t>
            </a:r>
            <a:br>
              <a:rPr kumimoji="0" lang="zh-CN" altLang="zh-CN" b="0" i="0" u="none" strike="noStrike" cap="none" normalizeH="0" baseline="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smtClean="0">
                <a:ln>
                  <a:noFill/>
                </a:ln>
                <a:solidFill>
                  <a:srgbClr val="8888C6"/>
                </a:solidFill>
                <a:effectLst/>
                <a:latin typeface="Arial Unicode MS" panose="020B0604020202020204" pitchFamily="34" charset="-122"/>
                <a:ea typeface="Fira Code"/>
              </a:rPr>
              <a:t>print</a:t>
            </a:r>
            <a:r>
              <a:rPr kumimoji="0" lang="zh-CN" altLang="zh-CN" b="0" i="0" u="none" strike="noStrike" cap="none" normalizeH="0" baseline="0" smtClean="0">
                <a:ln>
                  <a:noFill/>
                </a:ln>
                <a:solidFill>
                  <a:srgbClr val="A9B7C6"/>
                </a:solidFill>
                <a:effectLst/>
                <a:latin typeface="Arial Unicode MS" panose="020B0604020202020204" pitchFamily="34" charset="-122"/>
                <a:ea typeface="Fira Code"/>
              </a:rPr>
              <a:t>(</a:t>
            </a:r>
            <a:r>
              <a:rPr kumimoji="0" lang="zh-CN" altLang="zh-CN" b="0" i="0" u="none" strike="noStrike" cap="none" normalizeH="0" baseline="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smtClean="0">
                <a:ln>
                  <a:noFill/>
                </a:ln>
                <a:solidFill>
                  <a:srgbClr val="6A8759"/>
                </a:solidFill>
                <a:effectLst/>
                <a:latin typeface="Adobe Gothic Std B" panose="020B0800000000000000" pitchFamily="34" charset="-128"/>
                <a:ea typeface="Adobe Gothic Std B" panose="020B0800000000000000" pitchFamily="34" charset="-128"/>
              </a:rPr>
              <a:t>矩形周</a:t>
            </a:r>
            <a:r>
              <a:rPr kumimoji="0" lang="zh-CN" altLang="zh-CN" b="0" i="0" u="none" strike="noStrike" cap="none" normalizeH="0" baseline="0" smtClean="0">
                <a:ln>
                  <a:noFill/>
                </a:ln>
                <a:solidFill>
                  <a:srgbClr val="6A8759"/>
                </a:solidFill>
                <a:effectLst/>
                <a:latin typeface="Adobe 仿宋 Std R" panose="02020400000000000000" pitchFamily="18" charset="-122"/>
                <a:ea typeface="Adobe 仿宋 Std R" panose="02020400000000000000" pitchFamily="18" charset="-122"/>
              </a:rPr>
              <a:t>长为</a:t>
            </a:r>
            <a:r>
              <a:rPr kumimoji="0" lang="zh-CN" altLang="zh-CN" b="0" i="0" u="none" strike="noStrike" cap="none" normalizeH="0" baseline="0" smtClean="0">
                <a:ln>
                  <a:noFill/>
                </a:ln>
                <a:solidFill>
                  <a:srgbClr val="6A8759"/>
                </a:solidFill>
                <a:effectLst/>
                <a:latin typeface="Adobe Gothic Std B" panose="020B0800000000000000" pitchFamily="34" charset="-128"/>
                <a:ea typeface="Adobe Gothic Std B" panose="020B0800000000000000" pitchFamily="34" charset="-128"/>
              </a:rPr>
              <a:t>：</a:t>
            </a:r>
            <a:r>
              <a:rPr kumimoji="0" lang="zh-CN" altLang="zh-CN" b="0" i="0" u="none" strike="noStrike" cap="none" normalizeH="0" baseline="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smtClean="0">
                <a:ln>
                  <a:noFill/>
                </a:ln>
                <a:solidFill>
                  <a:srgbClr val="CC7832"/>
                </a:solidFill>
                <a:effectLst/>
                <a:latin typeface="Arial Unicode MS" panose="020B0604020202020204" pitchFamily="34" charset="-122"/>
                <a:ea typeface="Fira Code"/>
              </a:rPr>
              <a:t>, </a:t>
            </a:r>
            <a:r>
              <a:rPr kumimoji="0" lang="zh-CN" altLang="zh-CN" b="0" i="0" u="none" strike="noStrike" cap="none" normalizeH="0" baseline="0" smtClean="0">
                <a:ln>
                  <a:noFill/>
                </a:ln>
                <a:solidFill>
                  <a:srgbClr val="A9B7C6"/>
                </a:solidFill>
                <a:effectLst/>
                <a:latin typeface="Arial Unicode MS" panose="020B0604020202020204" pitchFamily="34" charset="-122"/>
                <a:ea typeface="Fira Code"/>
              </a:rPr>
              <a:t>rect_1.get_perimeter())</a:t>
            </a:r>
            <a:endParaRPr kumimoji="0" lang="zh-CN" altLang="zh-CN" sz="2400" b="0" i="0" u="none" strike="noStrike" cap="none" normalizeH="0" baseline="0" smtClean="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21523" y="2005439"/>
            <a:ext cx="5200482" cy="3970318"/>
          </a:xfrm>
          <a:prstGeom prst="rect">
            <a:avLst/>
          </a:prstGeom>
        </p:spPr>
        <p:txBody>
          <a:bodyPr wrap="square">
            <a:spAutoFit/>
          </a:bodyPr>
          <a:lstStyle/>
          <a:p>
            <a:pPr marL="285750" indent="-285750">
              <a:lnSpc>
                <a:spcPct val="150000"/>
              </a:lnSpc>
              <a:buFont typeface="Wingdings" panose="05000000000000000000" pitchFamily="2" charset="2"/>
              <a:buChar char="p"/>
            </a:pPr>
            <a:r>
              <a:rPr lang="zh-CN" altLang="en-US" sz="2400" dirty="0"/>
              <a:t>设计一</a:t>
            </a:r>
            <a:r>
              <a:rPr lang="zh-CN" altLang="en-US" sz="2400" dirty="0" smtClean="0"/>
              <a:t>个 </a:t>
            </a:r>
            <a:r>
              <a:rPr lang="zh-CN" altLang="en-US" sz="2400" b="1" dirty="0" smtClean="0">
                <a:solidFill>
                  <a:srgbClr val="0000CC"/>
                </a:solidFill>
              </a:rPr>
              <a:t>表示圆的类</a:t>
            </a:r>
            <a:r>
              <a:rPr lang="en-US" altLang="zh-CN" sz="2400" b="1" dirty="0" smtClean="0">
                <a:solidFill>
                  <a:srgbClr val="0000CC"/>
                </a:solidFill>
              </a:rPr>
              <a:t>:Circle</a:t>
            </a:r>
            <a:r>
              <a:rPr lang="zh-CN" altLang="en-US" sz="2400" dirty="0" smtClean="0"/>
              <a:t>，</a:t>
            </a:r>
            <a:r>
              <a:rPr lang="zh-CN" altLang="en-US" sz="2400" dirty="0"/>
              <a:t>这个类</a:t>
            </a:r>
            <a:r>
              <a:rPr lang="zh-CN" altLang="en-US" sz="2400" dirty="0" smtClean="0"/>
              <a:t>包含</a:t>
            </a:r>
            <a:r>
              <a:rPr lang="zh-CN" altLang="en-US" sz="2400" b="1" dirty="0">
                <a:solidFill>
                  <a:srgbClr val="FF0000"/>
                </a:solidFill>
              </a:rPr>
              <a:t>一</a:t>
            </a:r>
            <a:r>
              <a:rPr lang="zh-CN" altLang="en-US" sz="2400" b="1" dirty="0" smtClean="0">
                <a:solidFill>
                  <a:srgbClr val="FF0000"/>
                </a:solidFill>
              </a:rPr>
              <a:t>个实例成员变量</a:t>
            </a:r>
            <a:r>
              <a:rPr lang="zh-CN" altLang="en-US" sz="2400" dirty="0" smtClean="0"/>
              <a:t>：半径，包含两个方法：</a:t>
            </a:r>
            <a:r>
              <a:rPr lang="zh-CN" altLang="en-US" sz="2400" b="1" dirty="0">
                <a:solidFill>
                  <a:srgbClr val="FF0000"/>
                </a:solidFill>
              </a:rPr>
              <a:t>求面积的方法</a:t>
            </a:r>
            <a:r>
              <a:rPr lang="zh-CN" altLang="en-US" sz="2400" dirty="0" smtClean="0"/>
              <a:t>、</a:t>
            </a:r>
            <a:r>
              <a:rPr lang="zh-CN" altLang="en-US" sz="2400" b="1" dirty="0">
                <a:solidFill>
                  <a:srgbClr val="FF0000"/>
                </a:solidFill>
              </a:rPr>
              <a:t>求周长的方法</a:t>
            </a:r>
            <a:r>
              <a:rPr lang="zh-CN" altLang="en-US" sz="2400" dirty="0" smtClean="0"/>
              <a:t>。利用这个</a:t>
            </a:r>
            <a:r>
              <a:rPr lang="zh-CN" altLang="en-US" sz="2400" dirty="0"/>
              <a:t>类</a:t>
            </a:r>
            <a:r>
              <a:rPr lang="zh-CN" altLang="en-US" sz="2400" b="1" dirty="0">
                <a:solidFill>
                  <a:srgbClr val="0000CC"/>
                </a:solidFill>
              </a:rPr>
              <a:t>创建半径为</a:t>
            </a:r>
            <a:r>
              <a:rPr lang="en-US" altLang="zh-CN" sz="2400" b="1" dirty="0">
                <a:solidFill>
                  <a:srgbClr val="0000CC"/>
                </a:solidFill>
              </a:rPr>
              <a:t>1~10</a:t>
            </a:r>
            <a:r>
              <a:rPr lang="zh-CN" altLang="en-US" sz="2400" b="1" dirty="0">
                <a:solidFill>
                  <a:srgbClr val="0000CC"/>
                </a:solidFill>
              </a:rPr>
              <a:t>的圆</a:t>
            </a:r>
            <a:r>
              <a:rPr lang="zh-CN" altLang="en-US" sz="2400" dirty="0"/>
              <a:t>，</a:t>
            </a:r>
            <a:r>
              <a:rPr lang="zh-CN" altLang="en-US" sz="2400" dirty="0" smtClean="0"/>
              <a:t>并打印出</a:t>
            </a:r>
            <a:r>
              <a:rPr lang="zh-CN" altLang="en-US" sz="2400" dirty="0"/>
              <a:t>相应</a:t>
            </a:r>
            <a:r>
              <a:rPr lang="zh-CN" altLang="en-US" sz="2400" dirty="0" smtClean="0"/>
              <a:t>的信息，运行效果如图所示，</a:t>
            </a:r>
            <a:r>
              <a:rPr lang="zh-CN" altLang="en-US" sz="2400" b="1" dirty="0" smtClean="0">
                <a:solidFill>
                  <a:srgbClr val="0000CC"/>
                </a:solidFill>
              </a:rPr>
              <a:t>保留两位小数</a:t>
            </a:r>
            <a:r>
              <a:rPr lang="zh-CN" altLang="en-US" sz="2400" dirty="0" smtClean="0"/>
              <a:t>。</a:t>
            </a:r>
            <a:endParaRPr lang="zh-CN" altLang="zh-CN" sz="2400" dirty="0"/>
          </a:p>
        </p:txBody>
      </p:sp>
      <p:sp>
        <p:nvSpPr>
          <p:cNvPr id="10" name="文本占位符 1"/>
          <p:cNvSpPr txBox="1"/>
          <p:nvPr/>
        </p:nvSpPr>
        <p:spPr>
          <a:xfrm>
            <a:off x="5058765" y="193717"/>
            <a:ext cx="3093561" cy="721395"/>
          </a:xfrm>
          <a:prstGeom prst="rect">
            <a:avLst/>
          </a:prstGeom>
          <a:ln w="12700" cmpd="sng">
            <a:noFill/>
          </a:ln>
        </p:spPr>
        <p:txBody>
          <a:bodyPr vert="horz" anchor="ctr"/>
          <a:lstStyle>
            <a:lvl1pPr marL="0" indent="0" algn="r" defTabSz="914400" rtl="0" eaLnBrk="1" latinLnBrk="0" hangingPunct="1">
              <a:lnSpc>
                <a:spcPct val="90000"/>
              </a:lnSpc>
              <a:spcBef>
                <a:spcPts val="1000"/>
              </a:spcBef>
              <a:buFont typeface="Arial" panose="020B0604020202020204" pitchFamily="34" charset="0"/>
              <a:buNone/>
              <a:defRPr sz="2400" b="1" kern="1200">
                <a:solidFill>
                  <a:schemeClr val="accent4">
                    <a:lumMod val="75000"/>
                  </a:schemeClr>
                </a:solidFill>
                <a:latin typeface="微软雅黑" panose="020B0503020204020204" charset="-122"/>
                <a:ea typeface="微软雅黑" panose="020B0503020204020204" charset="-122"/>
                <a:cs typeface="微软雅黑" panose="020B0503020204020204"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kumimoji="1" lang="zh-CN" altLang="en-US" sz="3600" dirty="0" smtClean="0">
                <a:solidFill>
                  <a:schemeClr val="bg1"/>
                </a:solidFill>
              </a:rPr>
              <a:t>课后练习题</a:t>
            </a:r>
            <a:endParaRPr kumimoji="1" lang="zh-CN" altLang="en-US" sz="3600" dirty="0">
              <a:solidFill>
                <a:schemeClr val="bg1"/>
              </a:solidFill>
            </a:endParaRPr>
          </a:p>
        </p:txBody>
      </p:sp>
      <p:pic>
        <p:nvPicPr>
          <p:cNvPr id="2" name="图片 1"/>
          <p:cNvPicPr>
            <a:picLocks noChangeAspect="1"/>
          </p:cNvPicPr>
          <p:nvPr/>
        </p:nvPicPr>
        <p:blipFill>
          <a:blip r:embed="rId1"/>
          <a:stretch>
            <a:fillRect/>
          </a:stretch>
        </p:blipFill>
        <p:spPr>
          <a:xfrm>
            <a:off x="5628067" y="2081056"/>
            <a:ext cx="6382808" cy="3289433"/>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11"/>
          <p:cNvSpPr>
            <a:spLocks noGrp="1"/>
          </p:cNvSpPr>
          <p:nvPr>
            <p:ph type="body" sz="quarter" idx="15"/>
          </p:nvPr>
        </p:nvSpPr>
        <p:spPr/>
        <p:txBody>
          <a:bodyPr/>
          <a:lstStyle/>
          <a:p>
            <a:r>
              <a:rPr lang="en-US" altLang="zh-CN" dirty="0" smtClean="0"/>
              <a:t>02</a:t>
            </a:r>
            <a:endParaRPr lang="zh-CN" altLang="en-US" dirty="0"/>
          </a:p>
        </p:txBody>
      </p:sp>
      <p:sp>
        <p:nvSpPr>
          <p:cNvPr id="13" name="文本占位符 12"/>
          <p:cNvSpPr>
            <a:spLocks noGrp="1"/>
          </p:cNvSpPr>
          <p:nvPr>
            <p:ph type="body" sz="quarter" idx="16"/>
          </p:nvPr>
        </p:nvSpPr>
        <p:spPr>
          <a:xfrm>
            <a:off x="3724507" y="3390942"/>
            <a:ext cx="4742986" cy="825190"/>
          </a:xfrm>
        </p:spPr>
        <p:txBody>
          <a:bodyPr/>
          <a:lstStyle/>
          <a:p>
            <a:r>
              <a:rPr lang="zh-CN" altLang="en-US" b="1" dirty="0" smtClean="0"/>
              <a:t>类中的变量</a:t>
            </a:r>
            <a:endParaRPr lang="zh-CN" alt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225297"/>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726309" y="492789"/>
            <a:ext cx="2662315" cy="670120"/>
          </a:xfrm>
          <a:prstGeom prst="rect">
            <a:avLst/>
          </a:prstGeom>
        </p:spPr>
        <p:txBody>
          <a:bodyPr wrap="square">
            <a:spAutoFit/>
          </a:bodyPr>
          <a:lstStyle/>
          <a:p>
            <a:pPr lvl="0" algn="ctr">
              <a:lnSpc>
                <a:spcPct val="130000"/>
              </a:lnSpc>
            </a:pPr>
            <a:r>
              <a:rPr lang="zh-CN" altLang="en-US" sz="3200" b="1" dirty="0" smtClean="0">
                <a:solidFill>
                  <a:schemeClr val="accent1"/>
                </a:solidFill>
              </a:rPr>
              <a:t>类中的变量</a:t>
            </a:r>
            <a:endParaRPr lang="en-US" altLang="zh-CN" sz="3200" b="1" dirty="0">
              <a:solidFill>
                <a:schemeClr val="accent1"/>
              </a:solidFill>
            </a:endParaRPr>
          </a:p>
        </p:txBody>
      </p:sp>
      <p:sp>
        <p:nvSpPr>
          <p:cNvPr id="8" name="矩形 7"/>
          <p:cNvSpPr/>
          <p:nvPr/>
        </p:nvSpPr>
        <p:spPr>
          <a:xfrm>
            <a:off x="2360963" y="1394499"/>
            <a:ext cx="9393715" cy="1422762"/>
          </a:xfrm>
          <a:prstGeom prst="rect">
            <a:avLst/>
          </a:prstGeom>
        </p:spPr>
        <p:txBody>
          <a:bodyPr wrap="square">
            <a:spAutoFit/>
          </a:bodyPr>
          <a:lstStyle/>
          <a:p>
            <a:pPr algn="just">
              <a:lnSpc>
                <a:spcPct val="150000"/>
              </a:lnSpc>
            </a:pPr>
            <a:r>
              <a:rPr lang="zh-CN" altLang="en-US" sz="2000" dirty="0" smtClean="0">
                <a:latin typeface="Times New Roman" panose="02020603050405020304" pitchFamily="18" charset="0"/>
                <a:cs typeface="Times New Roman" panose="02020603050405020304" pitchFamily="18" charset="0"/>
              </a:rPr>
              <a:t>        成员变量用于</a:t>
            </a:r>
            <a:r>
              <a:rPr lang="zh-CN" altLang="en-US" sz="2000" b="1" dirty="0" smtClean="0">
                <a:solidFill>
                  <a:srgbClr val="0000CC"/>
                </a:solidFill>
                <a:latin typeface="Times New Roman" panose="02020603050405020304" pitchFamily="18" charset="0"/>
                <a:cs typeface="Times New Roman" panose="02020603050405020304" pitchFamily="18" charset="0"/>
              </a:rPr>
              <a:t>存储描述类或对象属性的值</a:t>
            </a:r>
            <a:r>
              <a:rPr lang="zh-CN" altLang="en-US" sz="2000" dirty="0" smtClean="0">
                <a:latin typeface="Times New Roman" panose="02020603050405020304" pitchFamily="18" charset="0"/>
                <a:cs typeface="Times New Roman" panose="02020603050405020304" pitchFamily="18" charset="0"/>
              </a:rPr>
              <a:t>，根据位置不同可分为</a:t>
            </a:r>
            <a:r>
              <a:rPr lang="zh-CN" altLang="en-US" sz="2000" dirty="0">
                <a:latin typeface="Times New Roman" panose="02020603050405020304" pitchFamily="18" charset="0"/>
                <a:cs typeface="Times New Roman" panose="02020603050405020304" pitchFamily="18" charset="0"/>
              </a:rPr>
              <a:t>：</a:t>
            </a:r>
            <a:r>
              <a:rPr lang="zh-CN" altLang="en-US" sz="2000" b="1" dirty="0" smtClean="0">
                <a:solidFill>
                  <a:srgbClr val="0000CC"/>
                </a:solidFill>
                <a:latin typeface="Times New Roman" panose="02020603050405020304" pitchFamily="18" charset="0"/>
                <a:cs typeface="Times New Roman" panose="02020603050405020304" pitchFamily="18" charset="0"/>
              </a:rPr>
              <a:t>类变量</a:t>
            </a:r>
            <a:r>
              <a:rPr lang="zh-CN" altLang="en-US" sz="2000" dirty="0" smtClean="0">
                <a:latin typeface="Times New Roman" panose="02020603050405020304" pitchFamily="18" charset="0"/>
                <a:cs typeface="Times New Roman" panose="02020603050405020304" pitchFamily="18" charset="0"/>
              </a:rPr>
              <a:t>和</a:t>
            </a:r>
            <a:r>
              <a:rPr lang="zh-CN" altLang="en-US" sz="2000" b="1" dirty="0">
                <a:solidFill>
                  <a:srgbClr val="0000CC"/>
                </a:solidFill>
                <a:latin typeface="Times New Roman" panose="02020603050405020304" pitchFamily="18" charset="0"/>
                <a:cs typeface="Times New Roman" panose="02020603050405020304" pitchFamily="18" charset="0"/>
              </a:rPr>
              <a:t>实例变量</a:t>
            </a:r>
            <a:r>
              <a:rPr lang="zh-CN" altLang="en-US" sz="2000" dirty="0" smtClean="0">
                <a:latin typeface="Times New Roman" panose="02020603050405020304" pitchFamily="18" charset="0"/>
                <a:cs typeface="Times New Roman" panose="02020603050405020304" pitchFamily="18" charset="0"/>
              </a:rPr>
              <a:t>。成员变量</a:t>
            </a:r>
            <a:r>
              <a:rPr lang="zh-CN" altLang="en-US" sz="2000" b="1" dirty="0" smtClean="0">
                <a:solidFill>
                  <a:srgbClr val="0000CC"/>
                </a:solidFill>
                <a:latin typeface="Times New Roman" panose="02020603050405020304" pitchFamily="18" charset="0"/>
                <a:cs typeface="Times New Roman" panose="02020603050405020304" pitchFamily="18" charset="0"/>
              </a:rPr>
              <a:t>可以被该类中定义的方法访问</a:t>
            </a:r>
            <a:r>
              <a:rPr lang="zh-CN" altLang="en-US" sz="2000" dirty="0" smtClean="0">
                <a:latin typeface="Times New Roman" panose="02020603050405020304" pitchFamily="18" charset="0"/>
                <a:cs typeface="Times New Roman" panose="02020603050405020304" pitchFamily="18" charset="0"/>
              </a:rPr>
              <a:t>，也可以</a:t>
            </a:r>
            <a:r>
              <a:rPr lang="zh-CN" altLang="en-US" sz="2000" b="1" dirty="0" smtClean="0">
                <a:solidFill>
                  <a:srgbClr val="0000CC"/>
                </a:solidFill>
                <a:latin typeface="Times New Roman" panose="02020603050405020304" pitchFamily="18" charset="0"/>
                <a:cs typeface="Times New Roman" panose="02020603050405020304" pitchFamily="18" charset="0"/>
              </a:rPr>
              <a:t>在外部通过对象进行访问</a:t>
            </a:r>
            <a:r>
              <a:rPr lang="zh-CN" altLang="en-US" sz="2000" dirty="0" smtClean="0">
                <a:latin typeface="Times New Roman" panose="02020603050405020304" pitchFamily="18" charset="0"/>
                <a:cs typeface="Times New Roman" panose="02020603050405020304" pitchFamily="18" charset="0"/>
              </a:rPr>
              <a:t>，而在方法体中定义的</a:t>
            </a:r>
            <a:r>
              <a:rPr lang="zh-CN" altLang="en-US" sz="2000" b="1" dirty="0" smtClean="0">
                <a:solidFill>
                  <a:srgbClr val="0000CC"/>
                </a:solidFill>
                <a:latin typeface="Times New Roman" panose="02020603050405020304" pitchFamily="18" charset="0"/>
                <a:cs typeface="Times New Roman" panose="02020603050405020304" pitchFamily="18" charset="0"/>
              </a:rPr>
              <a:t>局部变量</a:t>
            </a:r>
            <a:r>
              <a:rPr lang="zh-CN" altLang="en-US" sz="2000" dirty="0" smtClean="0">
                <a:latin typeface="Times New Roman" panose="02020603050405020304" pitchFamily="18" charset="0"/>
                <a:cs typeface="Times New Roman" panose="02020603050405020304" pitchFamily="18" charset="0"/>
              </a:rPr>
              <a:t>，则</a:t>
            </a:r>
            <a:r>
              <a:rPr lang="zh-CN" altLang="en-US" sz="2000" b="1" dirty="0" smtClean="0">
                <a:solidFill>
                  <a:srgbClr val="0000CC"/>
                </a:solidFill>
                <a:latin typeface="Times New Roman" panose="02020603050405020304" pitchFamily="18" charset="0"/>
                <a:cs typeface="Times New Roman" panose="02020603050405020304" pitchFamily="18" charset="0"/>
              </a:rPr>
              <a:t>只能在方法内进行访问</a:t>
            </a:r>
            <a:r>
              <a:rPr lang="zh-CN" altLang="en-US" sz="2000" dirty="0" smtClean="0">
                <a:latin typeface="Times New Roman" panose="02020603050405020304" pitchFamily="18" charset="0"/>
                <a:cs typeface="Times New Roman" panose="02020603050405020304" pitchFamily="18" charset="0"/>
              </a:rPr>
              <a:t>。</a:t>
            </a:r>
            <a:endParaRPr lang="en-US" altLang="zh-CN" sz="2000" dirty="0" smtClean="0">
              <a:latin typeface="Times New Roman" panose="02020603050405020304" pitchFamily="18" charset="0"/>
              <a:cs typeface="Times New Roman" panose="02020603050405020304" pitchFamily="18" charset="0"/>
            </a:endParaRPr>
          </a:p>
        </p:txBody>
      </p:sp>
      <p:sp>
        <p:nvSpPr>
          <p:cNvPr id="9" name="矩形 8"/>
          <p:cNvSpPr/>
          <p:nvPr/>
        </p:nvSpPr>
        <p:spPr>
          <a:xfrm>
            <a:off x="856105" y="2903071"/>
            <a:ext cx="5769983" cy="3954929"/>
          </a:xfrm>
          <a:prstGeom prst="rect">
            <a:avLst/>
          </a:prstGeom>
        </p:spPr>
        <p:txBody>
          <a:bodyPr wrap="square">
            <a:spAutoFit/>
          </a:bodyPr>
          <a:lstStyle/>
          <a:p>
            <a:pPr algn="just">
              <a:lnSpc>
                <a:spcPct val="150000"/>
              </a:lnSpc>
            </a:pPr>
            <a:r>
              <a:rPr lang="zh-CN" altLang="en-US" sz="2400" b="1" dirty="0" smtClean="0">
                <a:solidFill>
                  <a:srgbClr val="E73A1C"/>
                </a:solidFill>
                <a:latin typeface="Times New Roman" panose="02020603050405020304" pitchFamily="18" charset="0"/>
                <a:cs typeface="Times New Roman" panose="02020603050405020304" pitchFamily="18" charset="0"/>
              </a:rPr>
              <a:t>实例变量 </a:t>
            </a:r>
            <a:r>
              <a:rPr lang="zh-CN" altLang="en-US" sz="2000" dirty="0" smtClean="0">
                <a:latin typeface="Times New Roman" panose="02020603050405020304" pitchFamily="18" charset="0"/>
                <a:cs typeface="Times New Roman" panose="02020603050405020304" pitchFamily="18" charset="0"/>
              </a:rPr>
              <a:t>在方法内部通过“</a:t>
            </a:r>
            <a:r>
              <a:rPr lang="en-US" altLang="zh-CN" sz="2000" b="1" dirty="0" smtClean="0">
                <a:solidFill>
                  <a:srgbClr val="0000CC"/>
                </a:solidFill>
                <a:latin typeface="Times New Roman" panose="02020603050405020304" pitchFamily="18" charset="0"/>
                <a:cs typeface="Times New Roman" panose="02020603050405020304" pitchFamily="18" charset="0"/>
              </a:rPr>
              <a:t>self.</a:t>
            </a:r>
            <a:r>
              <a:rPr lang="zh-CN" altLang="en-US" sz="2000" b="1" dirty="0" smtClean="0">
                <a:solidFill>
                  <a:srgbClr val="0000CC"/>
                </a:solidFill>
                <a:latin typeface="Times New Roman" panose="02020603050405020304" pitchFamily="18" charset="0"/>
                <a:cs typeface="Times New Roman" panose="02020603050405020304" pitchFamily="18" charset="0"/>
              </a:rPr>
              <a:t>变量名</a:t>
            </a:r>
            <a:r>
              <a:rPr lang="zh-CN" altLang="en-US" sz="2000" dirty="0" smtClean="0">
                <a:latin typeface="Times New Roman" panose="02020603050405020304" pitchFamily="18" charset="0"/>
                <a:cs typeface="Times New Roman" panose="02020603050405020304" pitchFamily="18" charset="0"/>
              </a:rPr>
              <a:t>”定义的变量，</a:t>
            </a:r>
            <a:r>
              <a:rPr lang="zh-CN" altLang="en-US" sz="2000" b="1" dirty="0" smtClean="0">
                <a:solidFill>
                  <a:schemeClr val="accent3">
                    <a:lumMod val="50000"/>
                  </a:schemeClr>
                </a:solidFill>
                <a:latin typeface="Times New Roman" panose="02020603050405020304" pitchFamily="18" charset="0"/>
                <a:cs typeface="Times New Roman" panose="02020603050405020304" pitchFamily="18" charset="0"/>
              </a:rPr>
              <a:t>注意和局部变量的区别</a:t>
            </a:r>
            <a:r>
              <a:rPr lang="zh-CN" altLang="en-US" sz="2000" dirty="0" smtClean="0">
                <a:latin typeface="Times New Roman" panose="02020603050405020304" pitchFamily="18" charset="0"/>
                <a:cs typeface="Times New Roman" panose="02020603050405020304" pitchFamily="18" charset="0"/>
              </a:rPr>
              <a:t>，实例变量</a:t>
            </a:r>
            <a:r>
              <a:rPr lang="zh-CN" altLang="en-US" sz="2000" b="1" dirty="0" smtClean="0">
                <a:solidFill>
                  <a:srgbClr val="0000CC"/>
                </a:solidFill>
                <a:latin typeface="Times New Roman" panose="02020603050405020304" pitchFamily="18" charset="0"/>
                <a:cs typeface="Times New Roman" panose="02020603050405020304" pitchFamily="18" charset="0"/>
              </a:rPr>
              <a:t>在</a:t>
            </a:r>
            <a:r>
              <a:rPr lang="zh-CN" altLang="en-US" sz="2000" b="1" dirty="0">
                <a:solidFill>
                  <a:srgbClr val="0000CC"/>
                </a:solidFill>
                <a:latin typeface="Times New Roman" panose="02020603050405020304" pitchFamily="18" charset="0"/>
                <a:cs typeface="Times New Roman" panose="02020603050405020304" pitchFamily="18" charset="0"/>
              </a:rPr>
              <a:t>类的</a:t>
            </a:r>
            <a:r>
              <a:rPr lang="zh-CN" altLang="en-US" sz="2000" b="1" dirty="0" smtClean="0">
                <a:solidFill>
                  <a:srgbClr val="0000CC"/>
                </a:solidFill>
                <a:latin typeface="Times New Roman" panose="02020603050405020304" pitchFamily="18" charset="0"/>
                <a:cs typeface="Times New Roman" panose="02020603050405020304" pitchFamily="18" charset="0"/>
              </a:rPr>
              <a:t>内部</a:t>
            </a:r>
            <a:r>
              <a:rPr lang="zh-CN" altLang="en-US" sz="2000" b="1" dirty="0">
                <a:solidFill>
                  <a:srgbClr val="0000CC"/>
                </a:solidFill>
                <a:latin typeface="Times New Roman" panose="02020603050405020304" pitchFamily="18" charset="0"/>
                <a:cs typeface="Times New Roman" panose="02020603050405020304" pitchFamily="18" charset="0"/>
              </a:rPr>
              <a:t>通过“</a:t>
            </a:r>
            <a:r>
              <a:rPr lang="en-US" altLang="zh-CN" sz="2000" b="1" dirty="0">
                <a:solidFill>
                  <a:srgbClr val="FF0000"/>
                </a:solidFill>
                <a:latin typeface="Times New Roman" panose="02020603050405020304" pitchFamily="18" charset="0"/>
                <a:cs typeface="Times New Roman" panose="02020603050405020304" pitchFamily="18" charset="0"/>
              </a:rPr>
              <a:t>self.</a:t>
            </a:r>
            <a:r>
              <a:rPr lang="zh-CN" altLang="en-US" sz="2000" b="1" dirty="0">
                <a:solidFill>
                  <a:srgbClr val="FF0000"/>
                </a:solidFill>
                <a:latin typeface="Times New Roman" panose="02020603050405020304" pitchFamily="18" charset="0"/>
                <a:cs typeface="Times New Roman" panose="02020603050405020304" pitchFamily="18" charset="0"/>
              </a:rPr>
              <a:t>变量名</a:t>
            </a:r>
            <a:r>
              <a:rPr lang="zh-CN" altLang="en-US" sz="2000" b="1" dirty="0">
                <a:solidFill>
                  <a:srgbClr val="0000CC"/>
                </a:solidFill>
                <a:latin typeface="Times New Roman" panose="02020603050405020304" pitchFamily="18" charset="0"/>
                <a:cs typeface="Times New Roman" panose="02020603050405020304" pitchFamily="18" charset="0"/>
              </a:rPr>
              <a:t>”访问</a:t>
            </a:r>
            <a:r>
              <a:rPr lang="zh-CN" altLang="en-US" sz="2000" dirty="0">
                <a:latin typeface="Times New Roman" panose="02020603050405020304" pitchFamily="18" charset="0"/>
                <a:cs typeface="Times New Roman" panose="02020603050405020304" pitchFamily="18" charset="0"/>
              </a:rPr>
              <a:t>，</a:t>
            </a:r>
            <a:r>
              <a:rPr lang="zh-CN" altLang="en-US" sz="2000" b="1" dirty="0">
                <a:solidFill>
                  <a:srgbClr val="0000CC"/>
                </a:solidFill>
                <a:latin typeface="Times New Roman" panose="02020603050405020304" pitchFamily="18" charset="0"/>
                <a:cs typeface="Times New Roman" panose="02020603050405020304" pitchFamily="18" charset="0"/>
              </a:rPr>
              <a:t>在外部通过“</a:t>
            </a:r>
            <a:r>
              <a:rPr lang="zh-CN" altLang="en-US" sz="2000" b="1" dirty="0">
                <a:solidFill>
                  <a:srgbClr val="FF0000"/>
                </a:solidFill>
                <a:latin typeface="Times New Roman" panose="02020603050405020304" pitchFamily="18" charset="0"/>
                <a:cs typeface="Times New Roman" panose="02020603050405020304" pitchFamily="18" charset="0"/>
              </a:rPr>
              <a:t>对象名</a:t>
            </a:r>
            <a:r>
              <a:rPr lang="en-US" altLang="zh-CN" sz="2000" b="1" dirty="0">
                <a:solidFill>
                  <a:srgbClr val="FF0000"/>
                </a:solidFill>
                <a:latin typeface="Times New Roman" panose="02020603050405020304" pitchFamily="18" charset="0"/>
                <a:cs typeface="Times New Roman" panose="02020603050405020304" pitchFamily="18" charset="0"/>
              </a:rPr>
              <a:t>.</a:t>
            </a:r>
            <a:r>
              <a:rPr lang="zh-CN" altLang="en-US" sz="2000" b="1" dirty="0">
                <a:solidFill>
                  <a:srgbClr val="FF0000"/>
                </a:solidFill>
                <a:latin typeface="Times New Roman" panose="02020603050405020304" pitchFamily="18" charset="0"/>
                <a:cs typeface="Times New Roman" panose="02020603050405020304" pitchFamily="18" charset="0"/>
              </a:rPr>
              <a:t>变量名</a:t>
            </a:r>
            <a:r>
              <a:rPr lang="zh-CN" altLang="en-US" sz="2000" b="1" dirty="0">
                <a:solidFill>
                  <a:srgbClr val="0000CC"/>
                </a:solidFill>
                <a:latin typeface="Times New Roman" panose="02020603050405020304" pitchFamily="18" charset="0"/>
                <a:cs typeface="Times New Roman" panose="02020603050405020304" pitchFamily="18" charset="0"/>
              </a:rPr>
              <a:t>”来访问</a:t>
            </a:r>
            <a:r>
              <a:rPr lang="zh-CN" altLang="en-US" sz="2000" dirty="0">
                <a:latin typeface="Times New Roman" panose="02020603050405020304" pitchFamily="18" charset="0"/>
                <a:cs typeface="Times New Roman" panose="02020603050405020304" pitchFamily="18" charset="0"/>
              </a:rPr>
              <a:t>。</a:t>
            </a:r>
            <a:endParaRPr lang="en-US" altLang="zh-CN" sz="2000" dirty="0">
              <a:latin typeface="Times New Roman" panose="02020603050405020304" pitchFamily="18" charset="0"/>
              <a:cs typeface="Times New Roman" panose="02020603050405020304" pitchFamily="18" charset="0"/>
            </a:endParaRPr>
          </a:p>
          <a:p>
            <a:pPr algn="just">
              <a:lnSpc>
                <a:spcPct val="150000"/>
              </a:lnSpc>
              <a:spcBef>
                <a:spcPts val="600"/>
              </a:spcBef>
              <a:spcAft>
                <a:spcPts val="600"/>
              </a:spcAft>
            </a:pPr>
            <a:r>
              <a:rPr lang="zh-CN" altLang="en-US" sz="2000" dirty="0" smtClean="0">
                <a:latin typeface="Times New Roman" panose="02020603050405020304" pitchFamily="18" charset="0"/>
                <a:cs typeface="Times New Roman" panose="02020603050405020304" pitchFamily="18" charset="0"/>
              </a:rPr>
              <a:t>        </a:t>
            </a:r>
            <a:r>
              <a:rPr lang="zh-CN" altLang="en-US" sz="2000" dirty="0" smtClean="0">
                <a:latin typeface="+mn-ea"/>
                <a:cs typeface="Times New Roman" panose="02020603050405020304" pitchFamily="18" charset="0"/>
              </a:rPr>
              <a:t>实例变量一般是在</a:t>
            </a:r>
            <a:r>
              <a:rPr lang="en-US" altLang="zh-CN" sz="2000" b="1" dirty="0" smtClean="0">
                <a:solidFill>
                  <a:srgbClr val="FF0000"/>
                </a:solidFill>
                <a:latin typeface="+mn-ea"/>
                <a:cs typeface="Times New Roman" panose="02020603050405020304" pitchFamily="18" charset="0"/>
              </a:rPr>
              <a:t>__</a:t>
            </a:r>
            <a:r>
              <a:rPr lang="en-US" altLang="zh-CN" sz="2000" b="1" dirty="0" err="1" smtClean="0">
                <a:solidFill>
                  <a:srgbClr val="FF0000"/>
                </a:solidFill>
                <a:latin typeface="+mn-ea"/>
                <a:cs typeface="Times New Roman" panose="02020603050405020304" pitchFamily="18" charset="0"/>
              </a:rPr>
              <a:t>init</a:t>
            </a:r>
            <a:r>
              <a:rPr lang="en-US" altLang="zh-CN" sz="2000" b="1" dirty="0" smtClean="0">
                <a:solidFill>
                  <a:srgbClr val="FF0000"/>
                </a:solidFill>
                <a:latin typeface="+mn-ea"/>
                <a:cs typeface="Times New Roman" panose="02020603050405020304" pitchFamily="18" charset="0"/>
              </a:rPr>
              <a:t>__() </a:t>
            </a:r>
            <a:r>
              <a:rPr lang="zh-CN" altLang="en-US" sz="2000" dirty="0" smtClean="0">
                <a:latin typeface="+mn-ea"/>
                <a:cs typeface="Times New Roman" panose="02020603050405020304" pitchFamily="18" charset="0"/>
              </a:rPr>
              <a:t>方法中进行初始化，</a:t>
            </a:r>
            <a:r>
              <a:rPr lang="en-US" altLang="zh-CN" sz="2000" b="1" dirty="0">
                <a:solidFill>
                  <a:srgbClr val="E73A1C"/>
                </a:solidFill>
                <a:latin typeface="+mn-ea"/>
                <a:cs typeface="Times New Roman" panose="02020603050405020304" pitchFamily="18" charset="0"/>
              </a:rPr>
              <a:t>self.</a:t>
            </a:r>
            <a:r>
              <a:rPr lang="zh-CN" altLang="en-US" sz="2000" b="1" dirty="0">
                <a:solidFill>
                  <a:srgbClr val="E73A1C"/>
                </a:solidFill>
                <a:latin typeface="+mn-ea"/>
                <a:cs typeface="Times New Roman" panose="02020603050405020304" pitchFamily="18" charset="0"/>
              </a:rPr>
              <a:t>变量名 </a:t>
            </a:r>
            <a:r>
              <a:rPr lang="en-US" altLang="zh-CN" sz="2000" dirty="0">
                <a:latin typeface="+mn-ea"/>
                <a:cs typeface="Times New Roman" panose="02020603050405020304" pitchFamily="18" charset="0"/>
              </a:rPr>
              <a:t>= </a:t>
            </a:r>
            <a:r>
              <a:rPr lang="en-US" altLang="zh-CN" sz="2000" b="1" dirty="0">
                <a:solidFill>
                  <a:srgbClr val="FF00FF"/>
                </a:solidFill>
                <a:latin typeface="+mn-ea"/>
                <a:cs typeface="Times New Roman" panose="02020603050405020304" pitchFamily="18" charset="0"/>
              </a:rPr>
              <a:t>__</a:t>
            </a:r>
            <a:r>
              <a:rPr lang="en-US" altLang="zh-CN" sz="2000" b="1" dirty="0" err="1">
                <a:solidFill>
                  <a:srgbClr val="FF00FF"/>
                </a:solidFill>
                <a:latin typeface="+mn-ea"/>
                <a:cs typeface="Times New Roman" panose="02020603050405020304" pitchFamily="18" charset="0"/>
              </a:rPr>
              <a:t>init</a:t>
            </a:r>
            <a:r>
              <a:rPr lang="en-US" altLang="zh-CN" sz="2000" b="1" dirty="0">
                <a:solidFill>
                  <a:srgbClr val="FF00FF"/>
                </a:solidFill>
                <a:latin typeface="+mn-ea"/>
                <a:cs typeface="Times New Roman" panose="02020603050405020304" pitchFamily="18" charset="0"/>
              </a:rPr>
              <a:t>__ ()</a:t>
            </a:r>
            <a:r>
              <a:rPr lang="zh-CN" altLang="en-US" sz="2000" b="1" dirty="0">
                <a:solidFill>
                  <a:srgbClr val="FF00FF"/>
                </a:solidFill>
                <a:latin typeface="+mn-ea"/>
                <a:cs typeface="Times New Roman" panose="02020603050405020304" pitchFamily="18" charset="0"/>
              </a:rPr>
              <a:t>方法传递过来的实参</a:t>
            </a:r>
            <a:r>
              <a:rPr lang="zh-CN" altLang="en-US" sz="2000" b="1" dirty="0" smtClean="0">
                <a:latin typeface="+mn-ea"/>
                <a:cs typeface="Times New Roman" panose="02020603050405020304" pitchFamily="18" charset="0"/>
              </a:rPr>
              <a:t>。也可以在其他方法中定义或创建对象后添加</a:t>
            </a:r>
            <a:r>
              <a:rPr lang="zh-CN" altLang="en-US" sz="2000" dirty="0" smtClean="0">
                <a:latin typeface="+mn-ea"/>
                <a:cs typeface="Times New Roman" panose="02020603050405020304" pitchFamily="18" charset="0"/>
              </a:rPr>
              <a:t>，</a:t>
            </a:r>
            <a:r>
              <a:rPr lang="zh-CN" altLang="en-US" sz="2000" b="1" dirty="0" smtClean="0">
                <a:solidFill>
                  <a:srgbClr val="0000CC"/>
                </a:solidFill>
                <a:latin typeface="+mn-ea"/>
                <a:cs typeface="Times New Roman" panose="02020603050405020304" pitchFamily="18" charset="0"/>
              </a:rPr>
              <a:t>但不建议</a:t>
            </a:r>
            <a:r>
              <a:rPr lang="zh-CN" altLang="en-US" sz="2000" dirty="0" smtClean="0">
                <a:latin typeface="+mn-ea"/>
                <a:cs typeface="Times New Roman" panose="02020603050405020304" pitchFamily="18" charset="0"/>
              </a:rPr>
              <a:t>。</a:t>
            </a:r>
            <a:endParaRPr lang="zh-CN" altLang="en-US" sz="2000" dirty="0">
              <a:latin typeface="+mn-ea"/>
              <a:cs typeface="Times New Roman" panose="02020603050405020304" pitchFamily="18" charset="0"/>
            </a:endParaRPr>
          </a:p>
        </p:txBody>
      </p:sp>
      <p:sp>
        <p:nvSpPr>
          <p:cNvPr id="2" name="Rectangle 1"/>
          <p:cNvSpPr>
            <a:spLocks noChangeArrowheads="1"/>
          </p:cNvSpPr>
          <p:nvPr/>
        </p:nvSpPr>
        <p:spPr bwMode="auto">
          <a:xfrm>
            <a:off x="6856974" y="3338574"/>
            <a:ext cx="5085918" cy="3083921"/>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20000"/>
              </a:lnSpc>
              <a:spcBef>
                <a:spcPct val="0"/>
              </a:spcBef>
              <a:spcAft>
                <a:spcPct val="0"/>
              </a:spcAft>
              <a:buClrTx/>
              <a:buSzTx/>
              <a:buFontTx/>
              <a:buNone/>
            </a:pPr>
            <a:r>
              <a:rPr kumimoji="0" lang="zh-CN" altLang="zh-CN" b="0" i="0" u="none" strike="noStrike" cap="none" normalizeH="0" baseline="0" dirty="0" smtClean="0">
                <a:ln>
                  <a:noFill/>
                </a:ln>
                <a:solidFill>
                  <a:srgbClr val="CC7832"/>
                </a:solidFill>
                <a:effectLst/>
                <a:latin typeface="Consolas" panose="020B0609020204030204" pitchFamily="49" charset="0"/>
              </a:rPr>
              <a:t>import </a:t>
            </a:r>
            <a:r>
              <a:rPr kumimoji="0" lang="zh-CN" altLang="zh-CN" b="0" i="0" u="none" strike="noStrike" cap="none" normalizeH="0" baseline="0" dirty="0" smtClean="0">
                <a:ln>
                  <a:noFill/>
                </a:ln>
                <a:solidFill>
                  <a:srgbClr val="A9B7C6"/>
                </a:solidFill>
                <a:effectLst/>
                <a:latin typeface="Consolas" panose="020B0609020204030204" pitchFamily="49" charset="0"/>
              </a:rPr>
              <a:t>time</a:t>
            </a:r>
            <a:br>
              <a:rPr kumimoji="0" lang="zh-CN" altLang="zh-CN" b="0" i="0" u="none" strike="noStrike" cap="none" normalizeH="0" baseline="0" dirty="0" smtClean="0">
                <a:ln>
                  <a:noFill/>
                </a:ln>
                <a:solidFill>
                  <a:srgbClr val="A9B7C6"/>
                </a:solidFill>
                <a:effectLst/>
                <a:latin typeface="Consolas" panose="020B0609020204030204" pitchFamily="49" charset="0"/>
              </a:rPr>
            </a:br>
            <a:r>
              <a:rPr kumimoji="0" lang="zh-CN" altLang="zh-CN" b="0" i="0" u="none" strike="noStrike" cap="none" normalizeH="0" baseline="0" dirty="0" smtClean="0">
                <a:ln>
                  <a:noFill/>
                </a:ln>
                <a:solidFill>
                  <a:srgbClr val="CC7832"/>
                </a:solidFill>
                <a:effectLst/>
                <a:latin typeface="Consolas" panose="020B0609020204030204" pitchFamily="49" charset="0"/>
              </a:rPr>
              <a:t>class </a:t>
            </a:r>
            <a:r>
              <a:rPr kumimoji="0" lang="zh-CN" altLang="zh-CN" b="0" i="0" u="none" strike="noStrike" cap="none" normalizeH="0" baseline="0" dirty="0" smtClean="0">
                <a:ln>
                  <a:noFill/>
                </a:ln>
                <a:solidFill>
                  <a:srgbClr val="A9B7C6"/>
                </a:solidFill>
                <a:effectLst/>
                <a:latin typeface="Consolas" panose="020B0609020204030204" pitchFamily="49" charset="0"/>
              </a:rPr>
              <a:t>Student:</a:t>
            </a:r>
            <a:br>
              <a:rPr kumimoji="0" lang="zh-CN" altLang="zh-CN" b="0" i="0" u="none" strike="noStrike" cap="none" normalizeH="0" baseline="0" dirty="0" smtClean="0">
                <a:ln>
                  <a:noFill/>
                </a:ln>
                <a:solidFill>
                  <a:srgbClr val="A9B7C6"/>
                </a:solidFill>
                <a:effectLst/>
                <a:latin typeface="Consolas" panose="020B0609020204030204" pitchFamily="49" charset="0"/>
              </a:rPr>
            </a:br>
            <a:r>
              <a:rPr kumimoji="0" lang="zh-CN" altLang="zh-CN" b="0" i="0" u="none" strike="noStrike" cap="none" normalizeH="0" baseline="0" dirty="0" smtClean="0">
                <a:ln>
                  <a:noFill/>
                </a:ln>
                <a:solidFill>
                  <a:srgbClr val="A9B7C6"/>
                </a:solidFill>
                <a:effectLst/>
                <a:latin typeface="Consolas" panose="020B0609020204030204" pitchFamily="49" charset="0"/>
              </a:rPr>
              <a:t>    </a:t>
            </a:r>
            <a:r>
              <a:rPr kumimoji="0" lang="zh-CN" altLang="zh-CN" b="0" i="0" u="none" strike="noStrike" cap="none" normalizeH="0" baseline="0" dirty="0" smtClean="0">
                <a:ln>
                  <a:noFill/>
                </a:ln>
                <a:solidFill>
                  <a:srgbClr val="CC7832"/>
                </a:solidFill>
                <a:effectLst/>
                <a:latin typeface="Consolas" panose="020B0609020204030204" pitchFamily="49" charset="0"/>
              </a:rPr>
              <a:t>def </a:t>
            </a:r>
            <a:r>
              <a:rPr kumimoji="0" lang="zh-CN" altLang="zh-CN" b="0" i="0" u="none" strike="noStrike" cap="none" normalizeH="0" baseline="0" dirty="0" smtClean="0">
                <a:ln>
                  <a:noFill/>
                </a:ln>
                <a:solidFill>
                  <a:srgbClr val="B200B2"/>
                </a:solidFill>
                <a:effectLst/>
                <a:latin typeface="Consolas" panose="020B0609020204030204" pitchFamily="49" charset="0"/>
              </a:rPr>
              <a:t>__init__</a:t>
            </a:r>
            <a:r>
              <a:rPr kumimoji="0" lang="zh-CN" altLang="zh-CN" b="0" i="0" u="none" strike="noStrike" cap="none" normalizeH="0" baseline="0" dirty="0" smtClean="0">
                <a:ln>
                  <a:noFill/>
                </a:ln>
                <a:solidFill>
                  <a:srgbClr val="A9B7C6"/>
                </a:solidFill>
                <a:effectLst/>
                <a:latin typeface="Consolas" panose="020B0609020204030204" pitchFamily="49" charset="0"/>
              </a:rPr>
              <a:t>(</a:t>
            </a:r>
            <a:r>
              <a:rPr kumimoji="0" lang="zh-CN" altLang="zh-CN" b="0" i="0" u="none" strike="noStrike" cap="none" normalizeH="0" baseline="0" dirty="0" smtClean="0">
                <a:ln>
                  <a:noFill/>
                </a:ln>
                <a:solidFill>
                  <a:srgbClr val="94558D"/>
                </a:solidFill>
                <a:effectLst/>
                <a:latin typeface="Consolas" panose="020B0609020204030204" pitchFamily="49" charset="0"/>
              </a:rPr>
              <a:t>self</a:t>
            </a:r>
            <a:r>
              <a:rPr kumimoji="0" lang="zh-CN" altLang="zh-CN" b="0" i="0" u="none" strike="noStrike" cap="none" normalizeH="0" baseline="0" dirty="0" smtClean="0">
                <a:ln>
                  <a:noFill/>
                </a:ln>
                <a:solidFill>
                  <a:srgbClr val="CC7832"/>
                </a:solidFill>
                <a:effectLst/>
                <a:latin typeface="Consolas" panose="020B0609020204030204" pitchFamily="49" charset="0"/>
              </a:rPr>
              <a:t>, </a:t>
            </a:r>
            <a:r>
              <a:rPr kumimoji="0" lang="zh-CN" altLang="zh-CN" b="0" i="0" u="none" strike="noStrike" cap="none" normalizeH="0" baseline="0" dirty="0" smtClean="0">
                <a:ln>
                  <a:noFill/>
                </a:ln>
                <a:solidFill>
                  <a:srgbClr val="A9B7C6"/>
                </a:solidFill>
                <a:effectLst/>
                <a:latin typeface="Consolas" panose="020B0609020204030204" pitchFamily="49" charset="0"/>
              </a:rPr>
              <a:t>name):</a:t>
            </a:r>
            <a:br>
              <a:rPr kumimoji="0" lang="zh-CN" altLang="zh-CN" b="0" i="0" u="none" strike="noStrike" cap="none" normalizeH="0" baseline="0" dirty="0" smtClean="0">
                <a:ln>
                  <a:noFill/>
                </a:ln>
                <a:solidFill>
                  <a:srgbClr val="A9B7C6"/>
                </a:solidFill>
                <a:effectLst/>
                <a:latin typeface="Consolas" panose="020B0609020204030204" pitchFamily="49" charset="0"/>
              </a:rPr>
            </a:br>
            <a:r>
              <a:rPr kumimoji="0" lang="zh-CN" altLang="zh-CN" b="0" i="0" u="none" strike="noStrike" cap="none" normalizeH="0" baseline="0" dirty="0" smtClean="0">
                <a:ln>
                  <a:noFill/>
                </a:ln>
                <a:solidFill>
                  <a:srgbClr val="A9B7C6"/>
                </a:solidFill>
                <a:effectLst/>
                <a:latin typeface="Consolas" panose="020B0609020204030204" pitchFamily="49" charset="0"/>
              </a:rPr>
              <a:t>        </a:t>
            </a:r>
            <a:r>
              <a:rPr kumimoji="0" lang="zh-CN" altLang="zh-CN" b="0" i="0" u="none" strike="noStrike" cap="none" normalizeH="0" baseline="0" dirty="0" smtClean="0">
                <a:ln>
                  <a:noFill/>
                </a:ln>
                <a:solidFill>
                  <a:srgbClr val="94558D"/>
                </a:solidFill>
                <a:effectLst/>
                <a:latin typeface="Consolas" panose="020B0609020204030204" pitchFamily="49" charset="0"/>
              </a:rPr>
              <a:t>self</a:t>
            </a:r>
            <a:r>
              <a:rPr kumimoji="0" lang="zh-CN" altLang="zh-CN" b="0" i="0" u="none" strike="noStrike" cap="none" normalizeH="0" baseline="0" dirty="0" smtClean="0">
                <a:ln>
                  <a:noFill/>
                </a:ln>
                <a:solidFill>
                  <a:srgbClr val="A9B7C6"/>
                </a:solidFill>
                <a:effectLst/>
                <a:latin typeface="Consolas" panose="020B0609020204030204" pitchFamily="49" charset="0"/>
              </a:rPr>
              <a:t>.name = name</a:t>
            </a:r>
            <a:br>
              <a:rPr kumimoji="0" lang="zh-CN" altLang="zh-CN" b="0" i="0" u="none" strike="noStrike" cap="none" normalizeH="0" baseline="0" dirty="0" smtClean="0">
                <a:ln>
                  <a:noFill/>
                </a:ln>
                <a:solidFill>
                  <a:srgbClr val="A9B7C6"/>
                </a:solidFill>
                <a:effectLst/>
                <a:latin typeface="Consolas" panose="020B0609020204030204" pitchFamily="49" charset="0"/>
              </a:rPr>
            </a:br>
            <a:r>
              <a:rPr kumimoji="0" lang="zh-CN" altLang="zh-CN" b="0" i="0" u="none" strike="noStrike" cap="none" normalizeH="0" baseline="0" dirty="0" smtClean="0">
                <a:ln>
                  <a:noFill/>
                </a:ln>
                <a:solidFill>
                  <a:srgbClr val="A9B7C6"/>
                </a:solidFill>
                <a:effectLst/>
                <a:latin typeface="Consolas" panose="020B0609020204030204" pitchFamily="49" charset="0"/>
              </a:rPr>
              <a:t>        init_time = time.strftime(</a:t>
            </a:r>
            <a:r>
              <a:rPr kumimoji="0" lang="zh-CN" altLang="zh-CN" b="0" i="0" u="none" strike="noStrike" cap="none" normalizeH="0" baseline="0" dirty="0" smtClean="0">
                <a:ln>
                  <a:noFill/>
                </a:ln>
                <a:solidFill>
                  <a:srgbClr val="6A8759"/>
                </a:solidFill>
                <a:effectLst/>
                <a:latin typeface="Consolas" panose="020B0609020204030204" pitchFamily="49" charset="0"/>
              </a:rPr>
              <a:t>"%Y-%m-%d %H:%M:%S"</a:t>
            </a:r>
            <a:r>
              <a:rPr kumimoji="0" lang="zh-CN" altLang="zh-CN" b="0" i="0" u="none" strike="noStrike" cap="none" normalizeH="0" baseline="0" dirty="0" smtClean="0">
                <a:ln>
                  <a:noFill/>
                </a:ln>
                <a:solidFill>
                  <a:srgbClr val="A9B7C6"/>
                </a:solidFill>
                <a:effectLst/>
                <a:latin typeface="Consolas" panose="020B0609020204030204" pitchFamily="49" charset="0"/>
              </a:rPr>
              <a:t>)</a:t>
            </a:r>
            <a:br>
              <a:rPr kumimoji="0" lang="zh-CN" altLang="zh-CN" b="0" i="0" u="none" strike="noStrike" cap="none" normalizeH="0" baseline="0" dirty="0" smtClean="0">
                <a:ln>
                  <a:noFill/>
                </a:ln>
                <a:solidFill>
                  <a:srgbClr val="A9B7C6"/>
                </a:solidFill>
                <a:effectLst/>
                <a:latin typeface="Consolas" panose="020B0609020204030204" pitchFamily="49" charset="0"/>
              </a:rPr>
            </a:br>
            <a:r>
              <a:rPr kumimoji="0" lang="zh-CN" altLang="zh-CN" b="0" i="0" u="none" strike="noStrike" cap="none" normalizeH="0" baseline="0" dirty="0" smtClean="0">
                <a:ln>
                  <a:noFill/>
                </a:ln>
                <a:solidFill>
                  <a:srgbClr val="A9B7C6"/>
                </a:solidFill>
                <a:effectLst/>
                <a:latin typeface="Consolas" panose="020B0609020204030204" pitchFamily="49" charset="0"/>
              </a:rPr>
              <a:t>        </a:t>
            </a:r>
            <a:r>
              <a:rPr kumimoji="0" lang="zh-CN" altLang="zh-CN" b="0" i="0" u="none" strike="noStrike" cap="none" normalizeH="0" baseline="0" dirty="0" smtClean="0">
                <a:ln>
                  <a:noFill/>
                </a:ln>
                <a:solidFill>
                  <a:srgbClr val="8888C6"/>
                </a:solidFill>
                <a:effectLst/>
                <a:latin typeface="Consolas" panose="020B0609020204030204" pitchFamily="49" charset="0"/>
              </a:rPr>
              <a:t>print</a:t>
            </a:r>
            <a:r>
              <a:rPr kumimoji="0" lang="zh-CN" altLang="zh-CN" b="0" i="0" u="none" strike="noStrike" cap="none" normalizeH="0" baseline="0" dirty="0" smtClean="0">
                <a:ln>
                  <a:noFill/>
                </a:ln>
                <a:solidFill>
                  <a:srgbClr val="A9B7C6"/>
                </a:solidFill>
                <a:effectLst/>
                <a:latin typeface="Consolas" panose="020B0609020204030204" pitchFamily="49" charset="0"/>
              </a:rPr>
              <a:t>(init_time)</a:t>
            </a:r>
            <a:br>
              <a:rPr kumimoji="0" lang="zh-CN" altLang="zh-CN" b="0" i="0" u="none" strike="noStrike" cap="none" normalizeH="0" baseline="0" dirty="0" smtClean="0">
                <a:ln>
                  <a:noFill/>
                </a:ln>
                <a:solidFill>
                  <a:srgbClr val="A9B7C6"/>
                </a:solidFill>
                <a:effectLst/>
                <a:latin typeface="Consolas" panose="020B0609020204030204" pitchFamily="49" charset="0"/>
              </a:rPr>
            </a:br>
            <a:r>
              <a:rPr kumimoji="0" lang="zh-CN" altLang="zh-CN" b="0" i="0" u="none" strike="noStrike" cap="none" normalizeH="0" baseline="0" dirty="0" smtClean="0">
                <a:ln>
                  <a:noFill/>
                </a:ln>
                <a:solidFill>
                  <a:srgbClr val="A9B7C6"/>
                </a:solidFill>
                <a:effectLst/>
                <a:latin typeface="Consolas" panose="020B0609020204030204" pitchFamily="49" charset="0"/>
              </a:rPr>
              <a:t>    </a:t>
            </a:r>
            <a:r>
              <a:rPr kumimoji="0" lang="zh-CN" altLang="zh-CN" b="0" i="0" u="none" strike="noStrike" cap="none" normalizeH="0" baseline="0" dirty="0" smtClean="0">
                <a:ln>
                  <a:noFill/>
                </a:ln>
                <a:solidFill>
                  <a:srgbClr val="CC7832"/>
                </a:solidFill>
                <a:effectLst/>
                <a:latin typeface="Consolas" panose="020B0609020204030204" pitchFamily="49" charset="0"/>
              </a:rPr>
              <a:t>def </a:t>
            </a:r>
            <a:r>
              <a:rPr kumimoji="0" lang="zh-CN" altLang="zh-CN" b="0" i="0" u="none" strike="noStrike" cap="none" normalizeH="0" baseline="0" dirty="0" smtClean="0">
                <a:ln>
                  <a:noFill/>
                </a:ln>
                <a:solidFill>
                  <a:srgbClr val="FFC66D"/>
                </a:solidFill>
                <a:effectLst/>
                <a:latin typeface="Consolas" panose="020B0609020204030204" pitchFamily="49" charset="0"/>
              </a:rPr>
              <a:t>set_major</a:t>
            </a:r>
            <a:r>
              <a:rPr kumimoji="0" lang="zh-CN" altLang="zh-CN" b="0" i="0" u="none" strike="noStrike" cap="none" normalizeH="0" baseline="0" dirty="0" smtClean="0">
                <a:ln>
                  <a:noFill/>
                </a:ln>
                <a:solidFill>
                  <a:srgbClr val="A9B7C6"/>
                </a:solidFill>
                <a:effectLst/>
                <a:latin typeface="Consolas" panose="020B0609020204030204" pitchFamily="49" charset="0"/>
              </a:rPr>
              <a:t>(</a:t>
            </a:r>
            <a:r>
              <a:rPr kumimoji="0" lang="zh-CN" altLang="zh-CN" b="0" i="0" u="none" strike="noStrike" cap="none" normalizeH="0" baseline="0" dirty="0" smtClean="0">
                <a:ln>
                  <a:noFill/>
                </a:ln>
                <a:solidFill>
                  <a:srgbClr val="94558D"/>
                </a:solidFill>
                <a:effectLst/>
                <a:latin typeface="Consolas" panose="020B0609020204030204" pitchFamily="49" charset="0"/>
              </a:rPr>
              <a:t>self</a:t>
            </a:r>
            <a:r>
              <a:rPr kumimoji="0" lang="zh-CN" altLang="zh-CN" b="0" i="0" u="none" strike="noStrike" cap="none" normalizeH="0" baseline="0" dirty="0" smtClean="0">
                <a:ln>
                  <a:noFill/>
                </a:ln>
                <a:solidFill>
                  <a:srgbClr val="CC7832"/>
                </a:solidFill>
                <a:effectLst/>
                <a:latin typeface="Consolas" panose="020B0609020204030204" pitchFamily="49" charset="0"/>
              </a:rPr>
              <a:t>, </a:t>
            </a:r>
            <a:r>
              <a:rPr kumimoji="0" lang="zh-CN" altLang="zh-CN" b="0" i="0" u="none" strike="noStrike" cap="none" normalizeH="0" baseline="0" dirty="0" smtClean="0">
                <a:ln>
                  <a:noFill/>
                </a:ln>
                <a:solidFill>
                  <a:srgbClr val="A9B7C6"/>
                </a:solidFill>
                <a:effectLst/>
                <a:latin typeface="Consolas" panose="020B0609020204030204" pitchFamily="49" charset="0"/>
              </a:rPr>
              <a:t>major):</a:t>
            </a:r>
            <a:br>
              <a:rPr kumimoji="0" lang="zh-CN" altLang="zh-CN" b="0" i="0" u="none" strike="noStrike" cap="none" normalizeH="0" baseline="0" dirty="0" smtClean="0">
                <a:ln>
                  <a:noFill/>
                </a:ln>
                <a:solidFill>
                  <a:srgbClr val="A9B7C6"/>
                </a:solidFill>
                <a:effectLst/>
                <a:latin typeface="Consolas" panose="020B0609020204030204" pitchFamily="49" charset="0"/>
              </a:rPr>
            </a:br>
            <a:r>
              <a:rPr kumimoji="0" lang="zh-CN" altLang="zh-CN" b="0" i="0" u="none" strike="noStrike" cap="none" normalizeH="0" baseline="0" dirty="0" smtClean="0">
                <a:ln>
                  <a:noFill/>
                </a:ln>
                <a:solidFill>
                  <a:srgbClr val="A9B7C6"/>
                </a:solidFill>
                <a:effectLst/>
                <a:latin typeface="Consolas" panose="020B0609020204030204" pitchFamily="49" charset="0"/>
              </a:rPr>
              <a:t>        </a:t>
            </a:r>
            <a:r>
              <a:rPr kumimoji="0" lang="zh-CN" altLang="zh-CN" b="0" i="0" u="none" strike="noStrike" cap="none" normalizeH="0" baseline="0" dirty="0" smtClean="0">
                <a:ln>
                  <a:noFill/>
                </a:ln>
                <a:solidFill>
                  <a:srgbClr val="94558D"/>
                </a:solidFill>
                <a:effectLst/>
                <a:latin typeface="Consolas" panose="020B0609020204030204" pitchFamily="49" charset="0"/>
              </a:rPr>
              <a:t>self</a:t>
            </a:r>
            <a:r>
              <a:rPr kumimoji="0" lang="zh-CN" altLang="zh-CN" b="0" i="0" u="none" strike="noStrike" cap="none" normalizeH="0" baseline="0" dirty="0" smtClean="0">
                <a:ln>
                  <a:noFill/>
                </a:ln>
                <a:solidFill>
                  <a:srgbClr val="A9B7C6"/>
                </a:solidFill>
                <a:effectLst/>
                <a:latin typeface="Consolas" panose="020B0609020204030204" pitchFamily="49" charset="0"/>
              </a:rPr>
              <a:t>.major = major</a:t>
            </a:r>
            <a:endParaRPr kumimoji="0" lang="zh-CN" altLang="zh-CN" sz="24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225297"/>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726309" y="492789"/>
            <a:ext cx="2662315" cy="670120"/>
          </a:xfrm>
          <a:prstGeom prst="rect">
            <a:avLst/>
          </a:prstGeom>
        </p:spPr>
        <p:txBody>
          <a:bodyPr wrap="square">
            <a:spAutoFit/>
          </a:bodyPr>
          <a:lstStyle/>
          <a:p>
            <a:pPr lvl="0" algn="ctr">
              <a:lnSpc>
                <a:spcPct val="130000"/>
              </a:lnSpc>
            </a:pPr>
            <a:r>
              <a:rPr lang="zh-CN" altLang="en-US" sz="3200" b="1" dirty="0" smtClean="0">
                <a:solidFill>
                  <a:schemeClr val="accent1"/>
                </a:solidFill>
              </a:rPr>
              <a:t>成员变量</a:t>
            </a:r>
            <a:endParaRPr lang="en-US" altLang="zh-CN" sz="3200" b="1" dirty="0">
              <a:solidFill>
                <a:schemeClr val="accent1"/>
              </a:solidFill>
            </a:endParaRPr>
          </a:p>
        </p:txBody>
      </p:sp>
      <p:sp>
        <p:nvSpPr>
          <p:cNvPr id="9" name="矩形 8"/>
          <p:cNvSpPr/>
          <p:nvPr/>
        </p:nvSpPr>
        <p:spPr>
          <a:xfrm>
            <a:off x="6682011" y="1748266"/>
            <a:ext cx="5112423" cy="3323987"/>
          </a:xfrm>
          <a:prstGeom prst="rect">
            <a:avLst/>
          </a:prstGeom>
        </p:spPr>
        <p:txBody>
          <a:bodyPr wrap="square">
            <a:spAutoFit/>
          </a:bodyPr>
          <a:lstStyle/>
          <a:p>
            <a:pPr marL="342900" indent="-342900" algn="just">
              <a:lnSpc>
                <a:spcPct val="150000"/>
              </a:lnSpc>
              <a:buFont typeface="Wingdings" panose="05000000000000000000" pitchFamily="2" charset="2"/>
              <a:buChar char="p"/>
            </a:pPr>
            <a:r>
              <a:rPr lang="zh-CN" altLang="en-US" sz="2000" dirty="0">
                <a:latin typeface="Times New Roman" panose="02020603050405020304" pitchFamily="18" charset="0"/>
                <a:cs typeface="Times New Roman" panose="02020603050405020304" pitchFamily="18" charset="0"/>
              </a:rPr>
              <a:t>在</a:t>
            </a:r>
            <a:r>
              <a:rPr lang="en-US" altLang="zh-CN" sz="2000" dirty="0">
                <a:latin typeface="Times New Roman" panose="02020603050405020304" pitchFamily="18" charset="0"/>
                <a:cs typeface="Times New Roman" panose="02020603050405020304" pitchFamily="18" charset="0"/>
              </a:rPr>
              <a:t>Python</a:t>
            </a:r>
            <a:r>
              <a:rPr lang="zh-CN" altLang="en-US" sz="2000" dirty="0">
                <a:latin typeface="Times New Roman" panose="02020603050405020304" pitchFamily="18" charset="0"/>
                <a:cs typeface="Times New Roman" panose="02020603050405020304" pitchFamily="18" charset="0"/>
              </a:rPr>
              <a:t>中可通过</a:t>
            </a:r>
            <a:r>
              <a:rPr lang="en-US" altLang="zh-CN" sz="2000" b="1" dirty="0" err="1">
                <a:solidFill>
                  <a:srgbClr val="FF00FF"/>
                </a:solidFill>
                <a:latin typeface="Times New Roman" panose="02020603050405020304" pitchFamily="18" charset="0"/>
                <a:cs typeface="Times New Roman" panose="02020603050405020304" pitchFamily="18" charset="0"/>
              </a:rPr>
              <a:t>dir</a:t>
            </a:r>
            <a:r>
              <a:rPr lang="en-US" altLang="zh-CN" sz="2000" b="1" dirty="0">
                <a:solidFill>
                  <a:srgbClr val="FF00FF"/>
                </a:solidFill>
                <a:latin typeface="Times New Roman" panose="02020603050405020304" pitchFamily="18" charset="0"/>
                <a:cs typeface="Times New Roman" panose="02020603050405020304" pitchFamily="18" charset="0"/>
              </a:rPr>
              <a:t>(</a:t>
            </a:r>
            <a:r>
              <a:rPr lang="zh-CN" altLang="en-US" sz="2000" b="1" dirty="0">
                <a:solidFill>
                  <a:srgbClr val="FF00FF"/>
                </a:solidFill>
                <a:latin typeface="Times New Roman" panose="02020603050405020304" pitchFamily="18" charset="0"/>
                <a:cs typeface="Times New Roman" panose="02020603050405020304" pitchFamily="18" charset="0"/>
              </a:rPr>
              <a:t>对象</a:t>
            </a:r>
            <a:r>
              <a:rPr lang="en-US" altLang="zh-CN" sz="2000" b="1" dirty="0">
                <a:solidFill>
                  <a:srgbClr val="FF00FF"/>
                </a:solidFill>
                <a:latin typeface="Times New Roman" panose="02020603050405020304" pitchFamily="18" charset="0"/>
                <a:cs typeface="Times New Roman" panose="02020603050405020304" pitchFamily="18" charset="0"/>
              </a:rPr>
              <a:t>)</a:t>
            </a:r>
            <a:r>
              <a:rPr lang="zh-CN" altLang="en-US" sz="2000" dirty="0">
                <a:latin typeface="Times New Roman" panose="02020603050405020304" pitchFamily="18" charset="0"/>
                <a:cs typeface="Times New Roman" panose="02020603050405020304" pitchFamily="18" charset="0"/>
              </a:rPr>
              <a:t>查看该对象所有的成员名称。</a:t>
            </a:r>
            <a:endParaRPr lang="en-US" altLang="zh-CN" sz="20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p"/>
            </a:pPr>
            <a:r>
              <a:rPr lang="zh-CN" altLang="en-US" sz="2000" dirty="0" smtClean="0">
                <a:latin typeface="Times New Roman" panose="02020603050405020304" pitchFamily="18" charset="0"/>
                <a:cs typeface="Times New Roman" panose="02020603050405020304" pitchFamily="18" charset="0"/>
              </a:rPr>
              <a:t>直接</a:t>
            </a:r>
            <a:r>
              <a:rPr lang="zh-CN" altLang="en-US" sz="2000" b="1" dirty="0" smtClean="0">
                <a:solidFill>
                  <a:srgbClr val="0000CC"/>
                </a:solidFill>
                <a:latin typeface="Times New Roman" panose="02020603050405020304" pitchFamily="18" charset="0"/>
                <a:cs typeface="Times New Roman" panose="02020603050405020304" pitchFamily="18" charset="0"/>
              </a:rPr>
              <a:t>访问一个不存在的实例变量</a:t>
            </a:r>
            <a:r>
              <a:rPr lang="zh-CN" altLang="en-US" sz="2000" dirty="0" smtClean="0">
                <a:latin typeface="Times New Roman" panose="02020603050405020304" pitchFamily="18" charset="0"/>
                <a:cs typeface="Times New Roman" panose="02020603050405020304" pitchFamily="18" charset="0"/>
              </a:rPr>
              <a:t>时，将会</a:t>
            </a:r>
            <a:r>
              <a:rPr lang="zh-CN" altLang="en-US" sz="2000" b="1" dirty="0" smtClean="0">
                <a:solidFill>
                  <a:srgbClr val="E73A1C"/>
                </a:solidFill>
                <a:latin typeface="Times New Roman" panose="02020603050405020304" pitchFamily="18" charset="0"/>
                <a:cs typeface="Times New Roman" panose="02020603050405020304" pitchFamily="18" charset="0"/>
              </a:rPr>
              <a:t>抛出属性异常：</a:t>
            </a:r>
            <a:r>
              <a:rPr lang="en-US" altLang="zh-CN" sz="2000" b="1" dirty="0" err="1" smtClean="0">
                <a:solidFill>
                  <a:srgbClr val="E73A1C"/>
                </a:solidFill>
                <a:latin typeface="Times New Roman" panose="02020603050405020304" pitchFamily="18" charset="0"/>
                <a:cs typeface="Times New Roman" panose="02020603050405020304" pitchFamily="18" charset="0"/>
              </a:rPr>
              <a:t>AttributeError</a:t>
            </a:r>
            <a:r>
              <a:rPr lang="zh-CN" altLang="en-US" sz="2000" dirty="0" smtClean="0">
                <a:latin typeface="Times New Roman" panose="02020603050405020304" pitchFamily="18" charset="0"/>
                <a:cs typeface="Times New Roman" panose="02020603050405020304" pitchFamily="18" charset="0"/>
              </a:rPr>
              <a:t>。</a:t>
            </a:r>
            <a:endParaRPr lang="en-US" altLang="zh-CN" sz="2000" dirty="0" smtClean="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p"/>
            </a:pPr>
            <a:r>
              <a:rPr lang="zh-CN" altLang="en-US" sz="2000" dirty="0" smtClean="0">
                <a:latin typeface="Times New Roman" panose="02020603050405020304" pitchFamily="18" charset="0"/>
                <a:cs typeface="Times New Roman" panose="02020603050405020304" pitchFamily="18" charset="0"/>
              </a:rPr>
              <a:t>直接</a:t>
            </a:r>
            <a:r>
              <a:rPr lang="zh-CN" altLang="en-US" sz="2000" b="1" dirty="0" smtClean="0">
                <a:solidFill>
                  <a:srgbClr val="0000CC"/>
                </a:solidFill>
                <a:latin typeface="Times New Roman" panose="02020603050405020304" pitchFamily="18" charset="0"/>
                <a:cs typeface="Times New Roman" panose="02020603050405020304" pitchFamily="18" charset="0"/>
              </a:rPr>
              <a:t>对一个不存在的实例变量赋值</a:t>
            </a:r>
            <a:r>
              <a:rPr lang="zh-CN" altLang="en-US" sz="2000" dirty="0" smtClean="0">
                <a:latin typeface="Times New Roman" panose="02020603050405020304" pitchFamily="18" charset="0"/>
                <a:cs typeface="Times New Roman" panose="02020603050405020304" pitchFamily="18" charset="0"/>
              </a:rPr>
              <a:t>，将会</a:t>
            </a:r>
            <a:r>
              <a:rPr lang="zh-CN" altLang="en-US" sz="2000" b="1" dirty="0" smtClean="0">
                <a:solidFill>
                  <a:srgbClr val="E73A1C"/>
                </a:solidFill>
                <a:latin typeface="Times New Roman" panose="02020603050405020304" pitchFamily="18" charset="0"/>
                <a:cs typeface="Times New Roman" panose="02020603050405020304" pitchFamily="18" charset="0"/>
              </a:rPr>
              <a:t>为该对象添加一个实例变量</a:t>
            </a:r>
            <a:r>
              <a:rPr lang="zh-CN" altLang="en-US" sz="2000" dirty="0" smtClean="0">
                <a:latin typeface="Times New Roman" panose="02020603050405020304" pitchFamily="18" charset="0"/>
                <a:cs typeface="Times New Roman" panose="02020603050405020304" pitchFamily="18" charset="0"/>
              </a:rPr>
              <a:t>。有点类似于字典中键的操作。</a:t>
            </a:r>
            <a:endParaRPr lang="en-US" altLang="zh-CN" sz="2000" dirty="0" smtClean="0">
              <a:latin typeface="Times New Roman" panose="02020603050405020304" pitchFamily="18" charset="0"/>
              <a:cs typeface="Times New Roman" panose="02020603050405020304" pitchFamily="18" charset="0"/>
            </a:endParaRPr>
          </a:p>
        </p:txBody>
      </p:sp>
      <p:sp>
        <p:nvSpPr>
          <p:cNvPr id="2" name="Rectangle 1"/>
          <p:cNvSpPr>
            <a:spLocks noChangeArrowheads="1"/>
          </p:cNvSpPr>
          <p:nvPr/>
        </p:nvSpPr>
        <p:spPr bwMode="auto">
          <a:xfrm>
            <a:off x="658150" y="1820679"/>
            <a:ext cx="5580535" cy="3272947"/>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sz="2000" b="0" i="0" u="none" strike="noStrike" cap="none" normalizeH="0" baseline="0" smtClean="0">
                <a:ln>
                  <a:noFill/>
                </a:ln>
                <a:solidFill>
                  <a:srgbClr val="A9B7C6"/>
                </a:solidFill>
                <a:effectLst/>
                <a:latin typeface="Consolas" panose="020B0609020204030204" pitchFamily="49" charset="0"/>
              </a:rPr>
              <a:t>s_1 = Student(</a:t>
            </a:r>
            <a:r>
              <a:rPr kumimoji="0" lang="zh-CN" altLang="zh-CN" sz="2000" b="0" i="0" u="none" strike="noStrike" cap="none" normalizeH="0" baseline="0" smtClean="0">
                <a:ln>
                  <a:noFill/>
                </a:ln>
                <a:solidFill>
                  <a:srgbClr val="6A8759"/>
                </a:solidFill>
                <a:effectLst/>
                <a:latin typeface="Consolas" panose="020B0609020204030204" pitchFamily="49" charset="0"/>
              </a:rPr>
              <a:t>"</a:t>
            </a:r>
            <a:r>
              <a:rPr kumimoji="0" lang="zh-CN" sz="2000" b="0" i="0" u="none" strike="noStrike" cap="none" normalizeH="0" baseline="0" smtClean="0">
                <a:ln>
                  <a:noFill/>
                </a:ln>
                <a:solidFill>
                  <a:srgbClr val="6A8759"/>
                </a:solidFill>
                <a:effectLst/>
                <a:latin typeface="Arial Unicode MS" panose="020B0604020202020204" pitchFamily="34" charset="-122"/>
                <a:ea typeface="Arial Unicode MS" panose="020B0604020202020204" pitchFamily="34" charset="-122"/>
                <a:cs typeface="Arial Unicode MS" panose="020B0604020202020204" pitchFamily="34" charset="-122"/>
              </a:rPr>
              <a:t>张三</a:t>
            </a:r>
            <a:r>
              <a:rPr kumimoji="0" lang="zh-CN" altLang="zh-CN" sz="2000" b="0" i="0" u="none" strike="noStrike" cap="none" normalizeH="0" baseline="0" smtClean="0">
                <a:ln>
                  <a:noFill/>
                </a:ln>
                <a:solidFill>
                  <a:srgbClr val="6A8759"/>
                </a:solidFill>
                <a:effectLst/>
                <a:latin typeface="Consolas" panose="020B0609020204030204" pitchFamily="49" charset="0"/>
              </a:rPr>
              <a:t>"</a:t>
            </a:r>
            <a:r>
              <a:rPr kumimoji="0" lang="zh-CN" altLang="zh-CN" sz="2000" b="0" i="0" u="none" strike="noStrike" cap="none" normalizeH="0" baseline="0" smtClean="0">
                <a:ln>
                  <a:noFill/>
                </a:ln>
                <a:solidFill>
                  <a:srgbClr val="A9B7C6"/>
                </a:solidFill>
                <a:effectLst/>
                <a:latin typeface="Consolas" panose="020B0609020204030204" pitchFamily="49" charset="0"/>
              </a:rPr>
              <a:t>)  </a:t>
            </a:r>
            <a:r>
              <a:rPr kumimoji="0" lang="zh-CN" altLang="zh-CN" sz="2000" b="0" i="0" u="none" strike="noStrike" cap="none" normalizeH="0" baseline="0" smtClean="0">
                <a:ln>
                  <a:noFill/>
                </a:ln>
                <a:solidFill>
                  <a:srgbClr val="808080"/>
                </a:solidFill>
                <a:effectLst/>
                <a:latin typeface="Consolas" panose="020B0609020204030204" pitchFamily="49" charset="0"/>
              </a:rPr>
              <a:t># </a:t>
            </a:r>
            <a:r>
              <a:rPr kumimoji="0" lang="zh-CN" sz="2000" b="0" i="0" u="none" strike="noStrike" cap="none" normalizeH="0" baseline="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t>创建对象</a:t>
            </a:r>
            <a:br>
              <a:rPr kumimoji="0" lang="zh-CN" sz="2000" b="0" i="0" u="none" strike="noStrike" cap="none" normalizeH="0" baseline="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br>
            <a:r>
              <a:rPr kumimoji="0" lang="zh-CN" altLang="zh-CN" sz="2000" b="0" i="0" u="none" strike="noStrike" cap="none" normalizeH="0" baseline="0" smtClean="0">
                <a:ln>
                  <a:noFill/>
                </a:ln>
                <a:solidFill>
                  <a:srgbClr val="8888C6"/>
                </a:solidFill>
                <a:effectLst/>
                <a:latin typeface="Consolas" panose="020B0609020204030204" pitchFamily="49" charset="0"/>
              </a:rPr>
              <a:t>print</a:t>
            </a:r>
            <a:r>
              <a:rPr kumimoji="0" lang="zh-CN" altLang="zh-CN" sz="2000" b="0" i="0" u="none" strike="noStrike" cap="none" normalizeH="0" baseline="0" smtClean="0">
                <a:ln>
                  <a:noFill/>
                </a:ln>
                <a:solidFill>
                  <a:srgbClr val="A9B7C6"/>
                </a:solidFill>
                <a:effectLst/>
                <a:latin typeface="Consolas" panose="020B0609020204030204" pitchFamily="49" charset="0"/>
              </a:rPr>
              <a:t>(</a:t>
            </a:r>
            <a:r>
              <a:rPr kumimoji="0" lang="zh-CN" altLang="zh-CN" sz="2000" b="0" i="0" u="none" strike="noStrike" cap="none" normalizeH="0" baseline="0" smtClean="0">
                <a:ln>
                  <a:noFill/>
                </a:ln>
                <a:solidFill>
                  <a:srgbClr val="8888C6"/>
                </a:solidFill>
                <a:effectLst/>
                <a:latin typeface="Consolas" panose="020B0609020204030204" pitchFamily="49" charset="0"/>
              </a:rPr>
              <a:t>dir</a:t>
            </a:r>
            <a:r>
              <a:rPr kumimoji="0" lang="zh-CN" altLang="zh-CN" sz="2000" b="0" i="0" u="none" strike="noStrike" cap="none" normalizeH="0" baseline="0" smtClean="0">
                <a:ln>
                  <a:noFill/>
                </a:ln>
                <a:solidFill>
                  <a:srgbClr val="A9B7C6"/>
                </a:solidFill>
                <a:effectLst/>
                <a:latin typeface="Consolas" panose="020B0609020204030204" pitchFamily="49" charset="0"/>
              </a:rPr>
              <a:t>(s_1))</a:t>
            </a:r>
            <a:br>
              <a:rPr kumimoji="0" lang="zh-CN" altLang="zh-CN" sz="2000" b="0" i="0" u="none" strike="noStrike" cap="none" normalizeH="0" baseline="0" smtClean="0">
                <a:ln>
                  <a:noFill/>
                </a:ln>
                <a:solidFill>
                  <a:srgbClr val="A9B7C6"/>
                </a:solidFill>
                <a:effectLst/>
                <a:latin typeface="Consolas" panose="020B0609020204030204" pitchFamily="49" charset="0"/>
              </a:rPr>
            </a:br>
            <a:r>
              <a:rPr kumimoji="0" lang="zh-CN" altLang="zh-CN" sz="2000" b="0" i="0" u="none" strike="noStrike" cap="none" normalizeH="0" baseline="0" smtClean="0">
                <a:ln>
                  <a:noFill/>
                </a:ln>
                <a:solidFill>
                  <a:srgbClr val="A9B7C6"/>
                </a:solidFill>
                <a:effectLst/>
                <a:latin typeface="Consolas" panose="020B0609020204030204" pitchFamily="49" charset="0"/>
              </a:rPr>
              <a:t>s_1.set_major(</a:t>
            </a:r>
            <a:r>
              <a:rPr kumimoji="0" lang="zh-CN" altLang="zh-CN" sz="2000" b="0" i="0" u="none" strike="noStrike" cap="none" normalizeH="0" baseline="0" smtClean="0">
                <a:ln>
                  <a:noFill/>
                </a:ln>
                <a:solidFill>
                  <a:srgbClr val="6A8759"/>
                </a:solidFill>
                <a:effectLst/>
                <a:latin typeface="Consolas" panose="020B0609020204030204" pitchFamily="49" charset="0"/>
              </a:rPr>
              <a:t>"</a:t>
            </a:r>
            <a:r>
              <a:rPr kumimoji="0" lang="zh-CN" sz="2000" b="0" i="0" u="none" strike="noStrike" cap="none" normalizeH="0" baseline="0" smtClean="0">
                <a:ln>
                  <a:noFill/>
                </a:ln>
                <a:solidFill>
                  <a:srgbClr val="6A8759"/>
                </a:solidFill>
                <a:effectLst/>
                <a:latin typeface="Arial Unicode MS" panose="020B0604020202020204" pitchFamily="34" charset="-122"/>
                <a:ea typeface="Arial Unicode MS" panose="020B0604020202020204" pitchFamily="34" charset="-122"/>
                <a:cs typeface="Arial Unicode MS" panose="020B0604020202020204" pitchFamily="34" charset="-122"/>
              </a:rPr>
              <a:t>计算机</a:t>
            </a:r>
            <a:r>
              <a:rPr kumimoji="0" lang="zh-CN" altLang="zh-CN" sz="2000" b="0" i="0" u="none" strike="noStrike" cap="none" normalizeH="0" baseline="0" smtClean="0">
                <a:ln>
                  <a:noFill/>
                </a:ln>
                <a:solidFill>
                  <a:srgbClr val="6A8759"/>
                </a:solidFill>
                <a:effectLst/>
                <a:latin typeface="Consolas" panose="020B0609020204030204" pitchFamily="49" charset="0"/>
              </a:rPr>
              <a:t>"</a:t>
            </a:r>
            <a:r>
              <a:rPr kumimoji="0" lang="zh-CN" altLang="zh-CN" sz="2000" b="0" i="0" u="none" strike="noStrike" cap="none" normalizeH="0" baseline="0" smtClean="0">
                <a:ln>
                  <a:noFill/>
                </a:ln>
                <a:solidFill>
                  <a:srgbClr val="A9B7C6"/>
                </a:solidFill>
                <a:effectLst/>
                <a:latin typeface="Consolas" panose="020B0609020204030204" pitchFamily="49" charset="0"/>
              </a:rPr>
              <a:t>)  </a:t>
            </a:r>
            <a:r>
              <a:rPr kumimoji="0" lang="zh-CN" altLang="zh-CN" sz="2000" b="0" i="0" u="none" strike="noStrike" cap="none" normalizeH="0" baseline="0" smtClean="0">
                <a:ln>
                  <a:noFill/>
                </a:ln>
                <a:solidFill>
                  <a:srgbClr val="808080"/>
                </a:solidFill>
                <a:effectLst/>
                <a:latin typeface="Consolas" panose="020B0609020204030204" pitchFamily="49" charset="0"/>
              </a:rPr>
              <a:t># </a:t>
            </a:r>
            <a:r>
              <a:rPr kumimoji="0" lang="zh-CN" sz="2000" b="0" i="0" u="none" strike="noStrike" cap="none" normalizeH="0" baseline="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t>调用方法</a:t>
            </a:r>
            <a:br>
              <a:rPr kumimoji="0" lang="zh-CN" sz="2000" b="0" i="0" u="none" strike="noStrike" cap="none" normalizeH="0" baseline="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br>
            <a:r>
              <a:rPr kumimoji="0" lang="zh-CN" altLang="zh-CN" sz="2000" b="0" i="0" u="none" strike="noStrike" cap="none" normalizeH="0" baseline="0" smtClean="0">
                <a:ln>
                  <a:noFill/>
                </a:ln>
                <a:solidFill>
                  <a:srgbClr val="8888C6"/>
                </a:solidFill>
                <a:effectLst/>
                <a:latin typeface="Consolas" panose="020B0609020204030204" pitchFamily="49" charset="0"/>
              </a:rPr>
              <a:t>print</a:t>
            </a:r>
            <a:r>
              <a:rPr kumimoji="0" lang="zh-CN" altLang="zh-CN" sz="2000" b="0" i="0" u="none" strike="noStrike" cap="none" normalizeH="0" baseline="0" smtClean="0">
                <a:ln>
                  <a:noFill/>
                </a:ln>
                <a:solidFill>
                  <a:srgbClr val="A9B7C6"/>
                </a:solidFill>
                <a:effectLst/>
                <a:latin typeface="Consolas" panose="020B0609020204030204" pitchFamily="49" charset="0"/>
              </a:rPr>
              <a:t>(</a:t>
            </a:r>
            <a:r>
              <a:rPr kumimoji="0" lang="zh-CN" altLang="zh-CN" sz="2000" b="0" i="0" u="none" strike="noStrike" cap="none" normalizeH="0" baseline="0" smtClean="0">
                <a:ln>
                  <a:noFill/>
                </a:ln>
                <a:solidFill>
                  <a:srgbClr val="8888C6"/>
                </a:solidFill>
                <a:effectLst/>
                <a:latin typeface="Consolas" panose="020B0609020204030204" pitchFamily="49" charset="0"/>
              </a:rPr>
              <a:t>dir</a:t>
            </a:r>
            <a:r>
              <a:rPr kumimoji="0" lang="zh-CN" altLang="zh-CN" sz="2000" b="0" i="0" u="none" strike="noStrike" cap="none" normalizeH="0" baseline="0" smtClean="0">
                <a:ln>
                  <a:noFill/>
                </a:ln>
                <a:solidFill>
                  <a:srgbClr val="A9B7C6"/>
                </a:solidFill>
                <a:effectLst/>
                <a:latin typeface="Consolas" panose="020B0609020204030204" pitchFamily="49" charset="0"/>
              </a:rPr>
              <a:t>(s_1))</a:t>
            </a:r>
            <a:br>
              <a:rPr kumimoji="0" lang="zh-CN" altLang="zh-CN" sz="2000" b="0" i="0" u="none" strike="noStrike" cap="none" normalizeH="0" baseline="0" smtClean="0">
                <a:ln>
                  <a:noFill/>
                </a:ln>
                <a:solidFill>
                  <a:srgbClr val="A9B7C6"/>
                </a:solidFill>
                <a:effectLst/>
                <a:latin typeface="Consolas" panose="020B0609020204030204" pitchFamily="49" charset="0"/>
              </a:rPr>
            </a:br>
            <a:r>
              <a:rPr kumimoji="0" lang="zh-CN" altLang="zh-CN" sz="2000" b="0" i="0" u="none" strike="noStrike" cap="none" normalizeH="0" baseline="0" smtClean="0">
                <a:ln>
                  <a:noFill/>
                </a:ln>
                <a:solidFill>
                  <a:srgbClr val="A9B7C6"/>
                </a:solidFill>
                <a:effectLst/>
                <a:latin typeface="Consolas" panose="020B0609020204030204" pitchFamily="49" charset="0"/>
              </a:rPr>
              <a:t>s_1.num = </a:t>
            </a:r>
            <a:r>
              <a:rPr kumimoji="0" lang="zh-CN" altLang="zh-CN" sz="2000" b="0" i="0" u="none" strike="noStrike" cap="none" normalizeH="0" baseline="0" smtClean="0">
                <a:ln>
                  <a:noFill/>
                </a:ln>
                <a:solidFill>
                  <a:srgbClr val="6A8759"/>
                </a:solidFill>
                <a:effectLst/>
                <a:latin typeface="Consolas" panose="020B0609020204030204" pitchFamily="49" charset="0"/>
              </a:rPr>
              <a:t>"007"  </a:t>
            </a:r>
            <a:r>
              <a:rPr kumimoji="0" lang="zh-CN" altLang="zh-CN" sz="2000" b="0" i="0" u="none" strike="noStrike" cap="none" normalizeH="0" baseline="0" smtClean="0">
                <a:ln>
                  <a:noFill/>
                </a:ln>
                <a:solidFill>
                  <a:srgbClr val="808080"/>
                </a:solidFill>
                <a:effectLst/>
                <a:latin typeface="Consolas" panose="020B0609020204030204" pitchFamily="49" charset="0"/>
              </a:rPr>
              <a:t># </a:t>
            </a:r>
            <a:r>
              <a:rPr kumimoji="0" lang="zh-CN" sz="2000" b="0" i="0" u="none" strike="noStrike" cap="none" normalizeH="0" baseline="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t>新增实例变量</a:t>
            </a:r>
            <a:br>
              <a:rPr kumimoji="0" lang="zh-CN" sz="2000" b="0" i="0" u="none" strike="noStrike" cap="none" normalizeH="0" baseline="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br>
            <a:r>
              <a:rPr kumimoji="0" lang="zh-CN" altLang="zh-CN" sz="2000" b="0" i="0" u="none" strike="noStrike" cap="none" normalizeH="0" baseline="0" smtClean="0">
                <a:ln>
                  <a:noFill/>
                </a:ln>
                <a:solidFill>
                  <a:srgbClr val="8888C6"/>
                </a:solidFill>
                <a:effectLst/>
                <a:latin typeface="Consolas" panose="020B0609020204030204" pitchFamily="49" charset="0"/>
              </a:rPr>
              <a:t>print</a:t>
            </a:r>
            <a:r>
              <a:rPr kumimoji="0" lang="zh-CN" altLang="zh-CN" sz="2000" b="0" i="0" u="none" strike="noStrike" cap="none" normalizeH="0" baseline="0" smtClean="0">
                <a:ln>
                  <a:noFill/>
                </a:ln>
                <a:solidFill>
                  <a:srgbClr val="A9B7C6"/>
                </a:solidFill>
                <a:effectLst/>
                <a:latin typeface="Consolas" panose="020B0609020204030204" pitchFamily="49" charset="0"/>
              </a:rPr>
              <a:t>(</a:t>
            </a:r>
            <a:r>
              <a:rPr kumimoji="0" lang="zh-CN" altLang="zh-CN" sz="2000" b="0" i="0" u="none" strike="noStrike" cap="none" normalizeH="0" baseline="0" smtClean="0">
                <a:ln>
                  <a:noFill/>
                </a:ln>
                <a:solidFill>
                  <a:srgbClr val="8888C6"/>
                </a:solidFill>
                <a:effectLst/>
                <a:latin typeface="Consolas" panose="020B0609020204030204" pitchFamily="49" charset="0"/>
              </a:rPr>
              <a:t>dir</a:t>
            </a:r>
            <a:r>
              <a:rPr kumimoji="0" lang="zh-CN" altLang="zh-CN" sz="2000" b="0" i="0" u="none" strike="noStrike" cap="none" normalizeH="0" baseline="0" smtClean="0">
                <a:ln>
                  <a:noFill/>
                </a:ln>
                <a:solidFill>
                  <a:srgbClr val="A9B7C6"/>
                </a:solidFill>
                <a:effectLst/>
                <a:latin typeface="Consolas" panose="020B0609020204030204" pitchFamily="49" charset="0"/>
              </a:rPr>
              <a:t>(s_1))</a:t>
            </a:r>
            <a:br>
              <a:rPr kumimoji="0" lang="zh-CN" altLang="zh-CN" sz="2000" b="0" i="0" u="none" strike="noStrike" cap="none" normalizeH="0" baseline="0" smtClean="0">
                <a:ln>
                  <a:noFill/>
                </a:ln>
                <a:solidFill>
                  <a:srgbClr val="A9B7C6"/>
                </a:solidFill>
                <a:effectLst/>
                <a:latin typeface="Consolas" panose="020B0609020204030204" pitchFamily="49" charset="0"/>
              </a:rPr>
            </a:br>
            <a:r>
              <a:rPr kumimoji="0" lang="zh-CN" altLang="zh-CN" sz="2000" b="0" i="0" u="none" strike="noStrike" cap="none" normalizeH="0" baseline="0" smtClean="0">
                <a:ln>
                  <a:noFill/>
                </a:ln>
                <a:solidFill>
                  <a:srgbClr val="8888C6"/>
                </a:solidFill>
                <a:effectLst/>
                <a:latin typeface="Consolas" panose="020B0609020204030204" pitchFamily="49" charset="0"/>
              </a:rPr>
              <a:t>print</a:t>
            </a:r>
            <a:r>
              <a:rPr kumimoji="0" lang="zh-CN" altLang="zh-CN" sz="2000" b="0" i="0" u="none" strike="noStrike" cap="none" normalizeH="0" baseline="0" smtClean="0">
                <a:ln>
                  <a:noFill/>
                </a:ln>
                <a:solidFill>
                  <a:srgbClr val="A9B7C6"/>
                </a:solidFill>
                <a:effectLst/>
                <a:latin typeface="Consolas" panose="020B0609020204030204" pitchFamily="49" charset="0"/>
              </a:rPr>
              <a:t>(s_1.sex)  </a:t>
            </a:r>
            <a:r>
              <a:rPr kumimoji="0" lang="zh-CN" altLang="zh-CN" sz="2000" b="0" i="0" u="none" strike="noStrike" cap="none" normalizeH="0" baseline="0" smtClean="0">
                <a:ln>
                  <a:noFill/>
                </a:ln>
                <a:solidFill>
                  <a:srgbClr val="808080"/>
                </a:solidFill>
                <a:effectLst/>
                <a:latin typeface="Consolas" panose="020B0609020204030204" pitchFamily="49" charset="0"/>
              </a:rPr>
              <a:t># </a:t>
            </a:r>
            <a:r>
              <a:rPr kumimoji="0" lang="zh-CN" sz="2000" b="0" i="0" u="none" strike="noStrike" cap="none" normalizeH="0" baseline="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t>访问不存在的实例变量</a:t>
            </a:r>
            <a:endParaRPr kumimoji="0" lang="zh-CN" sz="2800" b="0" i="0" u="none" strike="noStrike" cap="none" normalizeH="0" baseline="0" smtClean="0">
              <a:ln>
                <a:noFill/>
              </a:ln>
              <a:solidFill>
                <a:schemeClr val="tx1"/>
              </a:solidFill>
              <a:effectLst/>
              <a:latin typeface="Arial" panose="020B0604020202020204" pitchFamily="34" charset="0"/>
            </a:endParaRPr>
          </a:p>
        </p:txBody>
      </p:sp>
      <p:sp>
        <p:nvSpPr>
          <p:cNvPr id="12" name="矩形 11"/>
          <p:cNvSpPr/>
          <p:nvPr/>
        </p:nvSpPr>
        <p:spPr>
          <a:xfrm>
            <a:off x="670542" y="5330614"/>
            <a:ext cx="11136285" cy="1107996"/>
          </a:xfrm>
          <a:prstGeom prst="rect">
            <a:avLst/>
          </a:prstGeom>
        </p:spPr>
        <p:txBody>
          <a:bodyPr wrap="square">
            <a:spAutoFit/>
          </a:bodyPr>
          <a:lstStyle/>
          <a:p>
            <a:pPr algn="just">
              <a:lnSpc>
                <a:spcPct val="150000"/>
              </a:lnSpc>
            </a:pPr>
            <a:r>
              <a:rPr lang="zh-CN" altLang="en-US" sz="2400" b="1" dirty="0" smtClean="0">
                <a:solidFill>
                  <a:srgbClr val="E73A1C"/>
                </a:solidFill>
                <a:latin typeface="Times New Roman" panose="02020603050405020304" pitchFamily="18" charset="0"/>
                <a:cs typeface="Times New Roman" panose="02020603050405020304" pitchFamily="18" charset="0"/>
              </a:rPr>
              <a:t>注意：</a:t>
            </a:r>
            <a:r>
              <a:rPr lang="zh-CN" altLang="en-US" sz="2000" dirty="0" smtClean="0">
                <a:latin typeface="Times New Roman" panose="02020603050405020304" pitchFamily="18" charset="0"/>
                <a:cs typeface="Times New Roman" panose="02020603050405020304" pitchFamily="18" charset="0"/>
              </a:rPr>
              <a:t>如果实例变量名</a:t>
            </a:r>
            <a:r>
              <a:rPr lang="zh-CN" altLang="en-US" sz="2000" b="1" dirty="0" smtClean="0">
                <a:solidFill>
                  <a:srgbClr val="E73A1C"/>
                </a:solidFill>
                <a:latin typeface="Times New Roman" panose="02020603050405020304" pitchFamily="18" charset="0"/>
                <a:cs typeface="Times New Roman" panose="02020603050405020304" pitchFamily="18" charset="0"/>
              </a:rPr>
              <a:t>以两个下划线开始</a:t>
            </a:r>
            <a:r>
              <a:rPr lang="zh-CN" altLang="en-US" sz="2000" dirty="0" smtClean="0">
                <a:latin typeface="Times New Roman" panose="02020603050405020304" pitchFamily="18" charset="0"/>
                <a:cs typeface="Times New Roman" panose="02020603050405020304" pitchFamily="18" charset="0"/>
              </a:rPr>
              <a:t>，即“</a:t>
            </a:r>
            <a:r>
              <a:rPr lang="en-US" altLang="zh-CN" sz="2000" b="1" dirty="0" smtClean="0">
                <a:solidFill>
                  <a:srgbClr val="0000CC"/>
                </a:solidFill>
                <a:latin typeface="Times New Roman" panose="02020603050405020304" pitchFamily="18" charset="0"/>
                <a:cs typeface="Times New Roman" panose="02020603050405020304" pitchFamily="18" charset="0"/>
              </a:rPr>
              <a:t>__</a:t>
            </a:r>
            <a:r>
              <a:rPr lang="zh-CN" altLang="en-US" sz="2000" b="1" dirty="0" smtClean="0">
                <a:solidFill>
                  <a:srgbClr val="0000CC"/>
                </a:solidFill>
                <a:latin typeface="Times New Roman" panose="02020603050405020304" pitchFamily="18" charset="0"/>
                <a:cs typeface="Times New Roman" panose="02020603050405020304" pitchFamily="18" charset="0"/>
              </a:rPr>
              <a:t>变量名</a:t>
            </a:r>
            <a:r>
              <a:rPr lang="zh-CN" altLang="en-US" sz="2000" dirty="0" smtClean="0">
                <a:latin typeface="Times New Roman" panose="02020603050405020304" pitchFamily="18" charset="0"/>
                <a:cs typeface="Times New Roman" panose="02020603050405020304" pitchFamily="18" charset="0"/>
              </a:rPr>
              <a:t>”，表示该变量属于私有变量，只允许</a:t>
            </a:r>
            <a:r>
              <a:rPr lang="zh-CN" altLang="en-US" sz="2000" b="1" dirty="0" smtClean="0">
                <a:solidFill>
                  <a:srgbClr val="0000CC"/>
                </a:solidFill>
                <a:latin typeface="Times New Roman" panose="02020603050405020304" pitchFamily="18" charset="0"/>
                <a:cs typeface="Times New Roman" panose="02020603050405020304" pitchFamily="18" charset="0"/>
              </a:rPr>
              <a:t>在这个类的内部调用</a:t>
            </a:r>
            <a:r>
              <a:rPr lang="zh-CN" altLang="en-US" sz="2000" dirty="0" smtClean="0">
                <a:latin typeface="Times New Roman" panose="02020603050405020304" pitchFamily="18" charset="0"/>
                <a:cs typeface="Times New Roman" panose="02020603050405020304" pitchFamily="18" charset="0"/>
              </a:rPr>
              <a:t>，在外部无法直接调用。</a:t>
            </a:r>
            <a:endParaRPr lang="zh-CN" altLang="en-US" sz="2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225297"/>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726309" y="492789"/>
            <a:ext cx="2662315" cy="670120"/>
          </a:xfrm>
          <a:prstGeom prst="rect">
            <a:avLst/>
          </a:prstGeom>
        </p:spPr>
        <p:txBody>
          <a:bodyPr wrap="square">
            <a:spAutoFit/>
          </a:bodyPr>
          <a:lstStyle/>
          <a:p>
            <a:pPr lvl="0" algn="ctr">
              <a:lnSpc>
                <a:spcPct val="130000"/>
              </a:lnSpc>
            </a:pPr>
            <a:r>
              <a:rPr lang="zh-CN" altLang="en-US" sz="3200" b="1" dirty="0" smtClean="0">
                <a:solidFill>
                  <a:schemeClr val="accent1"/>
                </a:solidFill>
              </a:rPr>
              <a:t>成员变量</a:t>
            </a:r>
            <a:endParaRPr lang="en-US" altLang="zh-CN" sz="3200" b="1" dirty="0">
              <a:solidFill>
                <a:schemeClr val="accent1"/>
              </a:solidFill>
            </a:endParaRPr>
          </a:p>
        </p:txBody>
      </p:sp>
      <p:sp>
        <p:nvSpPr>
          <p:cNvPr id="10" name="矩形 9"/>
          <p:cNvSpPr/>
          <p:nvPr/>
        </p:nvSpPr>
        <p:spPr>
          <a:xfrm>
            <a:off x="1828767" y="1645227"/>
            <a:ext cx="4409918" cy="3007728"/>
          </a:xfrm>
          <a:prstGeom prst="rect">
            <a:avLst/>
          </a:prstGeom>
          <a:noFill/>
          <a:ln w="25400">
            <a:noFill/>
          </a:ln>
        </p:spPr>
        <p:txBody>
          <a:bodyPr wrap="square" lIns="108000" tIns="72000" rIns="108000" bIns="72000">
            <a:spAutoFit/>
          </a:bodyPr>
          <a:lstStyle/>
          <a:p>
            <a:pPr marL="342900" indent="-342900" algn="just">
              <a:lnSpc>
                <a:spcPct val="150000"/>
              </a:lnSpc>
              <a:buFont typeface="Wingdings" panose="05000000000000000000" pitchFamily="2" charset="2"/>
              <a:buChar char="p"/>
            </a:pPr>
            <a:r>
              <a:rPr lang="zh-CN" altLang="en-US" sz="2400" b="1" dirty="0" smtClean="0">
                <a:solidFill>
                  <a:srgbClr val="E73A1C"/>
                </a:solidFill>
                <a:latin typeface="Times New Roman" panose="02020603050405020304" pitchFamily="18" charset="0"/>
                <a:cs typeface="Times New Roman" panose="02020603050405020304" pitchFamily="18" charset="0"/>
              </a:rPr>
              <a:t>类变量 </a:t>
            </a:r>
            <a:r>
              <a:rPr lang="zh-CN" altLang="en-US" sz="2000" b="1" dirty="0" smtClean="0">
                <a:solidFill>
                  <a:srgbClr val="0000CC"/>
                </a:solidFill>
                <a:latin typeface="Times New Roman" panose="02020603050405020304" pitchFamily="18" charset="0"/>
                <a:cs typeface="Times New Roman" panose="02020603050405020304" pitchFamily="18" charset="0"/>
              </a:rPr>
              <a:t>在</a:t>
            </a:r>
            <a:r>
              <a:rPr lang="zh-CN" altLang="en-US" sz="2000" b="1" dirty="0">
                <a:solidFill>
                  <a:srgbClr val="0000CC"/>
                </a:solidFill>
                <a:latin typeface="Times New Roman" panose="02020603050405020304" pitchFamily="18" charset="0"/>
                <a:cs typeface="Times New Roman" panose="02020603050405020304" pitchFamily="18" charset="0"/>
              </a:rPr>
              <a:t>类中所有方法之外定义</a:t>
            </a:r>
            <a:r>
              <a:rPr lang="zh-CN" altLang="en-US" sz="2000" dirty="0">
                <a:latin typeface="Times New Roman" panose="02020603050405020304" pitchFamily="18" charset="0"/>
                <a:cs typeface="Times New Roman" panose="02020603050405020304" pitchFamily="18" charset="0"/>
              </a:rPr>
              <a:t>的变量</a:t>
            </a:r>
            <a:r>
              <a:rPr lang="zh-CN" altLang="en-US" sz="2000" dirty="0" smtClean="0">
                <a:latin typeface="Times New Roman" panose="02020603050405020304" pitchFamily="18" charset="0"/>
                <a:cs typeface="Times New Roman" panose="02020603050405020304" pitchFamily="18" charset="0"/>
              </a:rPr>
              <a:t>，可以在</a:t>
            </a:r>
            <a:r>
              <a:rPr lang="zh-CN" altLang="en-US" sz="2000" b="1" dirty="0" smtClean="0">
                <a:solidFill>
                  <a:srgbClr val="0000CC"/>
                </a:solidFill>
                <a:latin typeface="Times New Roman" panose="02020603050405020304" pitchFamily="18" charset="0"/>
                <a:cs typeface="Times New Roman" panose="02020603050405020304" pitchFamily="18" charset="0"/>
              </a:rPr>
              <a:t>所有</a:t>
            </a:r>
            <a:r>
              <a:rPr lang="zh-CN" altLang="en-US" sz="2000" b="1" dirty="0">
                <a:solidFill>
                  <a:srgbClr val="0000CC"/>
                </a:solidFill>
                <a:latin typeface="Times New Roman" panose="02020603050405020304" pitchFamily="18" charset="0"/>
                <a:cs typeface="Times New Roman" panose="02020603050405020304" pitchFamily="18" charset="0"/>
              </a:rPr>
              <a:t>实例之间</a:t>
            </a:r>
            <a:r>
              <a:rPr lang="zh-CN" altLang="en-US" sz="2000" b="1" dirty="0" smtClean="0">
                <a:solidFill>
                  <a:srgbClr val="0000CC"/>
                </a:solidFill>
                <a:latin typeface="Times New Roman" panose="02020603050405020304" pitchFamily="18" charset="0"/>
                <a:cs typeface="Times New Roman" panose="02020603050405020304" pitchFamily="18" charset="0"/>
              </a:rPr>
              <a:t>共享</a:t>
            </a:r>
            <a:r>
              <a:rPr lang="zh-CN" altLang="en-US" sz="2000" dirty="0" smtClean="0">
                <a:latin typeface="Times New Roman" panose="02020603050405020304" pitchFamily="18" charset="0"/>
                <a:cs typeface="Times New Roman" panose="02020603050405020304" pitchFamily="18" charset="0"/>
              </a:rPr>
              <a:t>，类变量可以通过“</a:t>
            </a:r>
            <a:r>
              <a:rPr lang="zh-CN" altLang="en-US" sz="2000" b="1" dirty="0">
                <a:solidFill>
                  <a:srgbClr val="0000CC"/>
                </a:solidFill>
                <a:latin typeface="Times New Roman" panose="02020603050405020304" pitchFamily="18" charset="0"/>
                <a:cs typeface="Times New Roman" panose="02020603050405020304" pitchFamily="18" charset="0"/>
              </a:rPr>
              <a:t>类名</a:t>
            </a:r>
            <a:r>
              <a:rPr lang="en-US" altLang="zh-CN" sz="2000" b="1" dirty="0" smtClean="0">
                <a:solidFill>
                  <a:srgbClr val="0000CC"/>
                </a:solidFill>
                <a:latin typeface="Times New Roman" panose="02020603050405020304" pitchFamily="18" charset="0"/>
                <a:cs typeface="Times New Roman" panose="02020603050405020304" pitchFamily="18" charset="0"/>
              </a:rPr>
              <a:t>.</a:t>
            </a:r>
            <a:r>
              <a:rPr lang="zh-CN" altLang="en-US" sz="2000" b="1" dirty="0" smtClean="0">
                <a:solidFill>
                  <a:srgbClr val="0000CC"/>
                </a:solidFill>
                <a:latin typeface="Times New Roman" panose="02020603050405020304" pitchFamily="18" charset="0"/>
                <a:cs typeface="Times New Roman" panose="02020603050405020304" pitchFamily="18" charset="0"/>
              </a:rPr>
              <a:t>类变量</a:t>
            </a:r>
            <a:r>
              <a:rPr lang="zh-CN" altLang="en-US" sz="2000" b="1" dirty="0">
                <a:solidFill>
                  <a:srgbClr val="0000CC"/>
                </a:solidFill>
                <a:latin typeface="Times New Roman" panose="02020603050405020304" pitchFamily="18" charset="0"/>
                <a:cs typeface="Times New Roman" panose="02020603050405020304" pitchFamily="18" charset="0"/>
              </a:rPr>
              <a:t>名</a:t>
            </a:r>
            <a:r>
              <a:rPr lang="zh-CN" altLang="en-US" sz="2000" dirty="0" smtClean="0">
                <a:latin typeface="Times New Roman" panose="02020603050405020304" pitchFamily="18" charset="0"/>
                <a:cs typeface="Times New Roman" panose="02020603050405020304" pitchFamily="18" charset="0"/>
              </a:rPr>
              <a:t>”进行访问，也可以通过“</a:t>
            </a:r>
            <a:r>
              <a:rPr lang="zh-CN" altLang="en-US" sz="2000" b="1" dirty="0">
                <a:solidFill>
                  <a:srgbClr val="0000CC"/>
                </a:solidFill>
                <a:latin typeface="Times New Roman" panose="02020603050405020304" pitchFamily="18" charset="0"/>
                <a:cs typeface="Times New Roman" panose="02020603050405020304" pitchFamily="18" charset="0"/>
              </a:rPr>
              <a:t>对象名</a:t>
            </a:r>
            <a:r>
              <a:rPr lang="en-US" altLang="zh-CN" sz="2000" b="1" dirty="0" smtClean="0">
                <a:solidFill>
                  <a:srgbClr val="0000CC"/>
                </a:solidFill>
                <a:latin typeface="Times New Roman" panose="02020603050405020304" pitchFamily="18" charset="0"/>
                <a:cs typeface="Times New Roman" panose="02020603050405020304" pitchFamily="18" charset="0"/>
              </a:rPr>
              <a:t>.</a:t>
            </a:r>
            <a:r>
              <a:rPr lang="zh-CN" altLang="en-US" sz="2000" b="1" dirty="0" smtClean="0">
                <a:solidFill>
                  <a:srgbClr val="0000CC"/>
                </a:solidFill>
                <a:latin typeface="Times New Roman" panose="02020603050405020304" pitchFamily="18" charset="0"/>
                <a:cs typeface="Times New Roman" panose="02020603050405020304" pitchFamily="18" charset="0"/>
              </a:rPr>
              <a:t>类变量</a:t>
            </a:r>
            <a:r>
              <a:rPr lang="zh-CN" altLang="en-US" sz="2000" b="1" dirty="0">
                <a:solidFill>
                  <a:srgbClr val="0000CC"/>
                </a:solidFill>
                <a:latin typeface="Times New Roman" panose="02020603050405020304" pitchFamily="18" charset="0"/>
                <a:cs typeface="Times New Roman" panose="02020603050405020304" pitchFamily="18" charset="0"/>
              </a:rPr>
              <a:t>名</a:t>
            </a:r>
            <a:r>
              <a:rPr lang="zh-CN" altLang="en-US" sz="2000" dirty="0" smtClean="0">
                <a:latin typeface="Times New Roman" panose="02020603050405020304" pitchFamily="18" charset="0"/>
                <a:cs typeface="Times New Roman" panose="02020603050405020304" pitchFamily="18" charset="0"/>
              </a:rPr>
              <a:t>”进行访问，但一般不建议这么做。</a:t>
            </a:r>
            <a:endParaRPr lang="zh-CN" altLang="en-US" sz="2000" dirty="0">
              <a:latin typeface="Times New Roman" panose="02020603050405020304" pitchFamily="18" charset="0"/>
              <a:cs typeface="Times New Roman" panose="02020603050405020304" pitchFamily="18" charset="0"/>
            </a:endParaRPr>
          </a:p>
        </p:txBody>
      </p:sp>
      <p:sp>
        <p:nvSpPr>
          <p:cNvPr id="3" name="Rectangle 1"/>
          <p:cNvSpPr>
            <a:spLocks noChangeArrowheads="1"/>
          </p:cNvSpPr>
          <p:nvPr/>
        </p:nvSpPr>
        <p:spPr bwMode="auto">
          <a:xfrm>
            <a:off x="6530231" y="1633214"/>
            <a:ext cx="5569004" cy="1754326"/>
          </a:xfrm>
          <a:prstGeom prst="rect">
            <a:avLst/>
          </a:prstGeom>
          <a:solidFill>
            <a:schemeClr val="tx1"/>
          </a:solidFill>
          <a:ln>
            <a:noFill/>
          </a:ln>
          <a:effec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20000"/>
              </a:lnSpc>
              <a:spcBef>
                <a:spcPct val="0"/>
              </a:spcBef>
              <a:spcAft>
                <a:spcPct val="0"/>
              </a:spcAft>
              <a:buClrTx/>
              <a:buSzTx/>
              <a:buFontTx/>
              <a:buNone/>
            </a:pPr>
            <a:r>
              <a:rPr kumimoji="0" lang="zh-CN" altLang="zh-CN" b="0" i="0" u="none" strike="noStrike" cap="none" normalizeH="0" baseline="0" smtClean="0">
                <a:ln>
                  <a:noFill/>
                </a:ln>
                <a:solidFill>
                  <a:srgbClr val="CC7832"/>
                </a:solidFill>
                <a:effectLst/>
                <a:latin typeface="Consolas" panose="020B0609020204030204" pitchFamily="49" charset="0"/>
              </a:rPr>
              <a:t>class </a:t>
            </a:r>
            <a:r>
              <a:rPr kumimoji="0" lang="zh-CN" altLang="zh-CN" b="0" i="0" u="none" strike="noStrike" cap="none" normalizeH="0" baseline="0" smtClean="0">
                <a:ln>
                  <a:noFill/>
                </a:ln>
                <a:solidFill>
                  <a:srgbClr val="A9B7C6"/>
                </a:solidFill>
                <a:effectLst/>
                <a:latin typeface="Consolas" panose="020B0609020204030204" pitchFamily="49" charset="0"/>
              </a:rPr>
              <a:t>Student:</a:t>
            </a:r>
            <a:br>
              <a:rPr kumimoji="0" lang="zh-CN" altLang="zh-CN" b="0" i="0" u="none" strike="noStrike" cap="none" normalizeH="0" baseline="0" smtClean="0">
                <a:ln>
                  <a:noFill/>
                </a:ln>
                <a:solidFill>
                  <a:srgbClr val="A9B7C6"/>
                </a:solidFill>
                <a:effectLst/>
                <a:latin typeface="Consolas" panose="020B0609020204030204" pitchFamily="49" charset="0"/>
              </a:rPr>
            </a:br>
            <a:r>
              <a:rPr kumimoji="0" lang="zh-CN" altLang="zh-CN" b="0" i="0" u="none" strike="noStrike" cap="none" normalizeH="0" baseline="0" smtClean="0">
                <a:ln>
                  <a:noFill/>
                </a:ln>
                <a:solidFill>
                  <a:srgbClr val="A9B7C6"/>
                </a:solidFill>
                <a:effectLst/>
                <a:latin typeface="Consolas" panose="020B0609020204030204" pitchFamily="49" charset="0"/>
              </a:rPr>
              <a:t>    count = </a:t>
            </a:r>
            <a:r>
              <a:rPr kumimoji="0" lang="zh-CN" altLang="zh-CN" b="0" i="0" u="none" strike="noStrike" cap="none" normalizeH="0" baseline="0" smtClean="0">
                <a:ln>
                  <a:noFill/>
                </a:ln>
                <a:solidFill>
                  <a:srgbClr val="6897BB"/>
                </a:solidFill>
                <a:effectLst/>
                <a:latin typeface="Consolas" panose="020B0609020204030204" pitchFamily="49" charset="0"/>
              </a:rPr>
              <a:t>0</a:t>
            </a:r>
            <a:br>
              <a:rPr kumimoji="0" lang="zh-CN" altLang="zh-CN" b="0" i="0" u="none" strike="noStrike" cap="none" normalizeH="0" baseline="0" smtClean="0">
                <a:ln>
                  <a:noFill/>
                </a:ln>
                <a:solidFill>
                  <a:srgbClr val="6897BB"/>
                </a:solidFill>
                <a:effectLst/>
                <a:latin typeface="Consolas" panose="020B0609020204030204" pitchFamily="49" charset="0"/>
              </a:rPr>
            </a:br>
            <a:r>
              <a:rPr kumimoji="0" lang="zh-CN" altLang="zh-CN" b="0" i="0" u="none" strike="noStrike" cap="none" normalizeH="0" baseline="0" smtClean="0">
                <a:ln>
                  <a:noFill/>
                </a:ln>
                <a:solidFill>
                  <a:srgbClr val="6897BB"/>
                </a:solidFill>
                <a:effectLst/>
                <a:latin typeface="Consolas" panose="020B0609020204030204" pitchFamily="49" charset="0"/>
              </a:rPr>
              <a:t>    </a:t>
            </a:r>
            <a:r>
              <a:rPr kumimoji="0" lang="zh-CN" altLang="zh-CN" b="0" i="0" u="none" strike="noStrike" cap="none" normalizeH="0" baseline="0" smtClean="0">
                <a:ln>
                  <a:noFill/>
                </a:ln>
                <a:solidFill>
                  <a:srgbClr val="CC7832"/>
                </a:solidFill>
                <a:effectLst/>
                <a:latin typeface="Consolas" panose="020B0609020204030204" pitchFamily="49" charset="0"/>
              </a:rPr>
              <a:t>def </a:t>
            </a:r>
            <a:r>
              <a:rPr kumimoji="0" lang="zh-CN" altLang="zh-CN" b="0" i="0" u="none" strike="noStrike" cap="none" normalizeH="0" baseline="0" smtClean="0">
                <a:ln>
                  <a:noFill/>
                </a:ln>
                <a:solidFill>
                  <a:srgbClr val="B200B2"/>
                </a:solidFill>
                <a:effectLst/>
                <a:latin typeface="Consolas" panose="020B0609020204030204" pitchFamily="49" charset="0"/>
              </a:rPr>
              <a:t>__init__</a:t>
            </a:r>
            <a:r>
              <a:rPr kumimoji="0" lang="zh-CN" altLang="zh-CN" b="0" i="0" u="none" strike="noStrike" cap="none" normalizeH="0" baseline="0" smtClean="0">
                <a:ln>
                  <a:noFill/>
                </a:ln>
                <a:solidFill>
                  <a:srgbClr val="A9B7C6"/>
                </a:solidFill>
                <a:effectLst/>
                <a:latin typeface="Consolas" panose="020B0609020204030204" pitchFamily="49" charset="0"/>
              </a:rPr>
              <a:t>(</a:t>
            </a:r>
            <a:r>
              <a:rPr kumimoji="0" lang="zh-CN" altLang="zh-CN" b="0" i="0" u="none" strike="noStrike" cap="none" normalizeH="0" baseline="0" smtClean="0">
                <a:ln>
                  <a:noFill/>
                </a:ln>
                <a:solidFill>
                  <a:srgbClr val="94558D"/>
                </a:solidFill>
                <a:effectLst/>
                <a:latin typeface="Consolas" panose="020B0609020204030204" pitchFamily="49" charset="0"/>
              </a:rPr>
              <a:t>self</a:t>
            </a:r>
            <a:r>
              <a:rPr kumimoji="0" lang="zh-CN" altLang="zh-CN" b="0" i="0" u="none" strike="noStrike" cap="none" normalizeH="0" baseline="0" smtClean="0">
                <a:ln>
                  <a:noFill/>
                </a:ln>
                <a:solidFill>
                  <a:srgbClr val="CC7832"/>
                </a:solidFill>
                <a:effectLst/>
                <a:latin typeface="Consolas" panose="020B0609020204030204" pitchFamily="49" charset="0"/>
              </a:rPr>
              <a:t>, </a:t>
            </a:r>
            <a:r>
              <a:rPr kumimoji="0" lang="zh-CN" altLang="zh-CN" b="0" i="0" u="none" strike="noStrike" cap="none" normalizeH="0" baseline="0" smtClean="0">
                <a:ln>
                  <a:noFill/>
                </a:ln>
                <a:solidFill>
                  <a:srgbClr val="A9B7C6"/>
                </a:solidFill>
                <a:effectLst/>
                <a:latin typeface="Consolas" panose="020B0609020204030204" pitchFamily="49" charset="0"/>
              </a:rPr>
              <a:t>name):</a:t>
            </a:r>
            <a:br>
              <a:rPr kumimoji="0" lang="zh-CN" altLang="zh-CN" b="0" i="0" u="none" strike="noStrike" cap="none" normalizeH="0" baseline="0" smtClean="0">
                <a:ln>
                  <a:noFill/>
                </a:ln>
                <a:solidFill>
                  <a:srgbClr val="A9B7C6"/>
                </a:solidFill>
                <a:effectLst/>
                <a:latin typeface="Consolas" panose="020B0609020204030204" pitchFamily="49" charset="0"/>
              </a:rPr>
            </a:br>
            <a:r>
              <a:rPr kumimoji="0" lang="zh-CN" altLang="zh-CN" b="0" i="0" u="none" strike="noStrike" cap="none" normalizeH="0" baseline="0" smtClean="0">
                <a:ln>
                  <a:noFill/>
                </a:ln>
                <a:solidFill>
                  <a:srgbClr val="A9B7C6"/>
                </a:solidFill>
                <a:effectLst/>
                <a:latin typeface="Consolas" panose="020B0609020204030204" pitchFamily="49" charset="0"/>
              </a:rPr>
              <a:t>        </a:t>
            </a:r>
            <a:r>
              <a:rPr kumimoji="0" lang="zh-CN" altLang="zh-CN" b="0" i="0" u="none" strike="noStrike" cap="none" normalizeH="0" baseline="0" smtClean="0">
                <a:ln>
                  <a:noFill/>
                </a:ln>
                <a:solidFill>
                  <a:srgbClr val="94558D"/>
                </a:solidFill>
                <a:effectLst/>
                <a:latin typeface="Consolas" panose="020B0609020204030204" pitchFamily="49" charset="0"/>
              </a:rPr>
              <a:t>self</a:t>
            </a:r>
            <a:r>
              <a:rPr kumimoji="0" lang="zh-CN" altLang="zh-CN" b="0" i="0" u="none" strike="noStrike" cap="none" normalizeH="0" baseline="0" smtClean="0">
                <a:ln>
                  <a:noFill/>
                </a:ln>
                <a:solidFill>
                  <a:srgbClr val="A9B7C6"/>
                </a:solidFill>
                <a:effectLst/>
                <a:latin typeface="Consolas" panose="020B0609020204030204" pitchFamily="49" charset="0"/>
              </a:rPr>
              <a:t>.name = name</a:t>
            </a:r>
            <a:br>
              <a:rPr kumimoji="0" lang="zh-CN" altLang="zh-CN" b="0" i="0" u="none" strike="noStrike" cap="none" normalizeH="0" baseline="0" smtClean="0">
                <a:ln>
                  <a:noFill/>
                </a:ln>
                <a:solidFill>
                  <a:srgbClr val="A9B7C6"/>
                </a:solidFill>
                <a:effectLst/>
                <a:latin typeface="Consolas" panose="020B0609020204030204" pitchFamily="49" charset="0"/>
              </a:rPr>
            </a:br>
            <a:r>
              <a:rPr kumimoji="0" lang="zh-CN" altLang="zh-CN" b="0" i="0" u="none" strike="noStrike" cap="none" normalizeH="0" baseline="0" smtClean="0">
                <a:ln>
                  <a:noFill/>
                </a:ln>
                <a:solidFill>
                  <a:srgbClr val="A9B7C6"/>
                </a:solidFill>
                <a:effectLst/>
                <a:latin typeface="Consolas" panose="020B0609020204030204" pitchFamily="49" charset="0"/>
              </a:rPr>
              <a:t>        Student.count = Student.count + </a:t>
            </a:r>
            <a:r>
              <a:rPr kumimoji="0" lang="zh-CN" altLang="zh-CN" b="0" i="0" u="none" strike="noStrike" cap="none" normalizeH="0" baseline="0" smtClean="0">
                <a:ln>
                  <a:noFill/>
                </a:ln>
                <a:solidFill>
                  <a:srgbClr val="6897BB"/>
                </a:solidFill>
                <a:effectLst/>
                <a:latin typeface="Consolas" panose="020B0609020204030204" pitchFamily="49" charset="0"/>
              </a:rPr>
              <a:t>1</a:t>
            </a:r>
            <a:endParaRPr kumimoji="0" lang="zh-CN" altLang="zh-CN" sz="2400" b="0" i="0" u="none" strike="noStrike" cap="none" normalizeH="0" baseline="0" smtClean="0">
              <a:ln>
                <a:noFill/>
              </a:ln>
              <a:solidFill>
                <a:schemeClr val="tx1"/>
              </a:solidFill>
              <a:effectLst/>
              <a:latin typeface="Arial" panose="020B0604020202020204" pitchFamily="34" charset="0"/>
            </a:endParaRPr>
          </a:p>
        </p:txBody>
      </p:sp>
      <p:sp>
        <p:nvSpPr>
          <p:cNvPr id="11" name="Rectangle 3"/>
          <p:cNvSpPr>
            <a:spLocks noChangeArrowheads="1"/>
          </p:cNvSpPr>
          <p:nvPr/>
        </p:nvSpPr>
        <p:spPr bwMode="auto">
          <a:xfrm>
            <a:off x="6530231" y="3517794"/>
            <a:ext cx="5569004" cy="1892826"/>
          </a:xfrm>
          <a:prstGeom prst="rect">
            <a:avLst/>
          </a:prstGeom>
          <a:solidFill>
            <a:schemeClr val="tx2"/>
          </a:solidFill>
          <a:ln>
            <a:noFill/>
          </a:ln>
          <a:effec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30000"/>
              </a:lnSpc>
              <a:spcBef>
                <a:spcPct val="0"/>
              </a:spcBef>
              <a:spcAft>
                <a:spcPct val="0"/>
              </a:spcAft>
              <a:buClrTx/>
              <a:buSzTx/>
              <a:buFontTx/>
              <a:buNone/>
            </a:pPr>
            <a:r>
              <a:rPr kumimoji="0" lang="zh-CN" altLang="zh-CN" b="0" i="0" u="none" strike="noStrike" cap="none" normalizeH="0" baseline="0" smtClean="0">
                <a:ln>
                  <a:noFill/>
                </a:ln>
                <a:solidFill>
                  <a:srgbClr val="A9B7C6"/>
                </a:solidFill>
                <a:effectLst/>
                <a:latin typeface="Consolas" panose="020B0609020204030204" pitchFamily="49" charset="0"/>
              </a:rPr>
              <a:t>s_1 = Student(</a:t>
            </a:r>
            <a:r>
              <a:rPr kumimoji="0" lang="zh-CN" altLang="zh-CN" b="0" i="0" u="none" strike="noStrike" cap="none" normalizeH="0" baseline="0" smtClean="0">
                <a:ln>
                  <a:noFill/>
                </a:ln>
                <a:solidFill>
                  <a:srgbClr val="6A8759"/>
                </a:solidFill>
                <a:effectLst/>
                <a:latin typeface="Consolas" panose="020B0609020204030204" pitchFamily="49" charset="0"/>
              </a:rPr>
              <a:t>"</a:t>
            </a:r>
            <a:r>
              <a:rPr kumimoji="0" lang="zh-CN" b="0" i="0" u="none" strike="noStrike" cap="none" normalizeH="0" baseline="0" smtClean="0">
                <a:ln>
                  <a:noFill/>
                </a:ln>
                <a:solidFill>
                  <a:srgbClr val="6A8759"/>
                </a:solidFill>
                <a:effectLst/>
                <a:latin typeface="Arial Unicode MS" panose="020B0604020202020204" pitchFamily="34" charset="-122"/>
                <a:ea typeface="Arial Unicode MS" panose="020B0604020202020204" pitchFamily="34" charset="-122"/>
                <a:cs typeface="Arial Unicode MS" panose="020B0604020202020204" pitchFamily="34" charset="-122"/>
              </a:rPr>
              <a:t>张三</a:t>
            </a:r>
            <a:r>
              <a:rPr kumimoji="0" lang="zh-CN" altLang="zh-CN" b="0" i="0" u="none" strike="noStrike" cap="none" normalizeH="0" baseline="0" smtClean="0">
                <a:ln>
                  <a:noFill/>
                </a:ln>
                <a:solidFill>
                  <a:srgbClr val="6A8759"/>
                </a:solidFill>
                <a:effectLst/>
                <a:latin typeface="Consolas" panose="020B0609020204030204" pitchFamily="49" charset="0"/>
              </a:rPr>
              <a:t>"</a:t>
            </a:r>
            <a:r>
              <a:rPr kumimoji="0" lang="zh-CN" altLang="zh-CN" b="0" i="0" u="none" strike="noStrike" cap="none" normalizeH="0" baseline="0" smtClean="0">
                <a:ln>
                  <a:noFill/>
                </a:ln>
                <a:solidFill>
                  <a:srgbClr val="A9B7C6"/>
                </a:solidFill>
                <a:effectLst/>
                <a:latin typeface="Consolas" panose="020B0609020204030204" pitchFamily="49" charset="0"/>
              </a:rPr>
              <a:t>)  </a:t>
            </a:r>
            <a:r>
              <a:rPr kumimoji="0" lang="zh-CN" altLang="zh-CN" b="0" i="0" u="none" strike="noStrike" cap="none" normalizeH="0" baseline="0" smtClean="0">
                <a:ln>
                  <a:noFill/>
                </a:ln>
                <a:solidFill>
                  <a:srgbClr val="808080"/>
                </a:solidFill>
                <a:effectLst/>
                <a:latin typeface="Consolas" panose="020B0609020204030204" pitchFamily="49" charset="0"/>
              </a:rPr>
              <a:t># </a:t>
            </a:r>
            <a:r>
              <a:rPr kumimoji="0" lang="zh-CN" b="0" i="0" u="none" strike="noStrike" cap="none" normalizeH="0" baseline="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t>创建对象</a:t>
            </a:r>
            <a:br>
              <a:rPr kumimoji="0" lang="zh-CN" b="0" i="0" u="none" strike="noStrike" cap="none" normalizeH="0" baseline="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br>
            <a:r>
              <a:rPr kumimoji="0" lang="zh-CN" altLang="zh-CN" b="0" i="0" u="none" strike="noStrike" cap="none" normalizeH="0" baseline="0" smtClean="0">
                <a:ln>
                  <a:noFill/>
                </a:ln>
                <a:solidFill>
                  <a:srgbClr val="A9B7C6"/>
                </a:solidFill>
                <a:effectLst/>
                <a:latin typeface="Consolas" panose="020B0609020204030204" pitchFamily="49" charset="0"/>
              </a:rPr>
              <a:t>s_2 = Student(</a:t>
            </a:r>
            <a:r>
              <a:rPr kumimoji="0" lang="zh-CN" altLang="zh-CN" b="0" i="0" u="none" strike="noStrike" cap="none" normalizeH="0" baseline="0" smtClean="0">
                <a:ln>
                  <a:noFill/>
                </a:ln>
                <a:solidFill>
                  <a:srgbClr val="6A8759"/>
                </a:solidFill>
                <a:effectLst/>
                <a:latin typeface="Consolas" panose="020B0609020204030204" pitchFamily="49" charset="0"/>
              </a:rPr>
              <a:t>"</a:t>
            </a:r>
            <a:r>
              <a:rPr kumimoji="0" lang="zh-CN" b="0" i="0" u="none" strike="noStrike" cap="none" normalizeH="0" baseline="0" smtClean="0">
                <a:ln>
                  <a:noFill/>
                </a:ln>
                <a:solidFill>
                  <a:srgbClr val="6A8759"/>
                </a:solidFill>
                <a:effectLst/>
                <a:latin typeface="Arial Unicode MS" panose="020B0604020202020204" pitchFamily="34" charset="-122"/>
                <a:ea typeface="Arial Unicode MS" panose="020B0604020202020204" pitchFamily="34" charset="-122"/>
                <a:cs typeface="Arial Unicode MS" panose="020B0604020202020204" pitchFamily="34" charset="-122"/>
              </a:rPr>
              <a:t>李四</a:t>
            </a:r>
            <a:r>
              <a:rPr kumimoji="0" lang="zh-CN" altLang="zh-CN" b="0" i="0" u="none" strike="noStrike" cap="none" normalizeH="0" baseline="0" smtClean="0">
                <a:ln>
                  <a:noFill/>
                </a:ln>
                <a:solidFill>
                  <a:srgbClr val="6A8759"/>
                </a:solidFill>
                <a:effectLst/>
                <a:latin typeface="Consolas" panose="020B0609020204030204" pitchFamily="49" charset="0"/>
              </a:rPr>
              <a:t>"</a:t>
            </a:r>
            <a:r>
              <a:rPr kumimoji="0" lang="zh-CN" altLang="zh-CN" b="0" i="0" u="none" strike="noStrike" cap="none" normalizeH="0" baseline="0" smtClean="0">
                <a:ln>
                  <a:noFill/>
                </a:ln>
                <a:solidFill>
                  <a:srgbClr val="A9B7C6"/>
                </a:solidFill>
                <a:effectLst/>
                <a:latin typeface="Consolas" panose="020B0609020204030204" pitchFamily="49" charset="0"/>
              </a:rPr>
              <a:t>)  </a:t>
            </a:r>
            <a:r>
              <a:rPr kumimoji="0" lang="zh-CN" altLang="zh-CN" b="0" i="0" u="none" strike="noStrike" cap="none" normalizeH="0" baseline="0" smtClean="0">
                <a:ln>
                  <a:noFill/>
                </a:ln>
                <a:solidFill>
                  <a:srgbClr val="808080"/>
                </a:solidFill>
                <a:effectLst/>
                <a:latin typeface="Consolas" panose="020B0609020204030204" pitchFamily="49" charset="0"/>
              </a:rPr>
              <a:t># </a:t>
            </a:r>
            <a:r>
              <a:rPr kumimoji="0" lang="zh-CN" b="0" i="0" u="none" strike="noStrike" cap="none" normalizeH="0" baseline="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t>创建对象</a:t>
            </a:r>
            <a:br>
              <a:rPr kumimoji="0" lang="zh-CN" b="0" i="0" u="none" strike="noStrike" cap="none" normalizeH="0" baseline="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br>
            <a:r>
              <a:rPr kumimoji="0" lang="zh-CN" altLang="zh-CN" b="0" i="0" u="none" strike="noStrike" cap="none" normalizeH="0" baseline="0" smtClean="0">
                <a:ln>
                  <a:noFill/>
                </a:ln>
                <a:solidFill>
                  <a:srgbClr val="8888C6"/>
                </a:solidFill>
                <a:effectLst/>
                <a:latin typeface="Consolas" panose="020B0609020204030204" pitchFamily="49" charset="0"/>
              </a:rPr>
              <a:t>print</a:t>
            </a:r>
            <a:r>
              <a:rPr kumimoji="0" lang="zh-CN" altLang="zh-CN" b="0" i="0" u="none" strike="noStrike" cap="none" normalizeH="0" baseline="0" smtClean="0">
                <a:ln>
                  <a:noFill/>
                </a:ln>
                <a:solidFill>
                  <a:srgbClr val="A9B7C6"/>
                </a:solidFill>
                <a:effectLst/>
                <a:latin typeface="Consolas" panose="020B0609020204030204" pitchFamily="49" charset="0"/>
              </a:rPr>
              <a:t>(Student.count)</a:t>
            </a:r>
            <a:br>
              <a:rPr kumimoji="0" lang="zh-CN" altLang="zh-CN" b="0" i="0" u="none" strike="noStrike" cap="none" normalizeH="0" baseline="0" smtClean="0">
                <a:ln>
                  <a:noFill/>
                </a:ln>
                <a:solidFill>
                  <a:srgbClr val="A9B7C6"/>
                </a:solidFill>
                <a:effectLst/>
                <a:latin typeface="Consolas" panose="020B0609020204030204" pitchFamily="49" charset="0"/>
              </a:rPr>
            </a:br>
            <a:r>
              <a:rPr kumimoji="0" lang="zh-CN" altLang="zh-CN" b="0" i="0" u="none" strike="noStrike" cap="none" normalizeH="0" baseline="0" smtClean="0">
                <a:ln>
                  <a:noFill/>
                </a:ln>
                <a:solidFill>
                  <a:srgbClr val="8888C6"/>
                </a:solidFill>
                <a:effectLst/>
                <a:latin typeface="Consolas" panose="020B0609020204030204" pitchFamily="49" charset="0"/>
              </a:rPr>
              <a:t>print</a:t>
            </a:r>
            <a:r>
              <a:rPr kumimoji="0" lang="zh-CN" altLang="zh-CN" b="0" i="0" u="none" strike="noStrike" cap="none" normalizeH="0" baseline="0" smtClean="0">
                <a:ln>
                  <a:noFill/>
                </a:ln>
                <a:solidFill>
                  <a:srgbClr val="A9B7C6"/>
                </a:solidFill>
                <a:effectLst/>
                <a:latin typeface="Consolas" panose="020B0609020204030204" pitchFamily="49" charset="0"/>
              </a:rPr>
              <a:t>(s_1.count)</a:t>
            </a:r>
            <a:br>
              <a:rPr kumimoji="0" lang="zh-CN" altLang="zh-CN" b="0" i="0" u="none" strike="noStrike" cap="none" normalizeH="0" baseline="0" smtClean="0">
                <a:ln>
                  <a:noFill/>
                </a:ln>
                <a:solidFill>
                  <a:srgbClr val="A9B7C6"/>
                </a:solidFill>
                <a:effectLst/>
                <a:latin typeface="Consolas" panose="020B0609020204030204" pitchFamily="49" charset="0"/>
              </a:rPr>
            </a:br>
            <a:r>
              <a:rPr kumimoji="0" lang="zh-CN" altLang="zh-CN" b="0" i="0" u="none" strike="noStrike" cap="none" normalizeH="0" baseline="0" smtClean="0">
                <a:ln>
                  <a:noFill/>
                </a:ln>
                <a:solidFill>
                  <a:srgbClr val="8888C6"/>
                </a:solidFill>
                <a:effectLst/>
                <a:latin typeface="Consolas" panose="020B0609020204030204" pitchFamily="49" charset="0"/>
              </a:rPr>
              <a:t>print</a:t>
            </a:r>
            <a:r>
              <a:rPr kumimoji="0" lang="zh-CN" altLang="zh-CN" b="0" i="0" u="none" strike="noStrike" cap="none" normalizeH="0" baseline="0" smtClean="0">
                <a:ln>
                  <a:noFill/>
                </a:ln>
                <a:solidFill>
                  <a:srgbClr val="A9B7C6"/>
                </a:solidFill>
                <a:effectLst/>
                <a:latin typeface="Consolas" panose="020B0609020204030204" pitchFamily="49" charset="0"/>
              </a:rPr>
              <a:t>(s_2.count)</a:t>
            </a:r>
            <a:endParaRPr kumimoji="0" lang="zh-CN" altLang="zh-CN" sz="2400" b="0" i="0" u="none" strike="noStrike" cap="none" normalizeH="0" baseline="0" smtClean="0">
              <a:ln>
                <a:noFill/>
              </a:ln>
              <a:solidFill>
                <a:schemeClr val="tx1"/>
              </a:solidFill>
              <a:effectLst/>
              <a:latin typeface="Arial" panose="020B0604020202020204" pitchFamily="34" charset="0"/>
            </a:endParaRPr>
          </a:p>
        </p:txBody>
      </p:sp>
      <p:sp>
        <p:nvSpPr>
          <p:cNvPr id="4" name="矩形 3"/>
          <p:cNvSpPr/>
          <p:nvPr/>
        </p:nvSpPr>
        <p:spPr>
          <a:xfrm>
            <a:off x="888119" y="4696692"/>
            <a:ext cx="5269794" cy="1938992"/>
          </a:xfrm>
          <a:prstGeom prst="rect">
            <a:avLst/>
          </a:prstGeom>
        </p:spPr>
        <p:txBody>
          <a:bodyPr wrap="square">
            <a:spAutoFit/>
          </a:bodyPr>
          <a:lstStyle/>
          <a:p>
            <a:pPr marL="342900" indent="-342900" algn="just">
              <a:lnSpc>
                <a:spcPct val="150000"/>
              </a:lnSpc>
              <a:buFont typeface="Wingdings" panose="05000000000000000000" pitchFamily="2" charset="2"/>
              <a:buChar char="p"/>
            </a:pPr>
            <a:r>
              <a:rPr lang="zh-CN" altLang="en-US" sz="2000" dirty="0">
                <a:latin typeface="Times New Roman" panose="02020603050405020304" pitchFamily="18" charset="0"/>
                <a:cs typeface="Times New Roman" panose="02020603050405020304" pitchFamily="18" charset="0"/>
              </a:rPr>
              <a:t>直接</a:t>
            </a:r>
            <a:r>
              <a:rPr lang="zh-CN" altLang="en-US" sz="2000" b="1" dirty="0">
                <a:solidFill>
                  <a:srgbClr val="0000CC"/>
                </a:solidFill>
                <a:latin typeface="Times New Roman" panose="02020603050405020304" pitchFamily="18" charset="0"/>
                <a:cs typeface="Times New Roman" panose="02020603050405020304" pitchFamily="18" charset="0"/>
              </a:rPr>
              <a:t>访问一个不存在</a:t>
            </a:r>
            <a:r>
              <a:rPr lang="zh-CN" altLang="en-US" sz="2000" b="1" dirty="0" smtClean="0">
                <a:solidFill>
                  <a:srgbClr val="0000CC"/>
                </a:solidFill>
                <a:latin typeface="Times New Roman" panose="02020603050405020304" pitchFamily="18" charset="0"/>
                <a:cs typeface="Times New Roman" panose="02020603050405020304" pitchFamily="18" charset="0"/>
              </a:rPr>
              <a:t>的类变量</a:t>
            </a:r>
            <a:r>
              <a:rPr lang="zh-CN" altLang="en-US" sz="2000" dirty="0">
                <a:latin typeface="Times New Roman" panose="02020603050405020304" pitchFamily="18" charset="0"/>
                <a:cs typeface="Times New Roman" panose="02020603050405020304" pitchFamily="18" charset="0"/>
              </a:rPr>
              <a:t>时，将会</a:t>
            </a:r>
            <a:r>
              <a:rPr lang="zh-CN" altLang="en-US" sz="2000" b="1" dirty="0">
                <a:solidFill>
                  <a:srgbClr val="E73A1C"/>
                </a:solidFill>
                <a:latin typeface="Times New Roman" panose="02020603050405020304" pitchFamily="18" charset="0"/>
                <a:cs typeface="Times New Roman" panose="02020603050405020304" pitchFamily="18" charset="0"/>
              </a:rPr>
              <a:t>抛出属性异常：</a:t>
            </a:r>
            <a:r>
              <a:rPr lang="en-US" altLang="zh-CN" sz="2000" b="1" dirty="0" err="1">
                <a:solidFill>
                  <a:srgbClr val="E73A1C"/>
                </a:solidFill>
                <a:latin typeface="Times New Roman" panose="02020603050405020304" pitchFamily="18" charset="0"/>
                <a:cs typeface="Times New Roman" panose="02020603050405020304" pitchFamily="18" charset="0"/>
              </a:rPr>
              <a:t>AttributeError</a:t>
            </a:r>
            <a:r>
              <a:rPr lang="zh-CN" altLang="en-US" sz="2000" dirty="0">
                <a:latin typeface="Times New Roman" panose="02020603050405020304" pitchFamily="18" charset="0"/>
                <a:cs typeface="Times New Roman" panose="02020603050405020304" pitchFamily="18" charset="0"/>
              </a:rPr>
              <a:t>。</a:t>
            </a:r>
            <a:endParaRPr lang="en-US" altLang="zh-CN" sz="20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p"/>
            </a:pPr>
            <a:r>
              <a:rPr lang="zh-CN" altLang="en-US" sz="2000" dirty="0">
                <a:latin typeface="Times New Roman" panose="02020603050405020304" pitchFamily="18" charset="0"/>
                <a:cs typeface="Times New Roman" panose="02020603050405020304" pitchFamily="18" charset="0"/>
              </a:rPr>
              <a:t>直接</a:t>
            </a:r>
            <a:r>
              <a:rPr lang="zh-CN" altLang="en-US" sz="2000" b="1" dirty="0">
                <a:solidFill>
                  <a:srgbClr val="0000CC"/>
                </a:solidFill>
                <a:latin typeface="Times New Roman" panose="02020603050405020304" pitchFamily="18" charset="0"/>
                <a:cs typeface="Times New Roman" panose="02020603050405020304" pitchFamily="18" charset="0"/>
              </a:rPr>
              <a:t>对一个不存在</a:t>
            </a:r>
            <a:r>
              <a:rPr lang="zh-CN" altLang="en-US" sz="2000" b="1" dirty="0" smtClean="0">
                <a:solidFill>
                  <a:srgbClr val="0000CC"/>
                </a:solidFill>
                <a:latin typeface="Times New Roman" panose="02020603050405020304" pitchFamily="18" charset="0"/>
                <a:cs typeface="Times New Roman" panose="02020603050405020304" pitchFamily="18" charset="0"/>
              </a:rPr>
              <a:t>的类变量</a:t>
            </a:r>
            <a:r>
              <a:rPr lang="zh-CN" altLang="en-US" sz="2000" b="1" dirty="0">
                <a:solidFill>
                  <a:srgbClr val="0000CC"/>
                </a:solidFill>
                <a:latin typeface="Times New Roman" panose="02020603050405020304" pitchFamily="18" charset="0"/>
                <a:cs typeface="Times New Roman" panose="02020603050405020304" pitchFamily="18" charset="0"/>
              </a:rPr>
              <a:t>赋值</a:t>
            </a:r>
            <a:r>
              <a:rPr lang="zh-CN" altLang="en-US" sz="2000" dirty="0">
                <a:latin typeface="Times New Roman" panose="02020603050405020304" pitchFamily="18" charset="0"/>
                <a:cs typeface="Times New Roman" panose="02020603050405020304" pitchFamily="18" charset="0"/>
              </a:rPr>
              <a:t>，将会</a:t>
            </a:r>
            <a:r>
              <a:rPr lang="zh-CN" altLang="en-US" sz="2000" b="1" dirty="0">
                <a:solidFill>
                  <a:srgbClr val="E73A1C"/>
                </a:solidFill>
                <a:latin typeface="Times New Roman" panose="02020603050405020304" pitchFamily="18" charset="0"/>
                <a:cs typeface="Times New Roman" panose="02020603050405020304" pitchFamily="18" charset="0"/>
              </a:rPr>
              <a:t>为</a:t>
            </a:r>
            <a:r>
              <a:rPr lang="zh-CN" altLang="en-US" sz="2000" b="1" dirty="0" smtClean="0">
                <a:solidFill>
                  <a:srgbClr val="E73A1C"/>
                </a:solidFill>
                <a:latin typeface="Times New Roman" panose="02020603050405020304" pitchFamily="18" charset="0"/>
                <a:cs typeface="Times New Roman" panose="02020603050405020304" pitchFamily="18" charset="0"/>
              </a:rPr>
              <a:t>该类添加</a:t>
            </a:r>
            <a:r>
              <a:rPr lang="zh-CN" altLang="en-US" sz="2000" b="1" dirty="0">
                <a:solidFill>
                  <a:srgbClr val="E73A1C"/>
                </a:solidFill>
                <a:latin typeface="Times New Roman" panose="02020603050405020304" pitchFamily="18" charset="0"/>
                <a:cs typeface="Times New Roman" panose="02020603050405020304" pitchFamily="18" charset="0"/>
              </a:rPr>
              <a:t>一</a:t>
            </a:r>
            <a:r>
              <a:rPr lang="zh-CN" altLang="en-US" sz="2000" b="1" dirty="0" smtClean="0">
                <a:solidFill>
                  <a:srgbClr val="E73A1C"/>
                </a:solidFill>
                <a:latin typeface="Times New Roman" panose="02020603050405020304" pitchFamily="18" charset="0"/>
                <a:cs typeface="Times New Roman" panose="02020603050405020304" pitchFamily="18" charset="0"/>
              </a:rPr>
              <a:t>个</a:t>
            </a:r>
            <a:r>
              <a:rPr lang="zh-CN" altLang="en-US" sz="2000" b="1" dirty="0">
                <a:solidFill>
                  <a:srgbClr val="E73A1C"/>
                </a:solidFill>
                <a:latin typeface="Times New Roman" panose="02020603050405020304" pitchFamily="18" charset="0"/>
                <a:cs typeface="Times New Roman" panose="02020603050405020304" pitchFamily="18" charset="0"/>
              </a:rPr>
              <a:t>类</a:t>
            </a:r>
            <a:r>
              <a:rPr lang="zh-CN" altLang="en-US" sz="2000" b="1" dirty="0" smtClean="0">
                <a:solidFill>
                  <a:srgbClr val="E73A1C"/>
                </a:solidFill>
                <a:latin typeface="Times New Roman" panose="02020603050405020304" pitchFamily="18" charset="0"/>
                <a:cs typeface="Times New Roman" panose="02020603050405020304" pitchFamily="18" charset="0"/>
              </a:rPr>
              <a:t>变量</a:t>
            </a:r>
            <a:r>
              <a:rPr lang="zh-CN" altLang="en-US" sz="2000" dirty="0">
                <a:latin typeface="Times New Roman" panose="02020603050405020304" pitchFamily="18" charset="0"/>
                <a:cs typeface="Times New Roman" panose="02020603050405020304" pitchFamily="18" charset="0"/>
              </a:rPr>
              <a:t>。</a:t>
            </a:r>
            <a:endParaRPr lang="zh-CN" altLang="en-US" sz="2000" dirty="0"/>
          </a:p>
        </p:txBody>
      </p:sp>
      <p:sp>
        <p:nvSpPr>
          <p:cNvPr id="12" name="Rectangle 2"/>
          <p:cNvSpPr>
            <a:spLocks noChangeArrowheads="1"/>
          </p:cNvSpPr>
          <p:nvPr/>
        </p:nvSpPr>
        <p:spPr bwMode="auto">
          <a:xfrm>
            <a:off x="6530231" y="5546155"/>
            <a:ext cx="5569004" cy="1089529"/>
          </a:xfrm>
          <a:prstGeom prst="rect">
            <a:avLst/>
          </a:prstGeom>
          <a:solidFill>
            <a:schemeClr val="tx2"/>
          </a:solidFill>
          <a:ln>
            <a:noFill/>
          </a:ln>
          <a:effec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20000"/>
              </a:lnSpc>
              <a:spcBef>
                <a:spcPct val="0"/>
              </a:spcBef>
              <a:spcAft>
                <a:spcPct val="0"/>
              </a:spcAft>
              <a:buClrTx/>
              <a:buSzTx/>
              <a:buFontTx/>
              <a:buNone/>
            </a:pPr>
            <a:r>
              <a:rPr kumimoji="0" lang="zh-CN" altLang="zh-CN" b="0" i="0" u="none" strike="noStrike" cap="none" normalizeH="0" baseline="0" smtClean="0">
                <a:ln>
                  <a:noFill/>
                </a:ln>
                <a:solidFill>
                  <a:srgbClr val="808080"/>
                </a:solidFill>
                <a:effectLst/>
                <a:latin typeface="Consolas" panose="020B0609020204030204" pitchFamily="49" charset="0"/>
              </a:rPr>
              <a:t># print(Student.num)  # </a:t>
            </a:r>
            <a:r>
              <a:rPr kumimoji="0" lang="zh-CN" b="0" i="0" u="none" strike="noStrike" cap="none" normalizeH="0" baseline="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t>抛出异常</a:t>
            </a:r>
            <a:br>
              <a:rPr kumimoji="0" lang="zh-CN" b="0" i="0" u="none" strike="noStrike" cap="none" normalizeH="0" baseline="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br>
            <a:r>
              <a:rPr kumimoji="0" lang="zh-CN" altLang="zh-CN" b="0" i="0" u="none" strike="noStrike" cap="none" normalizeH="0" baseline="0" smtClean="0">
                <a:ln>
                  <a:noFill/>
                </a:ln>
                <a:solidFill>
                  <a:srgbClr val="A9B7C6"/>
                </a:solidFill>
                <a:effectLst/>
                <a:latin typeface="Consolas" panose="020B0609020204030204" pitchFamily="49" charset="0"/>
              </a:rPr>
              <a:t>Student.num = </a:t>
            </a:r>
            <a:r>
              <a:rPr kumimoji="0" lang="zh-CN" altLang="zh-CN" b="0" i="0" u="none" strike="noStrike" cap="none" normalizeH="0" baseline="0" smtClean="0">
                <a:ln>
                  <a:noFill/>
                </a:ln>
                <a:solidFill>
                  <a:srgbClr val="6897BB"/>
                </a:solidFill>
                <a:effectLst/>
                <a:latin typeface="Consolas" panose="020B0609020204030204" pitchFamily="49" charset="0"/>
              </a:rPr>
              <a:t>5  </a:t>
            </a:r>
            <a:r>
              <a:rPr kumimoji="0" lang="zh-CN" altLang="zh-CN" b="0" i="0" u="none" strike="noStrike" cap="none" normalizeH="0" baseline="0" smtClean="0">
                <a:ln>
                  <a:noFill/>
                </a:ln>
                <a:solidFill>
                  <a:srgbClr val="808080"/>
                </a:solidFill>
                <a:effectLst/>
                <a:latin typeface="Consolas" panose="020B0609020204030204" pitchFamily="49" charset="0"/>
              </a:rPr>
              <a:t># </a:t>
            </a:r>
            <a:r>
              <a:rPr kumimoji="0" lang="zh-CN" b="0" i="0" u="none" strike="noStrike" cap="none" normalizeH="0" baseline="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t>添加类变量</a:t>
            </a:r>
            <a:br>
              <a:rPr kumimoji="0" lang="zh-CN" b="0" i="0" u="none" strike="noStrike" cap="none" normalizeH="0" baseline="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br>
            <a:r>
              <a:rPr kumimoji="0" lang="zh-CN" altLang="zh-CN" b="0" i="0" u="none" strike="noStrike" cap="none" normalizeH="0" baseline="0" smtClean="0">
                <a:ln>
                  <a:noFill/>
                </a:ln>
                <a:solidFill>
                  <a:srgbClr val="8888C6"/>
                </a:solidFill>
                <a:effectLst/>
                <a:latin typeface="Consolas" panose="020B0609020204030204" pitchFamily="49" charset="0"/>
              </a:rPr>
              <a:t>print</a:t>
            </a:r>
            <a:r>
              <a:rPr kumimoji="0" lang="zh-CN" altLang="zh-CN" b="0" i="0" u="none" strike="noStrike" cap="none" normalizeH="0" baseline="0" smtClean="0">
                <a:ln>
                  <a:noFill/>
                </a:ln>
                <a:solidFill>
                  <a:srgbClr val="A9B7C6"/>
                </a:solidFill>
                <a:effectLst/>
                <a:latin typeface="Consolas" panose="020B0609020204030204" pitchFamily="49" charset="0"/>
              </a:rPr>
              <a:t>(s_2.num)</a:t>
            </a:r>
            <a:endParaRPr kumimoji="0" lang="zh-CN" altLang="zh-CN" sz="2400" b="0" i="0" u="none" strike="noStrike" cap="none" normalizeH="0" baseline="0" smtClean="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225297"/>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726309" y="492789"/>
            <a:ext cx="2662315" cy="670120"/>
          </a:xfrm>
          <a:prstGeom prst="rect">
            <a:avLst/>
          </a:prstGeom>
        </p:spPr>
        <p:txBody>
          <a:bodyPr wrap="square">
            <a:spAutoFit/>
          </a:bodyPr>
          <a:lstStyle/>
          <a:p>
            <a:pPr lvl="0" algn="ctr">
              <a:lnSpc>
                <a:spcPct val="130000"/>
              </a:lnSpc>
            </a:pPr>
            <a:r>
              <a:rPr lang="zh-CN" altLang="en-US" sz="3200" b="1" dirty="0" smtClean="0">
                <a:solidFill>
                  <a:schemeClr val="accent1"/>
                </a:solidFill>
              </a:rPr>
              <a:t>成员变量</a:t>
            </a:r>
            <a:endParaRPr lang="en-US" altLang="zh-CN" sz="3200" b="1" dirty="0">
              <a:solidFill>
                <a:schemeClr val="accent1"/>
              </a:solidFill>
            </a:endParaRPr>
          </a:p>
        </p:txBody>
      </p:sp>
      <p:sp>
        <p:nvSpPr>
          <p:cNvPr id="8" name="矩形 7"/>
          <p:cNvSpPr/>
          <p:nvPr/>
        </p:nvSpPr>
        <p:spPr>
          <a:xfrm>
            <a:off x="560167" y="4397624"/>
            <a:ext cx="5598100" cy="2308324"/>
          </a:xfrm>
          <a:prstGeom prst="rect">
            <a:avLst/>
          </a:prstGeom>
        </p:spPr>
        <p:txBody>
          <a:bodyPr wrap="square">
            <a:spAutoFit/>
          </a:bodyPr>
          <a:lstStyle/>
          <a:p>
            <a:pPr marL="342900" indent="-342900" algn="just">
              <a:lnSpc>
                <a:spcPct val="150000"/>
              </a:lnSpc>
              <a:buFont typeface="Wingdings" panose="05000000000000000000" pitchFamily="2" charset="2"/>
              <a:buChar char="p"/>
            </a:pPr>
            <a:r>
              <a:rPr lang="zh-CN" altLang="en-US" sz="2400" dirty="0" smtClean="0">
                <a:latin typeface="Times New Roman" panose="02020603050405020304" pitchFamily="18" charset="0"/>
                <a:cs typeface="Times New Roman" panose="02020603050405020304" pitchFamily="18" charset="0"/>
              </a:rPr>
              <a:t>当类变量名和实例变量名相同时，通过</a:t>
            </a:r>
            <a:r>
              <a:rPr lang="zh-CN" altLang="en-US" sz="2400" dirty="0">
                <a:latin typeface="Times New Roman" panose="02020603050405020304" pitchFamily="18" charset="0"/>
                <a:cs typeface="Times New Roman" panose="02020603050405020304" pitchFamily="18" charset="0"/>
              </a:rPr>
              <a:t>“</a:t>
            </a:r>
            <a:r>
              <a:rPr lang="zh-CN" altLang="en-US" sz="2400" b="1" dirty="0">
                <a:solidFill>
                  <a:srgbClr val="0000CC"/>
                </a:solidFill>
                <a:latin typeface="Times New Roman" panose="02020603050405020304" pitchFamily="18" charset="0"/>
                <a:cs typeface="Times New Roman" panose="02020603050405020304" pitchFamily="18" charset="0"/>
              </a:rPr>
              <a:t>对象名</a:t>
            </a:r>
            <a:r>
              <a:rPr lang="en-US" altLang="zh-CN" sz="2400" b="1" dirty="0" smtClean="0">
                <a:solidFill>
                  <a:srgbClr val="0000CC"/>
                </a:solidFill>
                <a:latin typeface="Times New Roman" panose="02020603050405020304" pitchFamily="18" charset="0"/>
                <a:cs typeface="Times New Roman" panose="02020603050405020304" pitchFamily="18" charset="0"/>
              </a:rPr>
              <a:t>.</a:t>
            </a:r>
            <a:r>
              <a:rPr lang="zh-CN" altLang="en-US" sz="2400" b="1" dirty="0" smtClean="0">
                <a:solidFill>
                  <a:srgbClr val="0000CC"/>
                </a:solidFill>
                <a:latin typeface="Times New Roman" panose="02020603050405020304" pitchFamily="18" charset="0"/>
                <a:cs typeface="Times New Roman" panose="02020603050405020304" pitchFamily="18" charset="0"/>
              </a:rPr>
              <a:t>变量</a:t>
            </a:r>
            <a:r>
              <a:rPr lang="zh-CN" altLang="en-US" sz="2400" b="1" dirty="0">
                <a:solidFill>
                  <a:srgbClr val="0000CC"/>
                </a:solidFill>
                <a:latin typeface="Times New Roman" panose="02020603050405020304" pitchFamily="18" charset="0"/>
                <a:cs typeface="Times New Roman" panose="02020603050405020304" pitchFamily="18" charset="0"/>
              </a:rPr>
              <a:t>名</a:t>
            </a:r>
            <a:r>
              <a:rPr lang="zh-CN" altLang="en-US" sz="2400" dirty="0">
                <a:latin typeface="Times New Roman" panose="02020603050405020304" pitchFamily="18" charset="0"/>
                <a:cs typeface="Times New Roman" panose="02020603050405020304" pitchFamily="18" charset="0"/>
              </a:rPr>
              <a:t>”</a:t>
            </a:r>
            <a:r>
              <a:rPr lang="zh-CN" altLang="en-US" sz="2400" dirty="0" smtClean="0">
                <a:latin typeface="Times New Roman" panose="02020603050405020304" pitchFamily="18" charset="0"/>
                <a:cs typeface="Times New Roman" panose="02020603050405020304" pitchFamily="18" charset="0"/>
              </a:rPr>
              <a:t>访问时，访问的是</a:t>
            </a:r>
            <a:r>
              <a:rPr lang="zh-CN" altLang="en-US" sz="2400" b="1" dirty="0" smtClean="0">
                <a:solidFill>
                  <a:srgbClr val="E73A1C"/>
                </a:solidFill>
                <a:latin typeface="Times New Roman" panose="02020603050405020304" pitchFamily="18" charset="0"/>
                <a:cs typeface="Times New Roman" panose="02020603050405020304" pitchFamily="18" charset="0"/>
              </a:rPr>
              <a:t>实例变量</a:t>
            </a:r>
            <a:r>
              <a:rPr lang="zh-CN" altLang="en-US" sz="2400" dirty="0" smtClean="0">
                <a:latin typeface="Times New Roman" panose="02020603050405020304" pitchFamily="18" charset="0"/>
                <a:cs typeface="Times New Roman" panose="02020603050405020304" pitchFamily="18" charset="0"/>
              </a:rPr>
              <a:t>。如果确实想要访问</a:t>
            </a:r>
            <a:r>
              <a:rPr lang="zh-CN" altLang="en-US" sz="2400" b="1" dirty="0" smtClean="0">
                <a:solidFill>
                  <a:srgbClr val="E73A1C"/>
                </a:solidFill>
                <a:latin typeface="Times New Roman" panose="02020603050405020304" pitchFamily="18" charset="0"/>
                <a:cs typeface="Times New Roman" panose="02020603050405020304" pitchFamily="18" charset="0"/>
              </a:rPr>
              <a:t>类变量</a:t>
            </a:r>
            <a:r>
              <a:rPr lang="zh-CN" altLang="en-US" sz="2400" dirty="0" smtClean="0">
                <a:latin typeface="Times New Roman" panose="02020603050405020304" pitchFamily="18" charset="0"/>
                <a:cs typeface="Times New Roman" panose="02020603050405020304" pitchFamily="18" charset="0"/>
              </a:rPr>
              <a:t>，只能通过</a:t>
            </a:r>
            <a:r>
              <a:rPr lang="zh-CN" altLang="en-US" sz="2400" dirty="0">
                <a:latin typeface="Times New Roman" panose="02020603050405020304" pitchFamily="18" charset="0"/>
                <a:cs typeface="Times New Roman" panose="02020603050405020304" pitchFamily="18" charset="0"/>
              </a:rPr>
              <a:t>“</a:t>
            </a:r>
            <a:r>
              <a:rPr lang="zh-CN" altLang="en-US" sz="2400" b="1" dirty="0">
                <a:solidFill>
                  <a:srgbClr val="0000CC"/>
                </a:solidFill>
                <a:latin typeface="Times New Roman" panose="02020603050405020304" pitchFamily="18" charset="0"/>
                <a:cs typeface="Times New Roman" panose="02020603050405020304" pitchFamily="18" charset="0"/>
              </a:rPr>
              <a:t>类名</a:t>
            </a:r>
            <a:r>
              <a:rPr lang="en-US" altLang="zh-CN" sz="2400" b="1" dirty="0">
                <a:solidFill>
                  <a:srgbClr val="0000CC"/>
                </a:solidFill>
                <a:latin typeface="Times New Roman" panose="02020603050405020304" pitchFamily="18" charset="0"/>
                <a:cs typeface="Times New Roman" panose="02020603050405020304" pitchFamily="18" charset="0"/>
              </a:rPr>
              <a:t>.</a:t>
            </a:r>
            <a:r>
              <a:rPr lang="zh-CN" altLang="en-US" sz="2400" b="1" dirty="0">
                <a:solidFill>
                  <a:srgbClr val="0000CC"/>
                </a:solidFill>
                <a:latin typeface="Times New Roman" panose="02020603050405020304" pitchFamily="18" charset="0"/>
                <a:cs typeface="Times New Roman" panose="02020603050405020304" pitchFamily="18" charset="0"/>
              </a:rPr>
              <a:t>类变量名</a:t>
            </a:r>
            <a:r>
              <a:rPr lang="zh-CN" altLang="en-US" sz="2400" dirty="0" smtClean="0">
                <a:latin typeface="Times New Roman" panose="02020603050405020304" pitchFamily="18" charset="0"/>
                <a:cs typeface="Times New Roman" panose="02020603050405020304" pitchFamily="18" charset="0"/>
              </a:rPr>
              <a:t>”。</a:t>
            </a:r>
            <a:endParaRPr lang="zh-CN" altLang="en-US" sz="2400" dirty="0">
              <a:latin typeface="Times New Roman" panose="02020603050405020304" pitchFamily="18" charset="0"/>
              <a:cs typeface="Times New Roman" panose="02020603050405020304" pitchFamily="18" charset="0"/>
            </a:endParaRPr>
          </a:p>
        </p:txBody>
      </p:sp>
      <p:sp>
        <p:nvSpPr>
          <p:cNvPr id="2" name="矩形 1"/>
          <p:cNvSpPr/>
          <p:nvPr/>
        </p:nvSpPr>
        <p:spPr>
          <a:xfrm>
            <a:off x="2080284" y="1546695"/>
            <a:ext cx="9767045" cy="1200329"/>
          </a:xfrm>
          <a:prstGeom prst="rect">
            <a:avLst/>
          </a:prstGeom>
        </p:spPr>
        <p:txBody>
          <a:bodyPr wrap="square">
            <a:spAutoFit/>
          </a:bodyPr>
          <a:lstStyle/>
          <a:p>
            <a:pPr algn="just">
              <a:lnSpc>
                <a:spcPct val="150000"/>
              </a:lnSpc>
            </a:pPr>
            <a:r>
              <a:rPr lang="zh-CN" altLang="en-US" sz="2400" b="1" dirty="0" smtClean="0">
                <a:solidFill>
                  <a:srgbClr val="E73A1C"/>
                </a:solidFill>
                <a:latin typeface="Times New Roman" panose="02020603050405020304" pitchFamily="18" charset="0"/>
                <a:cs typeface="Times New Roman" panose="02020603050405020304" pitchFamily="18" charset="0"/>
              </a:rPr>
              <a:t>       注意</a:t>
            </a:r>
            <a:r>
              <a:rPr lang="zh-CN" altLang="en-US" sz="2000" dirty="0" smtClean="0">
                <a:latin typeface="Times New Roman" panose="02020603050405020304" pitchFamily="18" charset="0"/>
                <a:cs typeface="Times New Roman" panose="02020603050405020304" pitchFamily="18" charset="0"/>
              </a:rPr>
              <a:t>：</a:t>
            </a:r>
            <a:r>
              <a:rPr lang="zh-CN" altLang="en-US" sz="2400" dirty="0" smtClean="0">
                <a:latin typeface="Times New Roman" panose="02020603050405020304" pitchFamily="18" charset="0"/>
                <a:cs typeface="Times New Roman" panose="02020603050405020304" pitchFamily="18" charset="0"/>
              </a:rPr>
              <a:t>对</a:t>
            </a:r>
            <a:r>
              <a:rPr lang="zh-CN" altLang="en-US" sz="2400" dirty="0">
                <a:latin typeface="Times New Roman" panose="02020603050405020304" pitchFamily="18" charset="0"/>
                <a:cs typeface="Times New Roman" panose="02020603050405020304" pitchFamily="18" charset="0"/>
              </a:rPr>
              <a:t>类变量的赋值只能通过“</a:t>
            </a:r>
            <a:r>
              <a:rPr lang="zh-CN" altLang="en-US" sz="2400" b="1" dirty="0">
                <a:solidFill>
                  <a:srgbClr val="0000CC"/>
                </a:solidFill>
                <a:latin typeface="Times New Roman" panose="02020603050405020304" pitchFamily="18" charset="0"/>
                <a:cs typeface="Times New Roman" panose="02020603050405020304" pitchFamily="18" charset="0"/>
              </a:rPr>
              <a:t>类名</a:t>
            </a:r>
            <a:r>
              <a:rPr lang="en-US" altLang="zh-CN" sz="2400" b="1" dirty="0">
                <a:solidFill>
                  <a:srgbClr val="0000CC"/>
                </a:solidFill>
                <a:latin typeface="Times New Roman" panose="02020603050405020304" pitchFamily="18" charset="0"/>
                <a:cs typeface="Times New Roman" panose="02020603050405020304" pitchFamily="18" charset="0"/>
              </a:rPr>
              <a:t>.</a:t>
            </a:r>
            <a:r>
              <a:rPr lang="zh-CN" altLang="en-US" sz="2400" b="1" dirty="0">
                <a:solidFill>
                  <a:srgbClr val="0000CC"/>
                </a:solidFill>
                <a:latin typeface="Times New Roman" panose="02020603050405020304" pitchFamily="18" charset="0"/>
                <a:cs typeface="Times New Roman" panose="02020603050405020304" pitchFamily="18" charset="0"/>
              </a:rPr>
              <a:t>类变量名</a:t>
            </a:r>
            <a:r>
              <a:rPr lang="zh-CN" altLang="en-US" sz="2400" dirty="0">
                <a:latin typeface="Times New Roman" panose="02020603050405020304" pitchFamily="18" charset="0"/>
                <a:cs typeface="Times New Roman" panose="02020603050405020304" pitchFamily="18" charset="0"/>
              </a:rPr>
              <a:t>”来执行， 对“</a:t>
            </a:r>
            <a:r>
              <a:rPr lang="zh-CN" altLang="en-US" sz="2400" b="1" dirty="0">
                <a:solidFill>
                  <a:srgbClr val="0000CC"/>
                </a:solidFill>
                <a:latin typeface="Times New Roman" panose="02020603050405020304" pitchFamily="18" charset="0"/>
                <a:cs typeface="Times New Roman" panose="02020603050405020304" pitchFamily="18" charset="0"/>
              </a:rPr>
              <a:t>对象名</a:t>
            </a:r>
            <a:r>
              <a:rPr lang="en-US" altLang="zh-CN" sz="2400" b="1" dirty="0" smtClean="0">
                <a:solidFill>
                  <a:srgbClr val="0000CC"/>
                </a:solidFill>
                <a:latin typeface="Times New Roman" panose="02020603050405020304" pitchFamily="18" charset="0"/>
                <a:cs typeface="Times New Roman" panose="02020603050405020304" pitchFamily="18" charset="0"/>
              </a:rPr>
              <a:t>.</a:t>
            </a:r>
            <a:r>
              <a:rPr lang="zh-CN" altLang="en-US" sz="2400" b="1" dirty="0" smtClean="0">
                <a:solidFill>
                  <a:srgbClr val="0000CC"/>
                </a:solidFill>
                <a:latin typeface="Times New Roman" panose="02020603050405020304" pitchFamily="18" charset="0"/>
                <a:cs typeface="Times New Roman" panose="02020603050405020304" pitchFamily="18" charset="0"/>
              </a:rPr>
              <a:t>类变量</a:t>
            </a:r>
            <a:r>
              <a:rPr lang="zh-CN" altLang="en-US" sz="2400" b="1" dirty="0">
                <a:solidFill>
                  <a:srgbClr val="0000CC"/>
                </a:solidFill>
                <a:latin typeface="Times New Roman" panose="02020603050405020304" pitchFamily="18" charset="0"/>
                <a:cs typeface="Times New Roman" panose="02020603050405020304" pitchFamily="18" charset="0"/>
              </a:rPr>
              <a:t>名</a:t>
            </a:r>
            <a:r>
              <a:rPr lang="zh-CN" altLang="en-US" sz="2400" dirty="0">
                <a:latin typeface="Times New Roman" panose="02020603050405020304" pitchFamily="18" charset="0"/>
                <a:cs typeface="Times New Roman" panose="02020603050405020304" pitchFamily="18" charset="0"/>
              </a:rPr>
              <a:t>”进行赋值相当于</a:t>
            </a:r>
            <a:r>
              <a:rPr lang="zh-CN" altLang="en-US" sz="2400" b="1" dirty="0">
                <a:solidFill>
                  <a:srgbClr val="E73A1C"/>
                </a:solidFill>
                <a:latin typeface="Times New Roman" panose="02020603050405020304" pitchFamily="18" charset="0"/>
                <a:cs typeface="Times New Roman" panose="02020603050405020304" pitchFamily="18" charset="0"/>
              </a:rPr>
              <a:t>创建了一个同名的实例变量</a:t>
            </a:r>
            <a:r>
              <a:rPr lang="zh-CN" altLang="en-US" sz="2400" dirty="0">
                <a:latin typeface="Times New Roman" panose="02020603050405020304" pitchFamily="18" charset="0"/>
                <a:cs typeface="Times New Roman" panose="02020603050405020304" pitchFamily="18" charset="0"/>
              </a:rPr>
              <a:t>。</a:t>
            </a:r>
            <a:endParaRPr lang="zh-CN" altLang="en-US" sz="2400" dirty="0">
              <a:latin typeface="Times New Roman" panose="02020603050405020304" pitchFamily="18" charset="0"/>
              <a:cs typeface="Times New Roman" panose="02020603050405020304" pitchFamily="18" charset="0"/>
            </a:endParaRPr>
          </a:p>
        </p:txBody>
      </p:sp>
      <p:sp>
        <p:nvSpPr>
          <p:cNvPr id="12" name="Rectangle 4"/>
          <p:cNvSpPr>
            <a:spLocks noChangeArrowheads="1"/>
          </p:cNvSpPr>
          <p:nvPr/>
        </p:nvSpPr>
        <p:spPr bwMode="auto">
          <a:xfrm>
            <a:off x="2711647" y="2925993"/>
            <a:ext cx="2846191" cy="1292662"/>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30000"/>
              </a:lnSpc>
              <a:spcBef>
                <a:spcPct val="0"/>
              </a:spcBef>
              <a:spcAft>
                <a:spcPct val="0"/>
              </a:spcAft>
              <a:buClrTx/>
              <a:buSzTx/>
              <a:buFontTx/>
              <a:buNone/>
            </a:pPr>
            <a:r>
              <a:rPr kumimoji="0" lang="zh-CN" altLang="zh-CN" sz="2000" b="0" i="0" u="none" strike="noStrike" cap="none" normalizeH="0" baseline="0" smtClean="0">
                <a:ln>
                  <a:noFill/>
                </a:ln>
                <a:solidFill>
                  <a:srgbClr val="A9B7C6"/>
                </a:solidFill>
                <a:effectLst/>
                <a:latin typeface="Consolas" panose="020B0609020204030204" pitchFamily="49" charset="0"/>
              </a:rPr>
              <a:t>Student.count = </a:t>
            </a:r>
            <a:r>
              <a:rPr kumimoji="0" lang="zh-CN" altLang="zh-CN" sz="2000" b="0" i="0" u="none" strike="noStrike" cap="none" normalizeH="0" baseline="0" smtClean="0">
                <a:ln>
                  <a:noFill/>
                </a:ln>
                <a:solidFill>
                  <a:srgbClr val="6897BB"/>
                </a:solidFill>
                <a:effectLst/>
                <a:latin typeface="Consolas" panose="020B0609020204030204" pitchFamily="49" charset="0"/>
              </a:rPr>
              <a:t>8</a:t>
            </a:r>
            <a:br>
              <a:rPr kumimoji="0" lang="zh-CN" altLang="zh-CN" sz="2000" b="0" i="0" u="none" strike="noStrike" cap="none" normalizeH="0" baseline="0" smtClean="0">
                <a:ln>
                  <a:noFill/>
                </a:ln>
                <a:solidFill>
                  <a:srgbClr val="6897BB"/>
                </a:solidFill>
                <a:effectLst/>
                <a:latin typeface="Consolas" panose="020B0609020204030204" pitchFamily="49" charset="0"/>
              </a:rPr>
            </a:br>
            <a:r>
              <a:rPr kumimoji="0" lang="zh-CN" altLang="zh-CN" sz="2000" b="0" i="0" u="none" strike="noStrike" cap="none" normalizeH="0" baseline="0" smtClean="0">
                <a:ln>
                  <a:noFill/>
                </a:ln>
                <a:solidFill>
                  <a:srgbClr val="8888C6"/>
                </a:solidFill>
                <a:effectLst/>
                <a:latin typeface="Consolas" panose="020B0609020204030204" pitchFamily="49" charset="0"/>
              </a:rPr>
              <a:t>print</a:t>
            </a:r>
            <a:r>
              <a:rPr kumimoji="0" lang="zh-CN" altLang="zh-CN" sz="2000" b="0" i="0" u="none" strike="noStrike" cap="none" normalizeH="0" baseline="0" smtClean="0">
                <a:ln>
                  <a:noFill/>
                </a:ln>
                <a:solidFill>
                  <a:srgbClr val="A9B7C6"/>
                </a:solidFill>
                <a:effectLst/>
                <a:latin typeface="Consolas" panose="020B0609020204030204" pitchFamily="49" charset="0"/>
              </a:rPr>
              <a:t>(s_1.count)</a:t>
            </a:r>
            <a:br>
              <a:rPr kumimoji="0" lang="zh-CN" altLang="zh-CN" sz="2000" b="0" i="0" u="none" strike="noStrike" cap="none" normalizeH="0" baseline="0" smtClean="0">
                <a:ln>
                  <a:noFill/>
                </a:ln>
                <a:solidFill>
                  <a:srgbClr val="A9B7C6"/>
                </a:solidFill>
                <a:effectLst/>
                <a:latin typeface="Consolas" panose="020B0609020204030204" pitchFamily="49" charset="0"/>
              </a:rPr>
            </a:br>
            <a:r>
              <a:rPr kumimoji="0" lang="zh-CN" altLang="zh-CN" sz="2000" b="0" i="0" u="none" strike="noStrike" cap="none" normalizeH="0" baseline="0" smtClean="0">
                <a:ln>
                  <a:noFill/>
                </a:ln>
                <a:solidFill>
                  <a:srgbClr val="8888C6"/>
                </a:solidFill>
                <a:effectLst/>
                <a:latin typeface="Consolas" panose="020B0609020204030204" pitchFamily="49" charset="0"/>
              </a:rPr>
              <a:t>print</a:t>
            </a:r>
            <a:r>
              <a:rPr kumimoji="0" lang="zh-CN" altLang="zh-CN" sz="2000" b="0" i="0" u="none" strike="noStrike" cap="none" normalizeH="0" baseline="0" smtClean="0">
                <a:ln>
                  <a:noFill/>
                </a:ln>
                <a:solidFill>
                  <a:srgbClr val="A9B7C6"/>
                </a:solidFill>
                <a:effectLst/>
                <a:latin typeface="Consolas" panose="020B0609020204030204" pitchFamily="49" charset="0"/>
              </a:rPr>
              <a:t>(s_2.count)</a:t>
            </a:r>
            <a:endParaRPr kumimoji="0" lang="zh-CN" altLang="zh-CN" sz="2800" b="0" i="0" u="none" strike="noStrike" cap="none" normalizeH="0" baseline="0" smtClean="0">
              <a:ln>
                <a:noFill/>
              </a:ln>
              <a:solidFill>
                <a:schemeClr val="tx1"/>
              </a:solidFill>
              <a:effectLst/>
              <a:latin typeface="Arial" panose="020B0604020202020204" pitchFamily="34" charset="0"/>
            </a:endParaRPr>
          </a:p>
        </p:txBody>
      </p:sp>
      <p:sp>
        <p:nvSpPr>
          <p:cNvPr id="13" name="Rectangle 5"/>
          <p:cNvSpPr>
            <a:spLocks noChangeArrowheads="1"/>
          </p:cNvSpPr>
          <p:nvPr/>
        </p:nvSpPr>
        <p:spPr bwMode="auto">
          <a:xfrm>
            <a:off x="7938896" y="2925993"/>
            <a:ext cx="2814638" cy="1292662"/>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30000"/>
              </a:lnSpc>
              <a:spcBef>
                <a:spcPct val="0"/>
              </a:spcBef>
              <a:spcAft>
                <a:spcPct val="0"/>
              </a:spcAft>
              <a:buClrTx/>
              <a:buSzTx/>
              <a:buFontTx/>
              <a:buNone/>
            </a:pPr>
            <a:r>
              <a:rPr kumimoji="0" lang="zh-CN" altLang="zh-CN" sz="2000" b="0" i="0" u="none" strike="noStrike" cap="none" normalizeH="0" baseline="0" dirty="0" smtClean="0">
                <a:ln>
                  <a:noFill/>
                </a:ln>
                <a:solidFill>
                  <a:srgbClr val="A9B7C6"/>
                </a:solidFill>
                <a:effectLst/>
                <a:latin typeface="Consolas" panose="020B0609020204030204" pitchFamily="49" charset="0"/>
              </a:rPr>
              <a:t>s_1.count = </a:t>
            </a:r>
            <a:r>
              <a:rPr kumimoji="0" lang="zh-CN" altLang="zh-CN" sz="2000" b="0" i="0" u="none" strike="noStrike" cap="none" normalizeH="0" baseline="0" dirty="0" smtClean="0">
                <a:ln>
                  <a:noFill/>
                </a:ln>
                <a:solidFill>
                  <a:srgbClr val="6897BB"/>
                </a:solidFill>
                <a:effectLst/>
                <a:latin typeface="Consolas" panose="020B0609020204030204" pitchFamily="49" charset="0"/>
              </a:rPr>
              <a:t>8</a:t>
            </a:r>
            <a:br>
              <a:rPr kumimoji="0" lang="zh-CN" altLang="zh-CN" sz="2000" b="0" i="0" u="none" strike="noStrike" cap="none" normalizeH="0" baseline="0" dirty="0" smtClean="0">
                <a:ln>
                  <a:noFill/>
                </a:ln>
                <a:solidFill>
                  <a:srgbClr val="6897BB"/>
                </a:solidFill>
                <a:effectLst/>
                <a:latin typeface="Consolas" panose="020B0609020204030204" pitchFamily="49" charset="0"/>
              </a:rPr>
            </a:br>
            <a:r>
              <a:rPr kumimoji="0" lang="zh-CN" altLang="zh-CN" sz="2000" b="0" i="0" u="none" strike="noStrike" cap="none" normalizeH="0" baseline="0" dirty="0" smtClean="0">
                <a:ln>
                  <a:noFill/>
                </a:ln>
                <a:solidFill>
                  <a:srgbClr val="8888C6"/>
                </a:solidFill>
                <a:effectLst/>
                <a:latin typeface="Consolas" panose="020B0609020204030204" pitchFamily="49" charset="0"/>
              </a:rPr>
              <a:t>print</a:t>
            </a:r>
            <a:r>
              <a:rPr kumimoji="0" lang="zh-CN" altLang="zh-CN" sz="2000" b="0" i="0" u="none" strike="noStrike" cap="none" normalizeH="0" baseline="0" dirty="0" smtClean="0">
                <a:ln>
                  <a:noFill/>
                </a:ln>
                <a:solidFill>
                  <a:srgbClr val="A9B7C6"/>
                </a:solidFill>
                <a:effectLst/>
                <a:latin typeface="Consolas" panose="020B0609020204030204" pitchFamily="49" charset="0"/>
              </a:rPr>
              <a:t>(s_1.count)</a:t>
            </a:r>
            <a:br>
              <a:rPr kumimoji="0" lang="zh-CN" altLang="zh-CN" sz="2000" b="0" i="0" u="none" strike="noStrike" cap="none" normalizeH="0" baseline="0" dirty="0" smtClean="0">
                <a:ln>
                  <a:noFill/>
                </a:ln>
                <a:solidFill>
                  <a:srgbClr val="A9B7C6"/>
                </a:solidFill>
                <a:effectLst/>
                <a:latin typeface="Consolas" panose="020B0609020204030204" pitchFamily="49" charset="0"/>
              </a:rPr>
            </a:br>
            <a:r>
              <a:rPr kumimoji="0" lang="zh-CN" altLang="zh-CN" sz="2000" b="0" i="0" u="none" strike="noStrike" cap="none" normalizeH="0" baseline="0" dirty="0" smtClean="0">
                <a:ln>
                  <a:noFill/>
                </a:ln>
                <a:solidFill>
                  <a:srgbClr val="8888C6"/>
                </a:solidFill>
                <a:effectLst/>
                <a:latin typeface="Consolas" panose="020B0609020204030204" pitchFamily="49" charset="0"/>
              </a:rPr>
              <a:t>print</a:t>
            </a:r>
            <a:r>
              <a:rPr kumimoji="0" lang="zh-CN" altLang="zh-CN" sz="2000" b="0" i="0" u="none" strike="noStrike" cap="none" normalizeH="0" baseline="0" dirty="0" smtClean="0">
                <a:ln>
                  <a:noFill/>
                </a:ln>
                <a:solidFill>
                  <a:srgbClr val="A9B7C6"/>
                </a:solidFill>
                <a:effectLst/>
                <a:latin typeface="Consolas" panose="020B0609020204030204" pitchFamily="49" charset="0"/>
              </a:rPr>
              <a:t>(s_2.count)</a:t>
            </a:r>
            <a:endParaRPr kumimoji="0" lang="zh-CN" altLang="zh-CN" sz="2800" b="0" i="0" u="none" strike="noStrike" cap="none" normalizeH="0" baseline="0" dirty="0" smtClean="0">
              <a:ln>
                <a:noFill/>
              </a:ln>
              <a:solidFill>
                <a:schemeClr val="tx1"/>
              </a:solidFill>
              <a:effectLst/>
              <a:latin typeface="Arial" panose="020B0604020202020204" pitchFamily="34" charset="0"/>
            </a:endParaRPr>
          </a:p>
        </p:txBody>
      </p:sp>
      <p:sp>
        <p:nvSpPr>
          <p:cNvPr id="14" name="矩形 13"/>
          <p:cNvSpPr/>
          <p:nvPr/>
        </p:nvSpPr>
        <p:spPr>
          <a:xfrm>
            <a:off x="6393943" y="3402994"/>
            <a:ext cx="708848" cy="584775"/>
          </a:xfrm>
          <a:prstGeom prst="rect">
            <a:avLst/>
          </a:prstGeom>
        </p:spPr>
        <p:txBody>
          <a:bodyPr wrap="none">
            <a:spAutoFit/>
          </a:bodyPr>
          <a:lstStyle/>
          <a:p>
            <a:r>
              <a:rPr lang="en-US" altLang="zh-CN" sz="3200" b="1" dirty="0" smtClean="0">
                <a:solidFill>
                  <a:srgbClr val="0000CC"/>
                </a:solidFill>
                <a:latin typeface="Times New Roman" panose="02020603050405020304" pitchFamily="18" charset="0"/>
                <a:cs typeface="Times New Roman" panose="02020603050405020304" pitchFamily="18" charset="0"/>
              </a:rPr>
              <a:t>VS</a:t>
            </a:r>
            <a:endParaRPr lang="zh-CN" altLang="en-US" sz="3200" dirty="0"/>
          </a:p>
        </p:txBody>
      </p:sp>
      <p:sp>
        <p:nvSpPr>
          <p:cNvPr id="15" name="矩形 14"/>
          <p:cNvSpPr/>
          <p:nvPr/>
        </p:nvSpPr>
        <p:spPr>
          <a:xfrm>
            <a:off x="6657688" y="4463090"/>
            <a:ext cx="5098448" cy="2308324"/>
          </a:xfrm>
          <a:prstGeom prst="rect">
            <a:avLst/>
          </a:prstGeom>
        </p:spPr>
        <p:txBody>
          <a:bodyPr wrap="square">
            <a:spAutoFit/>
          </a:bodyPr>
          <a:lstStyle/>
          <a:p>
            <a:pPr marL="342900" indent="-342900" algn="just">
              <a:lnSpc>
                <a:spcPct val="150000"/>
              </a:lnSpc>
              <a:buFont typeface="Wingdings" panose="05000000000000000000" pitchFamily="2" charset="2"/>
              <a:buChar char="p"/>
            </a:pPr>
            <a:r>
              <a:rPr lang="zh-CN" altLang="en-US" sz="2400" dirty="0" smtClean="0">
                <a:latin typeface="Times New Roman" panose="02020603050405020304" pitchFamily="18" charset="0"/>
                <a:cs typeface="Times New Roman" panose="02020603050405020304" pitchFamily="18" charset="0"/>
              </a:rPr>
              <a:t>如果</a:t>
            </a:r>
            <a:r>
              <a:rPr lang="zh-CN" altLang="en-US" sz="2400" dirty="0">
                <a:latin typeface="Times New Roman" panose="02020603050405020304" pitchFamily="18" charset="0"/>
                <a:cs typeface="Times New Roman" panose="02020603050405020304" pitchFamily="18" charset="0"/>
              </a:rPr>
              <a:t>类</a:t>
            </a:r>
            <a:r>
              <a:rPr lang="zh-CN" altLang="en-US" sz="2400" dirty="0" smtClean="0">
                <a:latin typeface="Times New Roman" panose="02020603050405020304" pitchFamily="18" charset="0"/>
                <a:cs typeface="Times New Roman" panose="02020603050405020304" pitchFamily="18" charset="0"/>
              </a:rPr>
              <a:t>变量名</a:t>
            </a:r>
            <a:r>
              <a:rPr lang="zh-CN" altLang="en-US" sz="2400" b="1" dirty="0" smtClean="0">
                <a:solidFill>
                  <a:srgbClr val="E73A1C"/>
                </a:solidFill>
                <a:latin typeface="Times New Roman" panose="02020603050405020304" pitchFamily="18" charset="0"/>
                <a:cs typeface="Times New Roman" panose="02020603050405020304" pitchFamily="18" charset="0"/>
              </a:rPr>
              <a:t>以两个下划线开始</a:t>
            </a:r>
            <a:r>
              <a:rPr lang="zh-CN" altLang="en-US" sz="2400" dirty="0" smtClean="0">
                <a:latin typeface="Times New Roman" panose="02020603050405020304" pitchFamily="18" charset="0"/>
                <a:cs typeface="Times New Roman" panose="02020603050405020304" pitchFamily="18" charset="0"/>
              </a:rPr>
              <a:t>，即“</a:t>
            </a:r>
            <a:r>
              <a:rPr lang="en-US" altLang="zh-CN" sz="2400" b="1" dirty="0" smtClean="0">
                <a:solidFill>
                  <a:srgbClr val="0000CC"/>
                </a:solidFill>
                <a:latin typeface="Times New Roman" panose="02020603050405020304" pitchFamily="18" charset="0"/>
                <a:cs typeface="Times New Roman" panose="02020603050405020304" pitchFamily="18" charset="0"/>
              </a:rPr>
              <a:t>__</a:t>
            </a:r>
            <a:r>
              <a:rPr lang="zh-CN" altLang="en-US" sz="2400" b="1" dirty="0" smtClean="0">
                <a:solidFill>
                  <a:srgbClr val="0000CC"/>
                </a:solidFill>
                <a:latin typeface="Times New Roman" panose="02020603050405020304" pitchFamily="18" charset="0"/>
                <a:cs typeface="Times New Roman" panose="02020603050405020304" pitchFamily="18" charset="0"/>
              </a:rPr>
              <a:t>类变量名</a:t>
            </a:r>
            <a:r>
              <a:rPr lang="zh-CN" altLang="en-US" sz="2400" dirty="0" smtClean="0">
                <a:latin typeface="Times New Roman" panose="02020603050405020304" pitchFamily="18" charset="0"/>
                <a:cs typeface="Times New Roman" panose="02020603050405020304" pitchFamily="18" charset="0"/>
              </a:rPr>
              <a:t>”，表示该变量属于私有变量，只允许</a:t>
            </a:r>
            <a:r>
              <a:rPr lang="zh-CN" altLang="en-US" sz="2400" b="1" dirty="0" smtClean="0">
                <a:solidFill>
                  <a:srgbClr val="0000CC"/>
                </a:solidFill>
                <a:latin typeface="Times New Roman" panose="02020603050405020304" pitchFamily="18" charset="0"/>
                <a:cs typeface="Times New Roman" panose="02020603050405020304" pitchFamily="18" charset="0"/>
              </a:rPr>
              <a:t>在这个类的内部调用</a:t>
            </a:r>
            <a:r>
              <a:rPr lang="zh-CN" altLang="en-US" sz="2400" dirty="0" smtClean="0">
                <a:latin typeface="Times New Roman" panose="02020603050405020304" pitchFamily="18" charset="0"/>
                <a:cs typeface="Times New Roman" panose="02020603050405020304" pitchFamily="18" charset="0"/>
              </a:rPr>
              <a:t>，在外部无法直接调用。</a:t>
            </a:r>
            <a:endParaRPr lang="zh-CN" alt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8" name="Rectangle 1"/>
          <p:cNvSpPr>
            <a:spLocks noChangeArrowheads="1"/>
          </p:cNvSpPr>
          <p:nvPr/>
        </p:nvSpPr>
        <p:spPr bwMode="auto">
          <a:xfrm>
            <a:off x="6610985" y="1256665"/>
            <a:ext cx="5250180" cy="5601970"/>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noAutofit/>
          </a:bodyPr>
          <a:lstStyle/>
          <a:p>
            <a:pPr marL="0" marR="0" lvl="0" indent="0" algn="l" defTabSz="914400" rtl="0" eaLnBrk="0" fontAlgn="base" latinLnBrk="0" hangingPunct="0">
              <a:lnSpc>
                <a:spcPct val="120000"/>
              </a:lnSpc>
              <a:spcBef>
                <a:spcPts val="1200"/>
              </a:spcBef>
              <a:spcAft>
                <a:spcPct val="0"/>
              </a:spcAft>
              <a:buClrTx/>
              <a:buSzTx/>
              <a:buFontTx/>
              <a:buNone/>
            </a:pP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class </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Person:</a:t>
            </a:r>
            <a:b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b="0" i="0" u="none" strike="noStrike" cap="none" normalizeH="0" baseline="0" dirty="0" smtClean="0">
                <a:ln>
                  <a:noFill/>
                </a:ln>
                <a:solidFill>
                  <a:srgbClr val="B200B2"/>
                </a:solidFill>
                <a:effectLst/>
                <a:latin typeface="Arial Unicode MS" panose="020B0604020202020204" pitchFamily="34" charset="-122"/>
                <a:ea typeface="Fira Code"/>
              </a:rPr>
              <a:t>__init__</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name=</a:t>
            </a:r>
            <a:r>
              <a:rPr kumimoji="0" lang="zh-CN" altLang="zh-CN"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未知</a:t>
            </a:r>
            <a:r>
              <a:rPr kumimoji="0" lang="zh-CN" altLang="zh-CN"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age=</a:t>
            </a:r>
            <a:r>
              <a:rPr kumimoji="0" lang="zh-CN" altLang="zh-CN" b="0" i="0" u="none" strike="noStrike" cap="none" normalizeH="0" baseline="0" dirty="0" smtClean="0">
                <a:ln>
                  <a:noFill/>
                </a:ln>
                <a:solidFill>
                  <a:srgbClr val="6A8759"/>
                </a:solidFill>
                <a:effectLst/>
                <a:latin typeface="Arial Unicode MS" panose="020B0604020202020204" pitchFamily="34" charset="-122"/>
                <a:ea typeface="Fira Code"/>
              </a:rPr>
              <a:t>18</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.name = name  </a:t>
            </a:r>
            <a:r>
              <a:rPr kumimoji="0" lang="zh-CN" altLang="zh-CN" b="0" i="0" u="none" strike="noStrike" cap="none" normalizeH="0" baseline="0" dirty="0" smtClean="0">
                <a:ln>
                  <a:noFill/>
                </a:ln>
                <a:solidFill>
                  <a:srgbClr val="808080"/>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公有成</a:t>
            </a:r>
            <a:r>
              <a:rPr kumimoji="0" lang="zh-CN" altLang="zh-CN"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员变</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量</a:t>
            </a:r>
            <a:b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b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        </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.__age = age  </a:t>
            </a:r>
            <a:r>
              <a:rPr kumimoji="0" lang="zh-CN" altLang="zh-CN" b="0" i="0" u="none" strike="noStrike" cap="none" normalizeH="0" baseline="0" dirty="0" smtClean="0">
                <a:ln>
                  <a:noFill/>
                </a:ln>
                <a:solidFill>
                  <a:srgbClr val="808080"/>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私有成</a:t>
            </a:r>
            <a:r>
              <a:rPr kumimoji="0" lang="zh-CN" altLang="zh-CN"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员变</a:t>
            </a: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量</a:t>
            </a:r>
            <a:b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br>
            <a:r>
              <a:rPr kumimoji="0" lang="zh-CN" altLang="zh-CN" b="0" i="0" u="none" strike="noStrike" cap="none" normalizeH="0" baseline="0" dirty="0" smtClean="0">
                <a:ln>
                  <a:noFill/>
                </a:ln>
                <a:solidFill>
                  <a:srgbClr val="808080"/>
                </a:solidFill>
                <a:effectLst/>
                <a:latin typeface="Adobe Gothic Std B" panose="020B0800000000000000" pitchFamily="34" charset="-128"/>
                <a:ea typeface="Adobe Gothic Std B" panose="020B0800000000000000" pitchFamily="34" charset="-128"/>
              </a:rPr>
              <a:t>    </a:t>
            </a:r>
            <a:r>
              <a:rPr kumimoji="0" lang="zh-CN" altLang="zh-CN" b="0" i="0" u="none" strike="noStrike" cap="none" normalizeH="0" baseline="0" dirty="0" smtClean="0">
                <a:ln>
                  <a:noFill/>
                </a:ln>
                <a:solidFill>
                  <a:srgbClr val="BBB529"/>
                </a:solidFill>
                <a:effectLst/>
                <a:latin typeface="Arial Unicode MS" panose="020B0604020202020204" pitchFamily="34" charset="-122"/>
                <a:ea typeface="Fira Code"/>
              </a:rPr>
              <a:t>@property</a:t>
            </a:r>
            <a:br>
              <a:rPr kumimoji="0" lang="zh-CN" altLang="zh-CN" b="0" i="0" u="none" strike="noStrike" cap="none" normalizeH="0" baseline="0" dirty="0" smtClean="0">
                <a:ln>
                  <a:noFill/>
                </a:ln>
                <a:solidFill>
                  <a:srgbClr val="BBB529"/>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BBB529"/>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b="0" i="0" u="none" strike="noStrike" cap="none" normalizeH="0" baseline="0" dirty="0" smtClean="0">
                <a:ln>
                  <a:noFill/>
                </a:ln>
                <a:solidFill>
                  <a:srgbClr val="FFC66D"/>
                </a:solidFill>
                <a:effectLst/>
                <a:latin typeface="Arial Unicode MS" panose="020B0604020202020204" pitchFamily="34" charset="-122"/>
                <a:ea typeface="Fira Code"/>
              </a:rPr>
              <a:t>age</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return </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.__age</a:t>
            </a:r>
            <a:b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BBB529"/>
                </a:solidFill>
                <a:effectLst/>
                <a:latin typeface="Arial Unicode MS" panose="020B0604020202020204" pitchFamily="34" charset="-122"/>
                <a:ea typeface="Fira Code"/>
              </a:rPr>
              <a:t>@age.setter</a:t>
            </a:r>
            <a:br>
              <a:rPr kumimoji="0" lang="zh-CN" altLang="zh-CN" b="0" i="0" u="none" strike="noStrike" cap="none" normalizeH="0" baseline="0" dirty="0" smtClean="0">
                <a:ln>
                  <a:noFill/>
                </a:ln>
                <a:solidFill>
                  <a:srgbClr val="BBB529"/>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BBB529"/>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b="0" i="0" u="none" strike="noStrike" cap="none" normalizeH="0" baseline="0" dirty="0" smtClean="0">
                <a:ln>
                  <a:noFill/>
                </a:ln>
                <a:solidFill>
                  <a:srgbClr val="FFC66D"/>
                </a:solidFill>
                <a:effectLst/>
                <a:latin typeface="Arial Unicode MS" panose="020B0604020202020204" pitchFamily="34" charset="-122"/>
                <a:ea typeface="Fira Code"/>
              </a:rPr>
              <a:t>age</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new_age):</a:t>
            </a:r>
            <a:b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if </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new_age &lt; </a:t>
            </a:r>
            <a:r>
              <a:rPr kumimoji="0" lang="zh-CN" altLang="zh-CN" b="0" i="0" u="none" strike="noStrike" cap="none" normalizeH="0" baseline="0" dirty="0" smtClean="0">
                <a:ln>
                  <a:noFill/>
                </a:ln>
                <a:solidFill>
                  <a:srgbClr val="6897BB"/>
                </a:solidFill>
                <a:effectLst/>
                <a:latin typeface="Arial Unicode MS" panose="020B0604020202020204" pitchFamily="34" charset="-122"/>
                <a:ea typeface="Fira Code"/>
              </a:rPr>
              <a:t>1 </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or </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new_age &gt; </a:t>
            </a:r>
            <a:r>
              <a:rPr kumimoji="0" lang="zh-CN" altLang="zh-CN" b="0" i="0" u="none" strike="noStrike" cap="none" normalizeH="0" baseline="0" dirty="0" smtClean="0">
                <a:ln>
                  <a:noFill/>
                </a:ln>
                <a:solidFill>
                  <a:srgbClr val="6897BB"/>
                </a:solidFill>
                <a:effectLst/>
                <a:latin typeface="Arial Unicode MS" panose="020B0604020202020204" pitchFamily="34" charset="-122"/>
                <a:ea typeface="Fira Code"/>
              </a:rPr>
              <a:t>120</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年</a:t>
            </a:r>
            <a:r>
              <a:rPr kumimoji="0" lang="zh-CN" altLang="zh-CN" b="0" i="0" u="none" strike="noStrike" cap="none" normalizeH="0" baseline="0" dirty="0" smtClean="0">
                <a:ln>
                  <a:noFill/>
                </a:ln>
                <a:solidFill>
                  <a:srgbClr val="6A8759"/>
                </a:solidFill>
                <a:effectLst/>
                <a:latin typeface="Adobe 仿宋 Std R" panose="02020400000000000000" pitchFamily="18" charset="-122"/>
                <a:ea typeface="Adobe 仿宋 Std R" panose="02020400000000000000" pitchFamily="18" charset="-122"/>
              </a:rPr>
              <a:t>龄</a:t>
            </a:r>
            <a:r>
              <a:rPr kumimoji="0" lang="zh-CN" altLang="zh-CN"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范</a:t>
            </a:r>
            <a:r>
              <a:rPr kumimoji="0" lang="zh-CN" altLang="zh-CN" b="0" i="0" u="none" strike="noStrike" cap="none" normalizeH="0" baseline="0" dirty="0" smtClean="0">
                <a:ln>
                  <a:noFill/>
                </a:ln>
                <a:solidFill>
                  <a:srgbClr val="6A8759"/>
                </a:solidFill>
                <a:effectLst/>
                <a:latin typeface="Adobe 仿宋 Std R" panose="02020400000000000000" pitchFamily="18" charset="-122"/>
                <a:ea typeface="Adobe 仿宋 Std R" panose="02020400000000000000" pitchFamily="18" charset="-122"/>
              </a:rPr>
              <a:t>围</a:t>
            </a:r>
            <a:r>
              <a:rPr kumimoji="0" lang="zh-CN" altLang="zh-CN"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不</a:t>
            </a:r>
            <a:r>
              <a:rPr kumimoji="0" lang="zh-CN" altLang="zh-CN" b="0" i="0" u="none" strike="noStrike" cap="none" normalizeH="0" baseline="0" dirty="0" smtClean="0">
                <a:ln>
                  <a:noFill/>
                </a:ln>
                <a:solidFill>
                  <a:srgbClr val="6A8759"/>
                </a:solidFill>
                <a:effectLst/>
                <a:latin typeface="Adobe 仿宋 Std R" panose="02020400000000000000" pitchFamily="18" charset="-122"/>
                <a:ea typeface="Adobe 仿宋 Std R" panose="02020400000000000000" pitchFamily="18" charset="-122"/>
              </a:rPr>
              <a:t>对</a:t>
            </a:r>
            <a:r>
              <a:rPr kumimoji="0" lang="zh-CN" altLang="zh-CN"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a:t>
            </a:r>
            <a:r>
              <a:rPr kumimoji="0" lang="zh-CN" altLang="zh-CN"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else</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.__age = new_age</a:t>
            </a:r>
            <a:b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BBB529"/>
                </a:solidFill>
                <a:effectLst/>
                <a:latin typeface="Arial Unicode MS" panose="020B0604020202020204" pitchFamily="34" charset="-122"/>
                <a:ea typeface="Fira Code"/>
              </a:rPr>
              <a:t>@age.deleter</a:t>
            </a:r>
            <a:br>
              <a:rPr kumimoji="0" lang="zh-CN" altLang="zh-CN" b="0" i="0" u="none" strike="noStrike" cap="none" normalizeH="0" baseline="0" dirty="0" smtClean="0">
                <a:ln>
                  <a:noFill/>
                </a:ln>
                <a:solidFill>
                  <a:srgbClr val="BBB529"/>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BBB529"/>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b="0" i="0" u="none" strike="noStrike" cap="none" normalizeH="0" baseline="0" dirty="0" smtClean="0">
                <a:ln>
                  <a:noFill/>
                </a:ln>
                <a:solidFill>
                  <a:srgbClr val="FFC66D"/>
                </a:solidFill>
                <a:effectLst/>
                <a:latin typeface="Arial Unicode MS" panose="020B0604020202020204" pitchFamily="34" charset="-122"/>
                <a:ea typeface="Fira Code"/>
              </a:rPr>
              <a:t>age</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del </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.__age</a:t>
            </a:r>
            <a:endParaRPr kumimoji="0" lang="zh-CN" altLang="zh-CN" sz="2400" b="0" i="0" u="none" strike="noStrike" cap="none" normalizeH="0" baseline="0" dirty="0" smtClean="0">
              <a:ln>
                <a:noFill/>
              </a:ln>
              <a:solidFill>
                <a:schemeClr val="tx1"/>
              </a:solidFill>
              <a:effectLst/>
              <a:latin typeface="Arial" panose="020B0604020202020204" pitchFamily="34" charset="0"/>
            </a:endParaRPr>
          </a:p>
        </p:txBody>
      </p:sp>
      <p:sp>
        <p:nvSpPr>
          <p:cNvPr id="9" name="矩形 8"/>
          <p:cNvSpPr/>
          <p:nvPr/>
        </p:nvSpPr>
        <p:spPr>
          <a:xfrm>
            <a:off x="1105825" y="2191168"/>
            <a:ext cx="5148602" cy="2807948"/>
          </a:xfrm>
          <a:prstGeom prst="rect">
            <a:avLst/>
          </a:prstGeom>
        </p:spPr>
        <p:txBody>
          <a:bodyPr wrap="square">
            <a:spAutoFit/>
          </a:bodyPr>
          <a:lstStyle/>
          <a:p>
            <a:pPr algn="just">
              <a:lnSpc>
                <a:spcPct val="150000"/>
              </a:lnSpc>
            </a:pPr>
            <a:r>
              <a:rPr lang="en-US" altLang="zh-CN" sz="2000" dirty="0">
                <a:latin typeface="Times New Roman" panose="02020603050405020304" pitchFamily="18" charset="0"/>
                <a:cs typeface="Times New Roman" panose="02020603050405020304" pitchFamily="18" charset="0"/>
              </a:rPr>
              <a:t>       </a:t>
            </a:r>
            <a:r>
              <a:rPr lang="en-US" altLang="zh-CN" sz="2000" dirty="0" smtClean="0">
                <a:latin typeface="Times New Roman" panose="02020603050405020304" pitchFamily="18" charset="0"/>
                <a:cs typeface="Times New Roman" panose="02020603050405020304" pitchFamily="18" charset="0"/>
              </a:rPr>
              <a:t>Python</a:t>
            </a:r>
            <a:r>
              <a:rPr lang="zh-CN" altLang="en-US" sz="2000" dirty="0" smtClean="0">
                <a:latin typeface="Times New Roman" panose="02020603050405020304" pitchFamily="18" charset="0"/>
                <a:cs typeface="Times New Roman" panose="02020603050405020304" pitchFamily="18" charset="0"/>
              </a:rPr>
              <a:t>中提供</a:t>
            </a:r>
            <a:r>
              <a:rPr lang="en-US" altLang="zh-CN" sz="2000" dirty="0" smtClean="0">
                <a:latin typeface="Times New Roman" panose="02020603050405020304" pitchFamily="18" charset="0"/>
                <a:cs typeface="Times New Roman" panose="02020603050405020304" pitchFamily="18" charset="0"/>
              </a:rPr>
              <a:t> </a:t>
            </a:r>
            <a:r>
              <a:rPr lang="en-US" altLang="zh-CN" sz="2000" dirty="0">
                <a:latin typeface="+mn-ea"/>
                <a:cs typeface="Times New Roman" panose="02020603050405020304" pitchFamily="18" charset="0"/>
              </a:rPr>
              <a:t>@property</a:t>
            </a:r>
            <a:r>
              <a:rPr lang="zh-CN" altLang="en-US" sz="2000" dirty="0">
                <a:latin typeface="+mn-ea"/>
                <a:cs typeface="Times New Roman" panose="02020603050405020304" pitchFamily="18" charset="0"/>
              </a:rPr>
              <a:t>装饰器</a:t>
            </a:r>
            <a:r>
              <a:rPr lang="zh-CN" altLang="en-US" sz="2000" b="1" dirty="0">
                <a:solidFill>
                  <a:srgbClr val="0000CC"/>
                </a:solidFill>
                <a:latin typeface="+mn-ea"/>
                <a:cs typeface="Times New Roman" panose="02020603050405020304" pitchFamily="18" charset="0"/>
              </a:rPr>
              <a:t>把类中的方法“装饰”</a:t>
            </a:r>
            <a:r>
              <a:rPr lang="zh-CN" altLang="en-US" sz="2000" b="1" dirty="0" smtClean="0">
                <a:solidFill>
                  <a:srgbClr val="0000CC"/>
                </a:solidFill>
                <a:latin typeface="+mn-ea"/>
                <a:cs typeface="Times New Roman" panose="02020603050405020304" pitchFamily="18" charset="0"/>
              </a:rPr>
              <a:t>成属性使用</a:t>
            </a:r>
            <a:r>
              <a:rPr lang="zh-CN" altLang="en-US" sz="2000" dirty="0" smtClean="0">
                <a:latin typeface="+mn-ea"/>
                <a:cs typeface="Times New Roman" panose="02020603050405020304" pitchFamily="18" charset="0"/>
              </a:rPr>
              <a:t>，</a:t>
            </a:r>
            <a:r>
              <a:rPr lang="en-US" altLang="zh-CN" sz="2000" dirty="0">
                <a:latin typeface="+mn-ea"/>
                <a:cs typeface="Times New Roman" panose="02020603050405020304" pitchFamily="18" charset="0"/>
              </a:rPr>
              <a:t>@property</a:t>
            </a:r>
            <a:r>
              <a:rPr lang="zh-CN" altLang="en-US" sz="2000" dirty="0">
                <a:latin typeface="+mn-ea"/>
                <a:cs typeface="Times New Roman" panose="02020603050405020304" pitchFamily="18" charset="0"/>
              </a:rPr>
              <a:t>装饰器默认提供一</a:t>
            </a:r>
            <a:r>
              <a:rPr lang="zh-CN" altLang="en-US" sz="2000" dirty="0" smtClean="0">
                <a:latin typeface="+mn-ea"/>
                <a:cs typeface="Times New Roman" panose="02020603050405020304" pitchFamily="18" charset="0"/>
              </a:rPr>
              <a:t>个</a:t>
            </a:r>
            <a:r>
              <a:rPr lang="zh-CN" altLang="en-US" sz="2000" b="1" dirty="0">
                <a:solidFill>
                  <a:srgbClr val="0000CC"/>
                </a:solidFill>
                <a:latin typeface="+mn-ea"/>
                <a:cs typeface="Times New Roman" panose="02020603050405020304" pitchFamily="18" charset="0"/>
              </a:rPr>
              <a:t>读取</a:t>
            </a:r>
            <a:r>
              <a:rPr lang="zh-CN" altLang="en-US" sz="2000" b="1" dirty="0" smtClean="0">
                <a:solidFill>
                  <a:srgbClr val="0000CC"/>
                </a:solidFill>
                <a:latin typeface="+mn-ea"/>
                <a:cs typeface="Times New Roman" panose="02020603050405020304" pitchFamily="18" charset="0"/>
              </a:rPr>
              <a:t>成员变量值的接口</a:t>
            </a:r>
            <a:r>
              <a:rPr lang="zh-CN" altLang="en-US" sz="2000" dirty="0" smtClean="0">
                <a:latin typeface="+mn-ea"/>
                <a:cs typeface="Times New Roman" panose="02020603050405020304" pitchFamily="18" charset="0"/>
              </a:rPr>
              <a:t>，</a:t>
            </a:r>
            <a:r>
              <a:rPr lang="zh-CN" altLang="en-US" sz="2000" dirty="0">
                <a:latin typeface="+mn-ea"/>
                <a:cs typeface="Times New Roman" panose="02020603050405020304" pitchFamily="18" charset="0"/>
              </a:rPr>
              <a:t>如果需要</a:t>
            </a:r>
            <a:r>
              <a:rPr lang="zh-CN" altLang="en-US" sz="2000" b="1" dirty="0" smtClean="0">
                <a:solidFill>
                  <a:srgbClr val="0000CC"/>
                </a:solidFill>
                <a:latin typeface="+mn-ea"/>
                <a:cs typeface="Times New Roman" panose="02020603050405020304" pitchFamily="18" charset="0"/>
              </a:rPr>
              <a:t>修改成员变量的值</a:t>
            </a:r>
            <a:r>
              <a:rPr lang="zh-CN" altLang="en-US" sz="2000" dirty="0" smtClean="0">
                <a:latin typeface="+mn-ea"/>
                <a:cs typeface="Times New Roman" panose="02020603050405020304" pitchFamily="18" charset="0"/>
              </a:rPr>
              <a:t>可搭配使用</a:t>
            </a:r>
            <a:r>
              <a:rPr lang="en-US" altLang="zh-CN" sz="2000" b="1" dirty="0" smtClean="0">
                <a:solidFill>
                  <a:srgbClr val="0000CC"/>
                </a:solidFill>
                <a:latin typeface="+mn-ea"/>
                <a:cs typeface="Times New Roman" panose="02020603050405020304" pitchFamily="18" charset="0"/>
              </a:rPr>
              <a:t>@</a:t>
            </a:r>
            <a:r>
              <a:rPr lang="zh-CN" altLang="en-US" sz="2000" b="1" dirty="0" smtClean="0">
                <a:solidFill>
                  <a:srgbClr val="0000CC"/>
                </a:solidFill>
                <a:latin typeface="+mn-ea"/>
                <a:cs typeface="Times New Roman" panose="02020603050405020304" pitchFamily="18" charset="0"/>
              </a:rPr>
              <a:t>属性名</a:t>
            </a:r>
            <a:r>
              <a:rPr lang="en-US" altLang="zh-CN" sz="2000" b="1" dirty="0" smtClean="0">
                <a:solidFill>
                  <a:srgbClr val="0000CC"/>
                </a:solidFill>
                <a:latin typeface="+mn-ea"/>
                <a:cs typeface="Times New Roman" panose="02020603050405020304" pitchFamily="18" charset="0"/>
              </a:rPr>
              <a:t>.setter</a:t>
            </a:r>
            <a:r>
              <a:rPr lang="zh-CN" altLang="en-US" sz="2000" b="1" dirty="0">
                <a:solidFill>
                  <a:srgbClr val="0000CC"/>
                </a:solidFill>
                <a:latin typeface="+mn-ea"/>
                <a:cs typeface="Times New Roman" panose="02020603050405020304" pitchFamily="18" charset="0"/>
              </a:rPr>
              <a:t>装饰器</a:t>
            </a:r>
            <a:r>
              <a:rPr lang="zh-CN" altLang="en-US" sz="2000" dirty="0">
                <a:latin typeface="+mn-ea"/>
                <a:cs typeface="Times New Roman" panose="02020603050405020304" pitchFamily="18" charset="0"/>
              </a:rPr>
              <a:t>，如果需要</a:t>
            </a:r>
            <a:r>
              <a:rPr lang="zh-CN" altLang="en-US" sz="2000" b="1" dirty="0" smtClean="0">
                <a:solidFill>
                  <a:srgbClr val="0000CC"/>
                </a:solidFill>
                <a:latin typeface="+mn-ea"/>
                <a:cs typeface="Times New Roman" panose="02020603050405020304" pitchFamily="18" charset="0"/>
              </a:rPr>
              <a:t>删除成员变量</a:t>
            </a:r>
            <a:r>
              <a:rPr lang="zh-CN" altLang="en-US" sz="2000" dirty="0">
                <a:latin typeface="+mn-ea"/>
                <a:cs typeface="Times New Roman" panose="02020603050405020304" pitchFamily="18" charset="0"/>
              </a:rPr>
              <a:t>可</a:t>
            </a:r>
            <a:r>
              <a:rPr lang="zh-CN" altLang="en-US" sz="2000" dirty="0" smtClean="0">
                <a:latin typeface="+mn-ea"/>
                <a:cs typeface="Times New Roman" panose="02020603050405020304" pitchFamily="18" charset="0"/>
              </a:rPr>
              <a:t>搭配使用</a:t>
            </a:r>
            <a:r>
              <a:rPr lang="en-US" altLang="zh-CN" sz="2000" b="1" dirty="0" smtClean="0">
                <a:solidFill>
                  <a:srgbClr val="0000CC"/>
                </a:solidFill>
                <a:latin typeface="+mn-ea"/>
                <a:cs typeface="Times New Roman" panose="02020603050405020304" pitchFamily="18" charset="0"/>
              </a:rPr>
              <a:t>@</a:t>
            </a:r>
            <a:r>
              <a:rPr lang="zh-CN" altLang="en-US" sz="2000" b="1" dirty="0" smtClean="0">
                <a:solidFill>
                  <a:srgbClr val="0000CC"/>
                </a:solidFill>
                <a:latin typeface="+mn-ea"/>
                <a:cs typeface="Times New Roman" panose="02020603050405020304" pitchFamily="18" charset="0"/>
              </a:rPr>
              <a:t>属性名</a:t>
            </a:r>
            <a:r>
              <a:rPr lang="en-US" altLang="zh-CN" sz="2000" b="1" dirty="0" smtClean="0">
                <a:solidFill>
                  <a:srgbClr val="0000CC"/>
                </a:solidFill>
                <a:latin typeface="+mn-ea"/>
                <a:cs typeface="Times New Roman" panose="02020603050405020304" pitchFamily="18" charset="0"/>
              </a:rPr>
              <a:t>.</a:t>
            </a:r>
            <a:r>
              <a:rPr lang="en-US" altLang="zh-CN" sz="2000" b="1" dirty="0" err="1" smtClean="0">
                <a:solidFill>
                  <a:srgbClr val="0000CC"/>
                </a:solidFill>
                <a:latin typeface="+mn-ea"/>
                <a:cs typeface="Times New Roman" panose="02020603050405020304" pitchFamily="18" charset="0"/>
              </a:rPr>
              <a:t>deleter</a:t>
            </a:r>
            <a:r>
              <a:rPr lang="zh-CN" altLang="en-US" sz="2000" b="1" dirty="0">
                <a:solidFill>
                  <a:srgbClr val="0000CC"/>
                </a:solidFill>
                <a:latin typeface="+mn-ea"/>
                <a:cs typeface="Times New Roman" panose="02020603050405020304" pitchFamily="18" charset="0"/>
              </a:rPr>
              <a:t>装饰器</a:t>
            </a:r>
            <a:r>
              <a:rPr lang="zh-CN" altLang="en-US" sz="2000" dirty="0">
                <a:latin typeface="+mn-ea"/>
                <a:cs typeface="Times New Roman" panose="02020603050405020304" pitchFamily="18" charset="0"/>
              </a:rPr>
              <a:t>。</a:t>
            </a:r>
            <a:endParaRPr lang="en-US" altLang="zh-CN" sz="2000" dirty="0" smtClean="0">
              <a:latin typeface="+mn-ea"/>
              <a:cs typeface="Times New Roman" panose="02020603050405020304" pitchFamily="18" charset="0"/>
            </a:endParaRPr>
          </a:p>
        </p:txBody>
      </p:sp>
      <p:sp>
        <p:nvSpPr>
          <p:cNvPr id="10" name="Rectangle 2"/>
          <p:cNvSpPr>
            <a:spLocks noChangeArrowheads="1"/>
          </p:cNvSpPr>
          <p:nvPr/>
        </p:nvSpPr>
        <p:spPr bwMode="auto">
          <a:xfrm>
            <a:off x="1918150" y="5368388"/>
            <a:ext cx="3839329" cy="1290290"/>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b="0" i="0" u="none" strike="noStrike" cap="none" normalizeH="0" baseline="0" smtClean="0">
                <a:ln>
                  <a:noFill/>
                </a:ln>
                <a:solidFill>
                  <a:srgbClr val="A9B7C6"/>
                </a:solidFill>
                <a:effectLst/>
                <a:latin typeface="Arial Unicode MS" panose="020B0604020202020204" pitchFamily="34" charset="-122"/>
                <a:ea typeface="Fira Code"/>
              </a:rPr>
              <a:t>p = Person(</a:t>
            </a:r>
            <a:r>
              <a:rPr kumimoji="0" lang="zh-CN" altLang="zh-CN" b="0" i="0" u="none" strike="noStrike" cap="none" normalizeH="0" baseline="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smtClean="0">
                <a:ln>
                  <a:noFill/>
                </a:ln>
                <a:solidFill>
                  <a:srgbClr val="6A8759"/>
                </a:solidFill>
                <a:effectLst/>
                <a:latin typeface="Adobe 仿宋 Std R" panose="02020400000000000000" pitchFamily="18" charset="-122"/>
                <a:ea typeface="Adobe 仿宋 Std R" panose="02020400000000000000" pitchFamily="18" charset="-122"/>
              </a:rPr>
              <a:t>张</a:t>
            </a:r>
            <a:r>
              <a:rPr kumimoji="0" lang="zh-CN" altLang="zh-CN" b="0" i="0" u="none" strike="noStrike" cap="none" normalizeH="0" baseline="0" smtClean="0">
                <a:ln>
                  <a:noFill/>
                </a:ln>
                <a:solidFill>
                  <a:srgbClr val="6A8759"/>
                </a:solidFill>
                <a:effectLst/>
                <a:latin typeface="Adobe Gothic Std B" panose="020B0800000000000000" pitchFamily="34" charset="-128"/>
                <a:ea typeface="Adobe Gothic Std B" panose="020B0800000000000000" pitchFamily="34" charset="-128"/>
              </a:rPr>
              <a:t>三</a:t>
            </a:r>
            <a:r>
              <a:rPr kumimoji="0" lang="zh-CN" altLang="zh-CN" b="0" i="0" u="none" strike="noStrike" cap="none" normalizeH="0" baseline="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smtClean="0">
                <a:ln>
                  <a:noFill/>
                </a:ln>
                <a:solidFill>
                  <a:srgbClr val="CC7832"/>
                </a:solidFill>
                <a:effectLst/>
                <a:latin typeface="Arial Unicode MS" panose="020B0604020202020204" pitchFamily="34" charset="-122"/>
                <a:ea typeface="Fira Code"/>
              </a:rPr>
              <a:t>, </a:t>
            </a:r>
            <a:r>
              <a:rPr kumimoji="0" lang="zh-CN" altLang="zh-CN" b="0" i="0" u="none" strike="noStrike" cap="none" normalizeH="0" baseline="0" smtClean="0">
                <a:ln>
                  <a:noFill/>
                </a:ln>
                <a:solidFill>
                  <a:srgbClr val="6A8759"/>
                </a:solidFill>
                <a:effectLst/>
                <a:latin typeface="Arial Unicode MS" panose="020B0604020202020204" pitchFamily="34" charset="-122"/>
                <a:ea typeface="Fira Code"/>
              </a:rPr>
              <a:t>"20"</a:t>
            </a:r>
            <a:r>
              <a:rPr kumimoji="0" lang="zh-CN" altLang="zh-CN" b="0" i="0" u="none" strike="noStrike" cap="none" normalizeH="0" baseline="0" smtClean="0">
                <a:ln>
                  <a:noFill/>
                </a:ln>
                <a:solidFill>
                  <a:srgbClr val="CC7832"/>
                </a:solidFill>
                <a:effectLst/>
                <a:latin typeface="Arial Unicode MS" panose="020B0604020202020204" pitchFamily="34" charset="-122"/>
                <a:ea typeface="Fira Code"/>
              </a:rPr>
              <a:t>, </a:t>
            </a:r>
            <a:r>
              <a:rPr kumimoji="0" lang="zh-CN" altLang="zh-CN" b="0" i="0" u="none" strike="noStrike" cap="none" normalizeH="0" baseline="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smtClean="0">
                <a:ln>
                  <a:noFill/>
                </a:ln>
                <a:solidFill>
                  <a:srgbClr val="6A8759"/>
                </a:solidFill>
                <a:effectLst/>
                <a:latin typeface="Adobe Gothic Std B" panose="020B0800000000000000" pitchFamily="34" charset="-128"/>
                <a:ea typeface="Adobe Gothic Std B" panose="020B0800000000000000" pitchFamily="34" charset="-128"/>
              </a:rPr>
              <a:t>男</a:t>
            </a:r>
            <a:r>
              <a:rPr kumimoji="0" lang="zh-CN" altLang="zh-CN" b="0" i="0" u="none" strike="noStrike" cap="none" normalizeH="0" baseline="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smtClean="0">
                <a:ln>
                  <a:noFill/>
                </a:ln>
                <a:solidFill>
                  <a:srgbClr val="A9B7C6"/>
                </a:solidFill>
                <a:effectLst/>
                <a:latin typeface="Arial Unicode MS" panose="020B0604020202020204" pitchFamily="34" charset="-122"/>
                <a:ea typeface="Fira Code"/>
              </a:rPr>
              <a:t>)</a:t>
            </a:r>
            <a:br>
              <a:rPr kumimoji="0" lang="zh-CN" altLang="zh-CN" b="0" i="0" u="none" strike="noStrike" cap="none" normalizeH="0" baseline="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smtClean="0">
                <a:ln>
                  <a:noFill/>
                </a:ln>
                <a:solidFill>
                  <a:srgbClr val="A9B7C6"/>
                </a:solidFill>
                <a:effectLst/>
                <a:latin typeface="Arial Unicode MS" panose="020B0604020202020204" pitchFamily="34" charset="-122"/>
                <a:ea typeface="Fira Code"/>
              </a:rPr>
              <a:t>p.age = </a:t>
            </a:r>
            <a:r>
              <a:rPr kumimoji="0" lang="zh-CN" altLang="zh-CN" b="0" i="0" u="none" strike="noStrike" cap="none" normalizeH="0" baseline="0" smtClean="0">
                <a:ln>
                  <a:noFill/>
                </a:ln>
                <a:solidFill>
                  <a:srgbClr val="6897BB"/>
                </a:solidFill>
                <a:effectLst/>
                <a:latin typeface="Arial Unicode MS" panose="020B0604020202020204" pitchFamily="34" charset="-122"/>
                <a:ea typeface="Fira Code"/>
              </a:rPr>
              <a:t>23</a:t>
            </a:r>
            <a:br>
              <a:rPr kumimoji="0" lang="zh-CN" altLang="zh-CN" b="0" i="0" u="none" strike="noStrike" cap="none" normalizeH="0" baseline="0" smtClean="0">
                <a:ln>
                  <a:noFill/>
                </a:ln>
                <a:solidFill>
                  <a:srgbClr val="6897BB"/>
                </a:solidFill>
                <a:effectLst/>
                <a:latin typeface="Arial Unicode MS" panose="020B0604020202020204" pitchFamily="34" charset="-122"/>
                <a:ea typeface="Fira Code"/>
              </a:rPr>
            </a:br>
            <a:r>
              <a:rPr kumimoji="0" lang="zh-CN" altLang="zh-CN" b="0" i="0" u="none" strike="noStrike" cap="none" normalizeH="0" baseline="0" smtClean="0">
                <a:ln>
                  <a:noFill/>
                </a:ln>
                <a:solidFill>
                  <a:srgbClr val="8888C6"/>
                </a:solidFill>
                <a:effectLst/>
                <a:latin typeface="Arial Unicode MS" panose="020B0604020202020204" pitchFamily="34" charset="-122"/>
                <a:ea typeface="Fira Code"/>
              </a:rPr>
              <a:t>print</a:t>
            </a:r>
            <a:r>
              <a:rPr kumimoji="0" lang="zh-CN" altLang="zh-CN" b="0" i="0" u="none" strike="noStrike" cap="none" normalizeH="0" baseline="0" smtClean="0">
                <a:ln>
                  <a:noFill/>
                </a:ln>
                <a:solidFill>
                  <a:srgbClr val="A9B7C6"/>
                </a:solidFill>
                <a:effectLst/>
                <a:latin typeface="Arial Unicode MS" panose="020B0604020202020204" pitchFamily="34" charset="-122"/>
                <a:ea typeface="Fira Code"/>
              </a:rPr>
              <a:t>(p.age)</a:t>
            </a:r>
            <a:endParaRPr kumimoji="0" lang="zh-CN" altLang="zh-CN" sz="2400" b="0" i="0" u="none" strike="noStrike" cap="none" normalizeH="0" baseline="0" smtClean="0">
              <a:ln>
                <a:noFill/>
              </a:ln>
              <a:solidFill>
                <a:schemeClr val="tx1"/>
              </a:solidFill>
              <a:effectLst/>
              <a:latin typeface="Arial" panose="020B0604020202020204" pitchFamily="34" charset="0"/>
            </a:endParaRPr>
          </a:p>
        </p:txBody>
      </p:sp>
      <p:sp>
        <p:nvSpPr>
          <p:cNvPr id="11" name="矩形 10"/>
          <p:cNvSpPr/>
          <p:nvPr/>
        </p:nvSpPr>
        <p:spPr>
          <a:xfrm flipV="1">
            <a:off x="3115495" y="1848162"/>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2584809" y="1211974"/>
            <a:ext cx="2690145" cy="670120"/>
          </a:xfrm>
          <a:prstGeom prst="rect">
            <a:avLst/>
          </a:prstGeom>
        </p:spPr>
        <p:txBody>
          <a:bodyPr wrap="square">
            <a:spAutoFit/>
          </a:bodyPr>
          <a:lstStyle/>
          <a:p>
            <a:pPr lvl="0" algn="ctr">
              <a:lnSpc>
                <a:spcPct val="130000"/>
              </a:lnSpc>
            </a:pPr>
            <a:r>
              <a:rPr lang="zh-CN" altLang="en-US" sz="3200" b="1" dirty="0" smtClean="0">
                <a:solidFill>
                  <a:schemeClr val="accent1"/>
                </a:solidFill>
              </a:rPr>
              <a:t>装饰器</a:t>
            </a:r>
            <a:endParaRPr lang="en-US" altLang="zh-CN" sz="3200" b="1" dirty="0">
              <a:solidFill>
                <a:schemeClr val="accent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3876859" y="233309"/>
            <a:ext cx="4082285" cy="721395"/>
          </a:xfrm>
        </p:spPr>
        <p:txBody>
          <a:bodyPr/>
          <a:lstStyle/>
          <a:p>
            <a:pPr algn="ctr"/>
            <a:r>
              <a:rPr lang="zh-CN" altLang="en-US" sz="3600" dirty="0" smtClean="0"/>
              <a:t>课后练习题</a:t>
            </a:r>
            <a:endParaRPr lang="zh-CN" altLang="en-US" sz="3600" dirty="0"/>
          </a:p>
        </p:txBody>
      </p:sp>
      <p:sp>
        <p:nvSpPr>
          <p:cNvPr id="4" name="矩形 3"/>
          <p:cNvSpPr/>
          <p:nvPr/>
        </p:nvSpPr>
        <p:spPr>
          <a:xfrm>
            <a:off x="183907" y="1371660"/>
            <a:ext cx="5950729" cy="646331"/>
          </a:xfrm>
          <a:prstGeom prst="rect">
            <a:avLst/>
          </a:prstGeom>
        </p:spPr>
        <p:txBody>
          <a:bodyPr wrap="square">
            <a:spAutoFit/>
          </a:bodyPr>
          <a:lstStyle/>
          <a:p>
            <a:pPr marL="342900" indent="-342900" algn="just">
              <a:lnSpc>
                <a:spcPct val="150000"/>
              </a:lnSpc>
              <a:buFont typeface="Wingdings" panose="05000000000000000000" pitchFamily="2" charset="2"/>
              <a:buChar char="p"/>
            </a:pPr>
            <a:r>
              <a:rPr lang="zh-CN" altLang="en-US" sz="2400" dirty="0" smtClean="0">
                <a:latin typeface="Times New Roman" panose="02020603050405020304" pitchFamily="18" charset="0"/>
                <a:cs typeface="Times New Roman" panose="02020603050405020304" pitchFamily="18" charset="0"/>
              </a:rPr>
              <a:t>阅读下列程序代码，思考程序执行结果。</a:t>
            </a:r>
            <a:endParaRPr lang="zh-CN" altLang="en-US" sz="2400" dirty="0">
              <a:latin typeface="Times New Roman" panose="02020603050405020304" pitchFamily="18" charset="0"/>
              <a:cs typeface="Times New Roman" panose="02020603050405020304" pitchFamily="18" charset="0"/>
            </a:endParaRPr>
          </a:p>
        </p:txBody>
      </p:sp>
      <p:sp>
        <p:nvSpPr>
          <p:cNvPr id="6" name="Rectangle 2"/>
          <p:cNvSpPr>
            <a:spLocks noChangeArrowheads="1"/>
          </p:cNvSpPr>
          <p:nvPr/>
        </p:nvSpPr>
        <p:spPr bwMode="auto">
          <a:xfrm>
            <a:off x="5533622" y="2315355"/>
            <a:ext cx="1931831" cy="1754326"/>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b="0" i="0" u="none" strike="noStrike" cap="none" normalizeH="0" baseline="0" smtClean="0">
                <a:ln>
                  <a:noFill/>
                </a:ln>
                <a:solidFill>
                  <a:srgbClr val="A9B7C6"/>
                </a:solidFill>
                <a:effectLst/>
                <a:latin typeface="Consolas" panose="020B0609020204030204" pitchFamily="49" charset="0"/>
              </a:rPr>
              <a:t>t_1 = Test(</a:t>
            </a:r>
            <a:r>
              <a:rPr kumimoji="0" lang="zh-CN" altLang="zh-CN" b="0" i="0" u="none" strike="noStrike" cap="none" normalizeH="0" baseline="0" smtClean="0">
                <a:ln>
                  <a:noFill/>
                </a:ln>
                <a:solidFill>
                  <a:srgbClr val="6897BB"/>
                </a:solidFill>
                <a:effectLst/>
                <a:latin typeface="Consolas" panose="020B0609020204030204" pitchFamily="49" charset="0"/>
              </a:rPr>
              <a:t>5</a:t>
            </a:r>
            <a:r>
              <a:rPr kumimoji="0" lang="zh-CN" altLang="zh-CN" b="0" i="0" u="none" strike="noStrike" cap="none" normalizeH="0" baseline="0" smtClean="0">
                <a:ln>
                  <a:noFill/>
                </a:ln>
                <a:solidFill>
                  <a:srgbClr val="A9B7C6"/>
                </a:solidFill>
                <a:effectLst/>
                <a:latin typeface="Consolas" panose="020B0609020204030204" pitchFamily="49" charset="0"/>
              </a:rPr>
              <a:t>)</a:t>
            </a:r>
            <a:br>
              <a:rPr kumimoji="0" lang="zh-CN" altLang="zh-CN" b="0" i="0" u="none" strike="noStrike" cap="none" normalizeH="0" baseline="0" smtClean="0">
                <a:ln>
                  <a:noFill/>
                </a:ln>
                <a:solidFill>
                  <a:srgbClr val="A9B7C6"/>
                </a:solidFill>
                <a:effectLst/>
                <a:latin typeface="Consolas" panose="020B0609020204030204" pitchFamily="49" charset="0"/>
              </a:rPr>
            </a:br>
            <a:r>
              <a:rPr kumimoji="0" lang="zh-CN" altLang="zh-CN" b="0" i="0" u="none" strike="noStrike" cap="none" normalizeH="0" baseline="0" smtClean="0">
                <a:ln>
                  <a:noFill/>
                </a:ln>
                <a:solidFill>
                  <a:srgbClr val="A9B7C6"/>
                </a:solidFill>
                <a:effectLst/>
                <a:latin typeface="Consolas" panose="020B0609020204030204" pitchFamily="49" charset="0"/>
              </a:rPr>
              <a:t>t_2 = Test(</a:t>
            </a:r>
            <a:r>
              <a:rPr kumimoji="0" lang="zh-CN" altLang="zh-CN" b="0" i="0" u="none" strike="noStrike" cap="none" normalizeH="0" baseline="0" smtClean="0">
                <a:ln>
                  <a:noFill/>
                </a:ln>
                <a:solidFill>
                  <a:srgbClr val="6897BB"/>
                </a:solidFill>
                <a:effectLst/>
                <a:latin typeface="Consolas" panose="020B0609020204030204" pitchFamily="49" charset="0"/>
              </a:rPr>
              <a:t>8</a:t>
            </a:r>
            <a:r>
              <a:rPr kumimoji="0" lang="zh-CN" altLang="zh-CN" b="0" i="0" u="none" strike="noStrike" cap="none" normalizeH="0" baseline="0" smtClean="0">
                <a:ln>
                  <a:noFill/>
                </a:ln>
                <a:solidFill>
                  <a:srgbClr val="A9B7C6"/>
                </a:solidFill>
                <a:effectLst/>
                <a:latin typeface="Consolas" panose="020B0609020204030204" pitchFamily="49" charset="0"/>
              </a:rPr>
              <a:t>)</a:t>
            </a:r>
            <a:br>
              <a:rPr kumimoji="0" lang="zh-CN" altLang="zh-CN" b="0" i="0" u="none" strike="noStrike" cap="none" normalizeH="0" baseline="0" smtClean="0">
                <a:ln>
                  <a:noFill/>
                </a:ln>
                <a:solidFill>
                  <a:srgbClr val="A9B7C6"/>
                </a:solidFill>
                <a:effectLst/>
                <a:latin typeface="Consolas" panose="020B0609020204030204" pitchFamily="49" charset="0"/>
              </a:rPr>
            </a:br>
            <a:r>
              <a:rPr kumimoji="0" lang="zh-CN" altLang="zh-CN" b="0" i="0" u="none" strike="noStrike" cap="none" normalizeH="0" baseline="0" smtClean="0">
                <a:ln>
                  <a:noFill/>
                </a:ln>
                <a:solidFill>
                  <a:srgbClr val="A9B7C6"/>
                </a:solidFill>
                <a:effectLst/>
                <a:latin typeface="Consolas" panose="020B0609020204030204" pitchFamily="49" charset="0"/>
              </a:rPr>
              <a:t>t_1.print()</a:t>
            </a:r>
            <a:br>
              <a:rPr kumimoji="0" lang="zh-CN" altLang="zh-CN" b="0" i="0" u="none" strike="noStrike" cap="none" normalizeH="0" baseline="0" smtClean="0">
                <a:ln>
                  <a:noFill/>
                </a:ln>
                <a:solidFill>
                  <a:srgbClr val="A9B7C6"/>
                </a:solidFill>
                <a:effectLst/>
                <a:latin typeface="Consolas" panose="020B0609020204030204" pitchFamily="49" charset="0"/>
              </a:rPr>
            </a:br>
            <a:r>
              <a:rPr kumimoji="0" lang="zh-CN" altLang="zh-CN" b="0" i="0" u="none" strike="noStrike" cap="none" normalizeH="0" baseline="0" smtClean="0">
                <a:ln>
                  <a:noFill/>
                </a:ln>
                <a:solidFill>
                  <a:srgbClr val="A9B7C6"/>
                </a:solidFill>
                <a:effectLst/>
                <a:latin typeface="Consolas" panose="020B0609020204030204" pitchFamily="49" charset="0"/>
              </a:rPr>
              <a:t>t_2.print()</a:t>
            </a:r>
            <a:endParaRPr kumimoji="0" lang="zh-CN" altLang="zh-CN" sz="2400" b="0" i="0" u="none" strike="noStrike" cap="none" normalizeH="0" baseline="0" smtClean="0">
              <a:ln>
                <a:noFill/>
              </a:ln>
              <a:solidFill>
                <a:schemeClr val="tx1"/>
              </a:solidFill>
              <a:effectLst/>
              <a:latin typeface="Arial" panose="020B0604020202020204" pitchFamily="34" charset="0"/>
            </a:endParaRPr>
          </a:p>
        </p:txBody>
      </p:sp>
      <p:sp>
        <p:nvSpPr>
          <p:cNvPr id="7" name="Rectangle 3"/>
          <p:cNvSpPr>
            <a:spLocks noChangeArrowheads="1"/>
          </p:cNvSpPr>
          <p:nvPr/>
        </p:nvSpPr>
        <p:spPr bwMode="auto">
          <a:xfrm>
            <a:off x="7667221" y="2315355"/>
            <a:ext cx="2047742" cy="2169825"/>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b="0" i="0" u="none" strike="noStrike" cap="none" normalizeH="0" baseline="0" dirty="0" smtClean="0">
                <a:ln>
                  <a:noFill/>
                </a:ln>
                <a:solidFill>
                  <a:srgbClr val="A9B7C6"/>
                </a:solidFill>
                <a:effectLst/>
                <a:latin typeface="Consolas" panose="020B0609020204030204" pitchFamily="49" charset="0"/>
              </a:rPr>
              <a:t>t_1 = Test(</a:t>
            </a:r>
            <a:r>
              <a:rPr kumimoji="0" lang="zh-CN" altLang="zh-CN" b="0" i="0" u="none" strike="noStrike" cap="none" normalizeH="0" baseline="0" dirty="0" smtClean="0">
                <a:ln>
                  <a:noFill/>
                </a:ln>
                <a:solidFill>
                  <a:srgbClr val="6897BB"/>
                </a:solidFill>
                <a:effectLst/>
                <a:latin typeface="Consolas" panose="020B0609020204030204" pitchFamily="49" charset="0"/>
              </a:rPr>
              <a:t>5</a:t>
            </a:r>
            <a:r>
              <a:rPr kumimoji="0" lang="zh-CN" altLang="zh-CN" b="0" i="0" u="none" strike="noStrike" cap="none" normalizeH="0" baseline="0" dirty="0" smtClean="0">
                <a:ln>
                  <a:noFill/>
                </a:ln>
                <a:solidFill>
                  <a:srgbClr val="A9B7C6"/>
                </a:solidFill>
                <a:effectLst/>
                <a:latin typeface="Consolas" panose="020B0609020204030204" pitchFamily="49" charset="0"/>
              </a:rPr>
              <a:t>)</a:t>
            </a:r>
            <a:br>
              <a:rPr kumimoji="0" lang="zh-CN" altLang="zh-CN" b="0" i="0" u="none" strike="noStrike" cap="none" normalizeH="0" baseline="0" dirty="0" smtClean="0">
                <a:ln>
                  <a:noFill/>
                </a:ln>
                <a:solidFill>
                  <a:srgbClr val="A9B7C6"/>
                </a:solidFill>
                <a:effectLst/>
                <a:latin typeface="Consolas" panose="020B0609020204030204" pitchFamily="49" charset="0"/>
              </a:rPr>
            </a:br>
            <a:r>
              <a:rPr kumimoji="0" lang="zh-CN" altLang="zh-CN" b="0" i="0" u="none" strike="noStrike" cap="none" normalizeH="0" baseline="0" dirty="0" smtClean="0">
                <a:ln>
                  <a:noFill/>
                </a:ln>
                <a:solidFill>
                  <a:srgbClr val="A9B7C6"/>
                </a:solidFill>
                <a:effectLst/>
                <a:latin typeface="Consolas" panose="020B0609020204030204" pitchFamily="49" charset="0"/>
              </a:rPr>
              <a:t>t_2 = Test(</a:t>
            </a:r>
            <a:r>
              <a:rPr kumimoji="0" lang="zh-CN" altLang="zh-CN" b="0" i="0" u="none" strike="noStrike" cap="none" normalizeH="0" baseline="0" dirty="0" smtClean="0">
                <a:ln>
                  <a:noFill/>
                </a:ln>
                <a:solidFill>
                  <a:srgbClr val="6897BB"/>
                </a:solidFill>
                <a:effectLst/>
                <a:latin typeface="Consolas" panose="020B0609020204030204" pitchFamily="49" charset="0"/>
              </a:rPr>
              <a:t>8</a:t>
            </a:r>
            <a:r>
              <a:rPr kumimoji="0" lang="zh-CN" altLang="zh-CN" b="0" i="0" u="none" strike="noStrike" cap="none" normalizeH="0" baseline="0" dirty="0" smtClean="0">
                <a:ln>
                  <a:noFill/>
                </a:ln>
                <a:solidFill>
                  <a:srgbClr val="A9B7C6"/>
                </a:solidFill>
                <a:effectLst/>
                <a:latin typeface="Consolas" panose="020B0609020204030204" pitchFamily="49" charset="0"/>
              </a:rPr>
              <a:t>)</a:t>
            </a:r>
            <a:br>
              <a:rPr kumimoji="0" lang="zh-CN" altLang="zh-CN" b="0" i="0" u="none" strike="noStrike" cap="none" normalizeH="0" baseline="0" dirty="0" smtClean="0">
                <a:ln>
                  <a:noFill/>
                </a:ln>
                <a:solidFill>
                  <a:srgbClr val="A9B7C6"/>
                </a:solidFill>
                <a:effectLst/>
                <a:latin typeface="Consolas" panose="020B0609020204030204" pitchFamily="49" charset="0"/>
              </a:rPr>
            </a:br>
            <a:r>
              <a:rPr kumimoji="0" lang="zh-CN" altLang="zh-CN" b="0" i="0" u="none" strike="noStrike" cap="none" normalizeH="0" baseline="0" dirty="0" smtClean="0">
                <a:ln>
                  <a:noFill/>
                </a:ln>
                <a:solidFill>
                  <a:srgbClr val="A9B7C6"/>
                </a:solidFill>
                <a:effectLst/>
                <a:latin typeface="Consolas" panose="020B0609020204030204" pitchFamily="49" charset="0"/>
              </a:rPr>
              <a:t>t_1.count = </a:t>
            </a:r>
            <a:r>
              <a:rPr kumimoji="0" lang="zh-CN" altLang="zh-CN" b="0" i="0" u="none" strike="noStrike" cap="none" normalizeH="0" baseline="0" dirty="0" smtClean="0">
                <a:ln>
                  <a:noFill/>
                </a:ln>
                <a:solidFill>
                  <a:srgbClr val="6897BB"/>
                </a:solidFill>
                <a:effectLst/>
                <a:latin typeface="Consolas" panose="020B0609020204030204" pitchFamily="49" charset="0"/>
              </a:rPr>
              <a:t>12</a:t>
            </a:r>
            <a:br>
              <a:rPr kumimoji="0" lang="zh-CN" altLang="zh-CN" b="0" i="0" u="none" strike="noStrike" cap="none" normalizeH="0" baseline="0" dirty="0" smtClean="0">
                <a:ln>
                  <a:noFill/>
                </a:ln>
                <a:solidFill>
                  <a:srgbClr val="6897BB"/>
                </a:solidFill>
                <a:effectLst/>
                <a:latin typeface="Consolas" panose="020B0609020204030204" pitchFamily="49" charset="0"/>
              </a:rPr>
            </a:br>
            <a:r>
              <a:rPr kumimoji="0" lang="zh-CN" altLang="zh-CN" b="0" i="0" u="none" strike="noStrike" cap="none" normalizeH="0" baseline="0" dirty="0" smtClean="0">
                <a:ln>
                  <a:noFill/>
                </a:ln>
                <a:solidFill>
                  <a:srgbClr val="A9B7C6"/>
                </a:solidFill>
                <a:effectLst/>
                <a:latin typeface="Consolas" panose="020B0609020204030204" pitchFamily="49" charset="0"/>
              </a:rPr>
              <a:t>t_1.print()</a:t>
            </a:r>
            <a:br>
              <a:rPr kumimoji="0" lang="zh-CN" altLang="zh-CN" b="0" i="0" u="none" strike="noStrike" cap="none" normalizeH="0" baseline="0" dirty="0" smtClean="0">
                <a:ln>
                  <a:noFill/>
                </a:ln>
                <a:solidFill>
                  <a:srgbClr val="A9B7C6"/>
                </a:solidFill>
                <a:effectLst/>
                <a:latin typeface="Consolas" panose="020B0609020204030204" pitchFamily="49" charset="0"/>
              </a:rPr>
            </a:br>
            <a:r>
              <a:rPr kumimoji="0" lang="zh-CN" altLang="zh-CN" b="0" i="0" u="none" strike="noStrike" cap="none" normalizeH="0" baseline="0" dirty="0" smtClean="0">
                <a:ln>
                  <a:noFill/>
                </a:ln>
                <a:solidFill>
                  <a:srgbClr val="A9B7C6"/>
                </a:solidFill>
                <a:effectLst/>
                <a:latin typeface="Consolas" panose="020B0609020204030204" pitchFamily="49" charset="0"/>
              </a:rPr>
              <a:t>t_2.print()</a:t>
            </a:r>
            <a:endParaRPr kumimoji="0" lang="zh-CN" altLang="zh-CN" sz="2400" b="0" i="0" u="none" strike="noStrike" cap="none" normalizeH="0" baseline="0" dirty="0" smtClean="0">
              <a:ln>
                <a:noFill/>
              </a:ln>
              <a:solidFill>
                <a:schemeClr val="tx1"/>
              </a:solidFill>
              <a:effectLst/>
              <a:latin typeface="Arial" panose="020B0604020202020204" pitchFamily="34" charset="0"/>
            </a:endParaRPr>
          </a:p>
        </p:txBody>
      </p:sp>
      <p:sp>
        <p:nvSpPr>
          <p:cNvPr id="8" name="Rectangle 4"/>
          <p:cNvSpPr>
            <a:spLocks noChangeArrowheads="1"/>
          </p:cNvSpPr>
          <p:nvPr/>
        </p:nvSpPr>
        <p:spPr bwMode="auto">
          <a:xfrm>
            <a:off x="9916731" y="2315354"/>
            <a:ext cx="2167943" cy="2169825"/>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b="0" i="0" u="none" strike="noStrike" cap="none" normalizeH="0" baseline="0" smtClean="0">
                <a:ln>
                  <a:noFill/>
                </a:ln>
                <a:solidFill>
                  <a:srgbClr val="A9B7C6"/>
                </a:solidFill>
                <a:effectLst/>
                <a:latin typeface="Consolas" panose="020B0609020204030204" pitchFamily="49" charset="0"/>
              </a:rPr>
              <a:t>t_1 = Test(</a:t>
            </a:r>
            <a:r>
              <a:rPr kumimoji="0" lang="zh-CN" altLang="zh-CN" b="0" i="0" u="none" strike="noStrike" cap="none" normalizeH="0" baseline="0" smtClean="0">
                <a:ln>
                  <a:noFill/>
                </a:ln>
                <a:solidFill>
                  <a:srgbClr val="6897BB"/>
                </a:solidFill>
                <a:effectLst/>
                <a:latin typeface="Consolas" panose="020B0609020204030204" pitchFamily="49" charset="0"/>
              </a:rPr>
              <a:t>5</a:t>
            </a:r>
            <a:r>
              <a:rPr kumimoji="0" lang="zh-CN" altLang="zh-CN" b="0" i="0" u="none" strike="noStrike" cap="none" normalizeH="0" baseline="0" smtClean="0">
                <a:ln>
                  <a:noFill/>
                </a:ln>
                <a:solidFill>
                  <a:srgbClr val="A9B7C6"/>
                </a:solidFill>
                <a:effectLst/>
                <a:latin typeface="Consolas" panose="020B0609020204030204" pitchFamily="49" charset="0"/>
              </a:rPr>
              <a:t>)</a:t>
            </a:r>
            <a:br>
              <a:rPr kumimoji="0" lang="zh-CN" altLang="zh-CN" b="0" i="0" u="none" strike="noStrike" cap="none" normalizeH="0" baseline="0" smtClean="0">
                <a:ln>
                  <a:noFill/>
                </a:ln>
                <a:solidFill>
                  <a:srgbClr val="A9B7C6"/>
                </a:solidFill>
                <a:effectLst/>
                <a:latin typeface="Consolas" panose="020B0609020204030204" pitchFamily="49" charset="0"/>
              </a:rPr>
            </a:br>
            <a:r>
              <a:rPr kumimoji="0" lang="zh-CN" altLang="zh-CN" b="0" i="0" u="none" strike="noStrike" cap="none" normalizeH="0" baseline="0" smtClean="0">
                <a:ln>
                  <a:noFill/>
                </a:ln>
                <a:solidFill>
                  <a:srgbClr val="A9B7C6"/>
                </a:solidFill>
                <a:effectLst/>
                <a:latin typeface="Consolas" panose="020B0609020204030204" pitchFamily="49" charset="0"/>
              </a:rPr>
              <a:t>t_2 = Test(</a:t>
            </a:r>
            <a:r>
              <a:rPr kumimoji="0" lang="zh-CN" altLang="zh-CN" b="0" i="0" u="none" strike="noStrike" cap="none" normalizeH="0" baseline="0" smtClean="0">
                <a:ln>
                  <a:noFill/>
                </a:ln>
                <a:solidFill>
                  <a:srgbClr val="6897BB"/>
                </a:solidFill>
                <a:effectLst/>
                <a:latin typeface="Consolas" panose="020B0609020204030204" pitchFamily="49" charset="0"/>
              </a:rPr>
              <a:t>8</a:t>
            </a:r>
            <a:r>
              <a:rPr kumimoji="0" lang="zh-CN" altLang="zh-CN" b="0" i="0" u="none" strike="noStrike" cap="none" normalizeH="0" baseline="0" smtClean="0">
                <a:ln>
                  <a:noFill/>
                </a:ln>
                <a:solidFill>
                  <a:srgbClr val="A9B7C6"/>
                </a:solidFill>
                <a:effectLst/>
                <a:latin typeface="Consolas" panose="020B0609020204030204" pitchFamily="49" charset="0"/>
              </a:rPr>
              <a:t>)</a:t>
            </a:r>
            <a:br>
              <a:rPr kumimoji="0" lang="zh-CN" altLang="zh-CN" b="0" i="0" u="none" strike="noStrike" cap="none" normalizeH="0" baseline="0" smtClean="0">
                <a:ln>
                  <a:noFill/>
                </a:ln>
                <a:solidFill>
                  <a:srgbClr val="A9B7C6"/>
                </a:solidFill>
                <a:effectLst/>
                <a:latin typeface="Consolas" panose="020B0609020204030204" pitchFamily="49" charset="0"/>
              </a:rPr>
            </a:br>
            <a:r>
              <a:rPr kumimoji="0" lang="zh-CN" altLang="zh-CN" b="0" i="0" u="none" strike="noStrike" cap="none" normalizeH="0" baseline="0" smtClean="0">
                <a:ln>
                  <a:noFill/>
                </a:ln>
                <a:solidFill>
                  <a:srgbClr val="A9B7C6"/>
                </a:solidFill>
                <a:effectLst/>
                <a:latin typeface="Consolas" panose="020B0609020204030204" pitchFamily="49" charset="0"/>
              </a:rPr>
              <a:t>Test.count = </a:t>
            </a:r>
            <a:r>
              <a:rPr kumimoji="0" lang="zh-CN" altLang="zh-CN" b="0" i="0" u="none" strike="noStrike" cap="none" normalizeH="0" baseline="0" smtClean="0">
                <a:ln>
                  <a:noFill/>
                </a:ln>
                <a:solidFill>
                  <a:srgbClr val="6897BB"/>
                </a:solidFill>
                <a:effectLst/>
                <a:latin typeface="Consolas" panose="020B0609020204030204" pitchFamily="49" charset="0"/>
              </a:rPr>
              <a:t>12</a:t>
            </a:r>
            <a:br>
              <a:rPr kumimoji="0" lang="zh-CN" altLang="zh-CN" b="0" i="0" u="none" strike="noStrike" cap="none" normalizeH="0" baseline="0" smtClean="0">
                <a:ln>
                  <a:noFill/>
                </a:ln>
                <a:solidFill>
                  <a:srgbClr val="6897BB"/>
                </a:solidFill>
                <a:effectLst/>
                <a:latin typeface="Consolas" panose="020B0609020204030204" pitchFamily="49" charset="0"/>
              </a:rPr>
            </a:br>
            <a:r>
              <a:rPr kumimoji="0" lang="zh-CN" altLang="zh-CN" b="0" i="0" u="none" strike="noStrike" cap="none" normalizeH="0" baseline="0" smtClean="0">
                <a:ln>
                  <a:noFill/>
                </a:ln>
                <a:solidFill>
                  <a:srgbClr val="A9B7C6"/>
                </a:solidFill>
                <a:effectLst/>
                <a:latin typeface="Consolas" panose="020B0609020204030204" pitchFamily="49" charset="0"/>
              </a:rPr>
              <a:t>t_1.print()</a:t>
            </a:r>
            <a:br>
              <a:rPr kumimoji="0" lang="zh-CN" altLang="zh-CN" b="0" i="0" u="none" strike="noStrike" cap="none" normalizeH="0" baseline="0" smtClean="0">
                <a:ln>
                  <a:noFill/>
                </a:ln>
                <a:solidFill>
                  <a:srgbClr val="A9B7C6"/>
                </a:solidFill>
                <a:effectLst/>
                <a:latin typeface="Consolas" panose="020B0609020204030204" pitchFamily="49" charset="0"/>
              </a:rPr>
            </a:br>
            <a:r>
              <a:rPr kumimoji="0" lang="zh-CN" altLang="zh-CN" b="0" i="0" u="none" strike="noStrike" cap="none" normalizeH="0" baseline="0" smtClean="0">
                <a:ln>
                  <a:noFill/>
                </a:ln>
                <a:solidFill>
                  <a:srgbClr val="A9B7C6"/>
                </a:solidFill>
                <a:effectLst/>
                <a:latin typeface="Consolas" panose="020B0609020204030204" pitchFamily="49" charset="0"/>
              </a:rPr>
              <a:t>t_2.print()</a:t>
            </a:r>
            <a:endParaRPr kumimoji="0" lang="zh-CN" altLang="zh-CN" sz="2400" b="0" i="0" u="none" strike="noStrike" cap="none" normalizeH="0" baseline="0" smtClean="0">
              <a:ln>
                <a:noFill/>
              </a:ln>
              <a:solidFill>
                <a:schemeClr val="tx1"/>
              </a:solidFill>
              <a:effectLst/>
              <a:latin typeface="Arial" panose="020B0604020202020204" pitchFamily="34" charset="0"/>
            </a:endParaRPr>
          </a:p>
        </p:txBody>
      </p:sp>
      <p:sp>
        <p:nvSpPr>
          <p:cNvPr id="9" name="Rectangle 5"/>
          <p:cNvSpPr>
            <a:spLocks noChangeArrowheads="1"/>
          </p:cNvSpPr>
          <p:nvPr/>
        </p:nvSpPr>
        <p:spPr bwMode="auto">
          <a:xfrm>
            <a:off x="118055" y="2640451"/>
            <a:ext cx="5179455" cy="3785652"/>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sz="2000" b="0" i="0" u="none" strike="noStrike" cap="none" normalizeH="0" baseline="0" dirty="0" smtClean="0">
                <a:ln>
                  <a:noFill/>
                </a:ln>
                <a:solidFill>
                  <a:srgbClr val="CC7832"/>
                </a:solidFill>
                <a:effectLst/>
                <a:latin typeface="Consolas" panose="020B0609020204030204" pitchFamily="49" charset="0"/>
              </a:rPr>
              <a:t>class </a:t>
            </a:r>
            <a:r>
              <a:rPr kumimoji="0" lang="zh-CN" altLang="zh-CN" sz="2000" b="0" i="0" u="none" strike="noStrike" cap="none" normalizeH="0" baseline="0" dirty="0" smtClean="0">
                <a:ln>
                  <a:noFill/>
                </a:ln>
                <a:solidFill>
                  <a:srgbClr val="A9B7C6"/>
                </a:solidFill>
                <a:effectLst/>
                <a:latin typeface="Consolas" panose="020B0609020204030204" pitchFamily="49" charset="0"/>
              </a:rPr>
              <a:t>Test:</a:t>
            </a:r>
            <a:br>
              <a:rPr kumimoji="0" lang="zh-CN" altLang="zh-CN" sz="2000" b="0" i="0" u="none" strike="noStrike" cap="none" normalizeH="0" baseline="0" dirty="0" smtClean="0">
                <a:ln>
                  <a:noFill/>
                </a:ln>
                <a:solidFill>
                  <a:srgbClr val="A9B7C6"/>
                </a:solidFill>
                <a:effectLst/>
                <a:latin typeface="Consolas" panose="020B0609020204030204" pitchFamily="49" charset="0"/>
              </a:rPr>
            </a:br>
            <a:r>
              <a:rPr kumimoji="0" lang="zh-CN" altLang="zh-CN" sz="2000" b="0" i="0" u="none" strike="noStrike" cap="none" normalizeH="0" baseline="0" dirty="0" smtClean="0">
                <a:ln>
                  <a:noFill/>
                </a:ln>
                <a:solidFill>
                  <a:srgbClr val="A9B7C6"/>
                </a:solidFill>
                <a:effectLst/>
                <a:latin typeface="Consolas" panose="020B0609020204030204" pitchFamily="49" charset="0"/>
              </a:rPr>
              <a:t>    count = </a:t>
            </a:r>
            <a:r>
              <a:rPr kumimoji="0" lang="zh-CN" altLang="zh-CN" sz="2000" b="0" i="0" u="none" strike="noStrike" cap="none" normalizeH="0" baseline="0" dirty="0" smtClean="0">
                <a:ln>
                  <a:noFill/>
                </a:ln>
                <a:solidFill>
                  <a:srgbClr val="6897BB"/>
                </a:solidFill>
                <a:effectLst/>
                <a:latin typeface="Consolas" panose="020B0609020204030204" pitchFamily="49" charset="0"/>
              </a:rPr>
              <a:t>0</a:t>
            </a:r>
            <a:br>
              <a:rPr kumimoji="0" lang="zh-CN" altLang="zh-CN" sz="2000" b="0" i="0" u="none" strike="noStrike" cap="none" normalizeH="0" baseline="0" dirty="0" smtClean="0">
                <a:ln>
                  <a:noFill/>
                </a:ln>
                <a:solidFill>
                  <a:srgbClr val="6897BB"/>
                </a:solidFill>
                <a:effectLst/>
                <a:latin typeface="Consolas" panose="020B0609020204030204" pitchFamily="49" charset="0"/>
              </a:rPr>
            </a:br>
            <a:r>
              <a:rPr kumimoji="0" lang="zh-CN" altLang="zh-CN" sz="2000" b="0" i="0" u="none" strike="noStrike" cap="none" normalizeH="0" baseline="0" dirty="0" smtClean="0">
                <a:ln>
                  <a:noFill/>
                </a:ln>
                <a:solidFill>
                  <a:srgbClr val="6897BB"/>
                </a:solidFill>
                <a:effectLst/>
                <a:latin typeface="Consolas" panose="020B0609020204030204" pitchFamily="49" charset="0"/>
              </a:rPr>
              <a:t>    </a:t>
            </a:r>
            <a:r>
              <a:rPr kumimoji="0" lang="zh-CN" altLang="zh-CN" sz="2000" b="0" i="0" u="none" strike="noStrike" cap="none" normalizeH="0" baseline="0" dirty="0" smtClean="0">
                <a:ln>
                  <a:noFill/>
                </a:ln>
                <a:solidFill>
                  <a:srgbClr val="CC7832"/>
                </a:solidFill>
                <a:effectLst/>
                <a:latin typeface="Consolas" panose="020B0609020204030204" pitchFamily="49" charset="0"/>
              </a:rPr>
              <a:t>def </a:t>
            </a:r>
            <a:r>
              <a:rPr kumimoji="0" lang="zh-CN" altLang="zh-CN" sz="2000" b="0" i="0" u="none" strike="noStrike" cap="none" normalizeH="0" baseline="0" dirty="0" smtClean="0">
                <a:ln>
                  <a:noFill/>
                </a:ln>
                <a:solidFill>
                  <a:srgbClr val="B200B2"/>
                </a:solidFill>
                <a:effectLst/>
                <a:latin typeface="Consolas" panose="020B0609020204030204" pitchFamily="49" charset="0"/>
              </a:rPr>
              <a:t>__init__</a:t>
            </a:r>
            <a:r>
              <a:rPr kumimoji="0" lang="zh-CN" altLang="zh-CN" sz="2000" b="0" i="0" u="none" strike="noStrike" cap="none" normalizeH="0" baseline="0" dirty="0" smtClean="0">
                <a:ln>
                  <a:noFill/>
                </a:ln>
                <a:solidFill>
                  <a:srgbClr val="A9B7C6"/>
                </a:solidFill>
                <a:effectLst/>
                <a:latin typeface="Consolas" panose="020B0609020204030204" pitchFamily="49" charset="0"/>
              </a:rPr>
              <a:t>(</a:t>
            </a:r>
            <a:r>
              <a:rPr kumimoji="0" lang="zh-CN" altLang="zh-CN" sz="2000" b="0" i="0" u="none" strike="noStrike" cap="none" normalizeH="0" baseline="0" dirty="0" smtClean="0">
                <a:ln>
                  <a:noFill/>
                </a:ln>
                <a:solidFill>
                  <a:srgbClr val="94558D"/>
                </a:solidFill>
                <a:effectLst/>
                <a:latin typeface="Consolas" panose="020B0609020204030204" pitchFamily="49" charset="0"/>
              </a:rPr>
              <a:t>self</a:t>
            </a:r>
            <a:r>
              <a:rPr kumimoji="0" lang="zh-CN" altLang="zh-CN" sz="2000" b="0" i="0" u="none" strike="noStrike" cap="none" normalizeH="0" baseline="0" dirty="0" smtClean="0">
                <a:ln>
                  <a:noFill/>
                </a:ln>
                <a:solidFill>
                  <a:srgbClr val="CC7832"/>
                </a:solidFill>
                <a:effectLst/>
                <a:latin typeface="Consolas" panose="020B0609020204030204" pitchFamily="49" charset="0"/>
              </a:rPr>
              <a:t>, </a:t>
            </a:r>
            <a:r>
              <a:rPr kumimoji="0" lang="zh-CN" altLang="zh-CN" sz="2000" b="0" i="0" u="none" strike="noStrike" cap="none" normalizeH="0" baseline="0" dirty="0" smtClean="0">
                <a:ln>
                  <a:noFill/>
                </a:ln>
                <a:solidFill>
                  <a:srgbClr val="A9B7C6"/>
                </a:solidFill>
                <a:effectLst/>
                <a:latin typeface="Consolas" panose="020B0609020204030204" pitchFamily="49" charset="0"/>
              </a:rPr>
              <a:t>num=</a:t>
            </a:r>
            <a:r>
              <a:rPr kumimoji="0" lang="zh-CN" altLang="zh-CN" sz="2000" b="0" i="0" u="none" strike="noStrike" cap="none" normalizeH="0" baseline="0" dirty="0" smtClean="0">
                <a:ln>
                  <a:noFill/>
                </a:ln>
                <a:solidFill>
                  <a:srgbClr val="6897BB"/>
                </a:solidFill>
                <a:effectLst/>
                <a:latin typeface="Consolas" panose="020B0609020204030204" pitchFamily="49" charset="0"/>
              </a:rPr>
              <a:t>10</a:t>
            </a:r>
            <a:r>
              <a:rPr kumimoji="0" lang="zh-CN" altLang="zh-CN" sz="2000" b="0" i="0" u="none" strike="noStrike" cap="none" normalizeH="0" baseline="0" dirty="0" smtClean="0">
                <a:ln>
                  <a:noFill/>
                </a:ln>
                <a:solidFill>
                  <a:srgbClr val="A9B7C6"/>
                </a:solidFill>
                <a:effectLst/>
                <a:latin typeface="Consolas" panose="020B0609020204030204" pitchFamily="49" charset="0"/>
              </a:rPr>
              <a:t>):</a:t>
            </a:r>
            <a:br>
              <a:rPr kumimoji="0" lang="zh-CN" altLang="zh-CN" sz="2000" b="0" i="0" u="none" strike="noStrike" cap="none" normalizeH="0" baseline="0" dirty="0" smtClean="0">
                <a:ln>
                  <a:noFill/>
                </a:ln>
                <a:solidFill>
                  <a:srgbClr val="A9B7C6"/>
                </a:solidFill>
                <a:effectLst/>
                <a:latin typeface="Consolas" panose="020B0609020204030204" pitchFamily="49" charset="0"/>
              </a:rPr>
            </a:br>
            <a:r>
              <a:rPr kumimoji="0" lang="zh-CN" altLang="zh-CN" sz="2000" b="0" i="0" u="none" strike="noStrike" cap="none" normalizeH="0" baseline="0" dirty="0" smtClean="0">
                <a:ln>
                  <a:noFill/>
                </a:ln>
                <a:solidFill>
                  <a:srgbClr val="A9B7C6"/>
                </a:solidFill>
                <a:effectLst/>
                <a:latin typeface="Consolas" panose="020B0609020204030204" pitchFamily="49" charset="0"/>
              </a:rPr>
              <a:t>        Test.count = Test.count + </a:t>
            </a:r>
            <a:r>
              <a:rPr kumimoji="0" lang="zh-CN" altLang="zh-CN" sz="2000" b="0" i="0" u="none" strike="noStrike" cap="none" normalizeH="0" baseline="0" dirty="0" smtClean="0">
                <a:ln>
                  <a:noFill/>
                </a:ln>
                <a:solidFill>
                  <a:srgbClr val="6897BB"/>
                </a:solidFill>
                <a:effectLst/>
                <a:latin typeface="Consolas" panose="020B0609020204030204" pitchFamily="49" charset="0"/>
              </a:rPr>
              <a:t>1</a:t>
            </a:r>
            <a:br>
              <a:rPr kumimoji="0" lang="zh-CN" altLang="zh-CN" sz="2000" b="0" i="0" u="none" strike="noStrike" cap="none" normalizeH="0" baseline="0" dirty="0" smtClean="0">
                <a:ln>
                  <a:noFill/>
                </a:ln>
                <a:solidFill>
                  <a:srgbClr val="6897BB"/>
                </a:solidFill>
                <a:effectLst/>
                <a:latin typeface="Consolas" panose="020B0609020204030204" pitchFamily="49" charset="0"/>
              </a:rPr>
            </a:br>
            <a:r>
              <a:rPr kumimoji="0" lang="zh-CN" altLang="zh-CN" sz="2000" b="0" i="0" u="none" strike="noStrike" cap="none" normalizeH="0" baseline="0" dirty="0" smtClean="0">
                <a:ln>
                  <a:noFill/>
                </a:ln>
                <a:solidFill>
                  <a:srgbClr val="6897BB"/>
                </a:solidFill>
                <a:effectLst/>
                <a:latin typeface="Consolas" panose="020B0609020204030204" pitchFamily="49" charset="0"/>
              </a:rPr>
              <a:t>        </a:t>
            </a:r>
            <a:r>
              <a:rPr kumimoji="0" lang="zh-CN" altLang="zh-CN" sz="2000" b="0" i="0" u="none" strike="noStrike" cap="none" normalizeH="0" baseline="0" dirty="0" smtClean="0">
                <a:ln>
                  <a:noFill/>
                </a:ln>
                <a:solidFill>
                  <a:srgbClr val="94558D"/>
                </a:solidFill>
                <a:effectLst/>
                <a:latin typeface="Consolas" panose="020B0609020204030204" pitchFamily="49" charset="0"/>
              </a:rPr>
              <a:t>self</a:t>
            </a:r>
            <a:r>
              <a:rPr kumimoji="0" lang="zh-CN" altLang="zh-CN" sz="2000" b="0" i="0" u="none" strike="noStrike" cap="none" normalizeH="0" baseline="0" dirty="0" smtClean="0">
                <a:ln>
                  <a:noFill/>
                </a:ln>
                <a:solidFill>
                  <a:srgbClr val="A9B7C6"/>
                </a:solidFill>
                <a:effectLst/>
                <a:latin typeface="Consolas" panose="020B0609020204030204" pitchFamily="49" charset="0"/>
              </a:rPr>
              <a:t>.__num = num</a:t>
            </a:r>
            <a:br>
              <a:rPr kumimoji="0" lang="zh-CN" altLang="zh-CN" sz="2000" b="0" i="0" u="none" strike="noStrike" cap="none" normalizeH="0" baseline="0" dirty="0" smtClean="0">
                <a:ln>
                  <a:noFill/>
                </a:ln>
                <a:solidFill>
                  <a:srgbClr val="A9B7C6"/>
                </a:solidFill>
                <a:effectLst/>
                <a:latin typeface="Consolas" panose="020B0609020204030204" pitchFamily="49" charset="0"/>
              </a:rPr>
            </a:br>
            <a:r>
              <a:rPr kumimoji="0" lang="zh-CN" altLang="zh-CN" sz="2000" b="0" i="0" u="none" strike="noStrike" cap="none" normalizeH="0" baseline="0" dirty="0" smtClean="0">
                <a:ln>
                  <a:noFill/>
                </a:ln>
                <a:solidFill>
                  <a:srgbClr val="A9B7C6"/>
                </a:solidFill>
                <a:effectLst/>
                <a:latin typeface="Consolas" panose="020B0609020204030204" pitchFamily="49" charset="0"/>
              </a:rPr>
              <a:t>    </a:t>
            </a:r>
            <a:r>
              <a:rPr kumimoji="0" lang="zh-CN" altLang="zh-CN" sz="2000" b="0" i="0" u="none" strike="noStrike" cap="none" normalizeH="0" baseline="0" dirty="0" smtClean="0">
                <a:ln>
                  <a:noFill/>
                </a:ln>
                <a:solidFill>
                  <a:srgbClr val="CC7832"/>
                </a:solidFill>
                <a:effectLst/>
                <a:latin typeface="Consolas" panose="020B0609020204030204" pitchFamily="49" charset="0"/>
              </a:rPr>
              <a:t>def </a:t>
            </a:r>
            <a:r>
              <a:rPr kumimoji="0" lang="zh-CN" altLang="zh-CN" sz="2000" b="0" i="0" u="none" strike="noStrike" cap="none" normalizeH="0" baseline="0" dirty="0" smtClean="0">
                <a:ln>
                  <a:noFill/>
                </a:ln>
                <a:solidFill>
                  <a:srgbClr val="FFC66D"/>
                </a:solidFill>
                <a:effectLst/>
                <a:latin typeface="Consolas" panose="020B0609020204030204" pitchFamily="49" charset="0"/>
              </a:rPr>
              <a:t>print</a:t>
            </a:r>
            <a:r>
              <a:rPr kumimoji="0" lang="zh-CN" altLang="zh-CN" sz="2000" b="0" i="0" u="none" strike="noStrike" cap="none" normalizeH="0" baseline="0" dirty="0" smtClean="0">
                <a:ln>
                  <a:noFill/>
                </a:ln>
                <a:solidFill>
                  <a:srgbClr val="A9B7C6"/>
                </a:solidFill>
                <a:effectLst/>
                <a:latin typeface="Consolas" panose="020B0609020204030204" pitchFamily="49" charset="0"/>
              </a:rPr>
              <a:t>(</a:t>
            </a:r>
            <a:r>
              <a:rPr kumimoji="0" lang="zh-CN" altLang="zh-CN" sz="2000" b="0" i="0" u="none" strike="noStrike" cap="none" normalizeH="0" baseline="0" dirty="0" smtClean="0">
                <a:ln>
                  <a:noFill/>
                </a:ln>
                <a:solidFill>
                  <a:srgbClr val="94558D"/>
                </a:solidFill>
                <a:effectLst/>
                <a:latin typeface="Consolas" panose="020B0609020204030204" pitchFamily="49" charset="0"/>
              </a:rPr>
              <a:t>self</a:t>
            </a:r>
            <a:r>
              <a:rPr kumimoji="0" lang="zh-CN" altLang="zh-CN" sz="2000" b="0" i="0" u="none" strike="noStrike" cap="none" normalizeH="0" baseline="0" dirty="0" smtClean="0">
                <a:ln>
                  <a:noFill/>
                </a:ln>
                <a:solidFill>
                  <a:srgbClr val="A9B7C6"/>
                </a:solidFill>
                <a:effectLst/>
                <a:latin typeface="Consolas" panose="020B0609020204030204" pitchFamily="49" charset="0"/>
              </a:rPr>
              <a:t>):</a:t>
            </a:r>
            <a:br>
              <a:rPr kumimoji="0" lang="zh-CN" altLang="zh-CN" sz="2000" b="0" i="0" u="none" strike="noStrike" cap="none" normalizeH="0" baseline="0" dirty="0" smtClean="0">
                <a:ln>
                  <a:noFill/>
                </a:ln>
                <a:solidFill>
                  <a:srgbClr val="A9B7C6"/>
                </a:solidFill>
                <a:effectLst/>
                <a:latin typeface="Consolas" panose="020B0609020204030204" pitchFamily="49" charset="0"/>
              </a:rPr>
            </a:br>
            <a:r>
              <a:rPr kumimoji="0" lang="zh-CN" altLang="zh-CN" sz="2000" b="0" i="0" u="none" strike="noStrike" cap="none" normalizeH="0" baseline="0" dirty="0" smtClean="0">
                <a:ln>
                  <a:noFill/>
                </a:ln>
                <a:solidFill>
                  <a:srgbClr val="A9B7C6"/>
                </a:solidFill>
                <a:effectLst/>
                <a:latin typeface="Consolas" panose="020B0609020204030204" pitchFamily="49" charset="0"/>
              </a:rPr>
              <a:t>        </a:t>
            </a:r>
            <a:r>
              <a:rPr kumimoji="0" lang="zh-CN" altLang="zh-CN" sz="2000" b="0" i="0" u="none" strike="noStrike" cap="none" normalizeH="0" baseline="0" dirty="0" smtClean="0">
                <a:ln>
                  <a:noFill/>
                </a:ln>
                <a:solidFill>
                  <a:srgbClr val="8888C6"/>
                </a:solidFill>
                <a:effectLst/>
                <a:latin typeface="Consolas" panose="020B0609020204030204" pitchFamily="49" charset="0"/>
              </a:rPr>
              <a:t>print</a:t>
            </a:r>
            <a:r>
              <a:rPr kumimoji="0" lang="zh-CN" altLang="zh-CN" sz="2000" b="0" i="0" u="none" strike="noStrike" cap="none" normalizeH="0" baseline="0" dirty="0" smtClean="0">
                <a:ln>
                  <a:noFill/>
                </a:ln>
                <a:solidFill>
                  <a:srgbClr val="A9B7C6"/>
                </a:solidFill>
                <a:effectLst/>
                <a:latin typeface="Consolas" panose="020B0609020204030204" pitchFamily="49" charset="0"/>
              </a:rPr>
              <a:t>(</a:t>
            </a:r>
            <a:r>
              <a:rPr kumimoji="0" lang="zh-CN" altLang="zh-CN" sz="2000" b="0" i="0" u="none" strike="noStrike" cap="none" normalizeH="0" baseline="0" dirty="0" smtClean="0">
                <a:ln>
                  <a:noFill/>
                </a:ln>
                <a:solidFill>
                  <a:srgbClr val="6A8759"/>
                </a:solidFill>
                <a:effectLst/>
                <a:latin typeface="Consolas" panose="020B0609020204030204" pitchFamily="49" charset="0"/>
              </a:rPr>
              <a:t>"count="</a:t>
            </a:r>
            <a:r>
              <a:rPr kumimoji="0" lang="zh-CN" altLang="zh-CN" sz="2000" b="0" i="0" u="none" strike="noStrike" cap="none" normalizeH="0" baseline="0" dirty="0" smtClean="0">
                <a:ln>
                  <a:noFill/>
                </a:ln>
                <a:solidFill>
                  <a:srgbClr val="CC7832"/>
                </a:solidFill>
                <a:effectLst/>
                <a:latin typeface="Consolas" panose="020B0609020204030204" pitchFamily="49" charset="0"/>
              </a:rPr>
              <a:t>, </a:t>
            </a:r>
            <a:r>
              <a:rPr kumimoji="0" lang="zh-CN" altLang="zh-CN" sz="2000" b="0" i="0" u="none" strike="noStrike" cap="none" normalizeH="0" baseline="0" dirty="0" smtClean="0">
                <a:ln>
                  <a:noFill/>
                </a:ln>
                <a:solidFill>
                  <a:srgbClr val="94558D"/>
                </a:solidFill>
                <a:effectLst/>
                <a:latin typeface="Consolas" panose="020B0609020204030204" pitchFamily="49" charset="0"/>
              </a:rPr>
              <a:t>self</a:t>
            </a:r>
            <a:r>
              <a:rPr kumimoji="0" lang="zh-CN" altLang="zh-CN" sz="2000" b="0" i="0" u="none" strike="noStrike" cap="none" normalizeH="0" baseline="0" dirty="0" smtClean="0">
                <a:ln>
                  <a:noFill/>
                </a:ln>
                <a:solidFill>
                  <a:srgbClr val="A9B7C6"/>
                </a:solidFill>
                <a:effectLst/>
                <a:latin typeface="Consolas" panose="020B0609020204030204" pitchFamily="49" charset="0"/>
              </a:rPr>
              <a:t>.count)</a:t>
            </a:r>
            <a:br>
              <a:rPr kumimoji="0" lang="zh-CN" altLang="zh-CN" sz="2000" b="0" i="0" u="none" strike="noStrike" cap="none" normalizeH="0" baseline="0" dirty="0" smtClean="0">
                <a:ln>
                  <a:noFill/>
                </a:ln>
                <a:solidFill>
                  <a:srgbClr val="A9B7C6"/>
                </a:solidFill>
                <a:effectLst/>
                <a:latin typeface="Consolas" panose="020B0609020204030204" pitchFamily="49" charset="0"/>
              </a:rPr>
            </a:br>
            <a:r>
              <a:rPr kumimoji="0" lang="zh-CN" altLang="zh-CN" sz="2000" b="0" i="0" u="none" strike="noStrike" cap="none" normalizeH="0" baseline="0" dirty="0" smtClean="0">
                <a:ln>
                  <a:noFill/>
                </a:ln>
                <a:solidFill>
                  <a:srgbClr val="A9B7C6"/>
                </a:solidFill>
                <a:effectLst/>
                <a:latin typeface="Consolas" panose="020B0609020204030204" pitchFamily="49" charset="0"/>
              </a:rPr>
              <a:t>        </a:t>
            </a:r>
            <a:r>
              <a:rPr kumimoji="0" lang="zh-CN" altLang="zh-CN" sz="2000" b="0" i="0" u="none" strike="noStrike" cap="none" normalizeH="0" baseline="0" dirty="0" smtClean="0">
                <a:ln>
                  <a:noFill/>
                </a:ln>
                <a:solidFill>
                  <a:srgbClr val="8888C6"/>
                </a:solidFill>
                <a:effectLst/>
                <a:latin typeface="Consolas" panose="020B0609020204030204" pitchFamily="49" charset="0"/>
              </a:rPr>
              <a:t>print</a:t>
            </a:r>
            <a:r>
              <a:rPr kumimoji="0" lang="zh-CN" altLang="zh-CN" sz="2000" b="0" i="0" u="none" strike="noStrike" cap="none" normalizeH="0" baseline="0" dirty="0" smtClean="0">
                <a:ln>
                  <a:noFill/>
                </a:ln>
                <a:solidFill>
                  <a:srgbClr val="A9B7C6"/>
                </a:solidFill>
                <a:effectLst/>
                <a:latin typeface="Consolas" panose="020B0609020204030204" pitchFamily="49" charset="0"/>
              </a:rPr>
              <a:t>(</a:t>
            </a:r>
            <a:r>
              <a:rPr kumimoji="0" lang="zh-CN" altLang="zh-CN" sz="2000" b="0" i="0" u="none" strike="noStrike" cap="none" normalizeH="0" baseline="0" dirty="0" smtClean="0">
                <a:ln>
                  <a:noFill/>
                </a:ln>
                <a:solidFill>
                  <a:srgbClr val="6A8759"/>
                </a:solidFill>
                <a:effectLst/>
                <a:latin typeface="Consolas" panose="020B0609020204030204" pitchFamily="49" charset="0"/>
              </a:rPr>
              <a:t>"num="</a:t>
            </a:r>
            <a:r>
              <a:rPr kumimoji="0" lang="zh-CN" altLang="zh-CN" sz="2000" b="0" i="0" u="none" strike="noStrike" cap="none" normalizeH="0" baseline="0" dirty="0" smtClean="0">
                <a:ln>
                  <a:noFill/>
                </a:ln>
                <a:solidFill>
                  <a:srgbClr val="CC7832"/>
                </a:solidFill>
                <a:effectLst/>
                <a:latin typeface="Consolas" panose="020B0609020204030204" pitchFamily="49" charset="0"/>
              </a:rPr>
              <a:t>, </a:t>
            </a:r>
            <a:r>
              <a:rPr kumimoji="0" lang="zh-CN" altLang="zh-CN" sz="2000" b="0" i="0" u="none" strike="noStrike" cap="none" normalizeH="0" baseline="0" dirty="0" smtClean="0">
                <a:ln>
                  <a:noFill/>
                </a:ln>
                <a:solidFill>
                  <a:srgbClr val="94558D"/>
                </a:solidFill>
                <a:effectLst/>
                <a:latin typeface="Consolas" panose="020B0609020204030204" pitchFamily="49" charset="0"/>
              </a:rPr>
              <a:t>self</a:t>
            </a:r>
            <a:r>
              <a:rPr kumimoji="0" lang="zh-CN" altLang="zh-CN" sz="2000" b="0" i="0" u="none" strike="noStrike" cap="none" normalizeH="0" baseline="0" dirty="0" smtClean="0">
                <a:ln>
                  <a:noFill/>
                </a:ln>
                <a:solidFill>
                  <a:srgbClr val="A9B7C6"/>
                </a:solidFill>
                <a:effectLst/>
                <a:latin typeface="Consolas" panose="020B0609020204030204" pitchFamily="49" charset="0"/>
              </a:rPr>
              <a:t>.__num)</a:t>
            </a:r>
            <a:endParaRPr kumimoji="0" lang="zh-CN" altLang="zh-CN" sz="2800" b="0" i="0" u="none" strike="noStrike" cap="none" normalizeH="0" baseline="0" dirty="0" smtClean="0">
              <a:ln>
                <a:noFill/>
              </a:ln>
              <a:solidFill>
                <a:schemeClr val="tx1"/>
              </a:solidFill>
              <a:effectLst/>
              <a:latin typeface="Arial" panose="020B0604020202020204" pitchFamily="34" charset="0"/>
            </a:endParaRPr>
          </a:p>
        </p:txBody>
      </p:sp>
      <p:sp>
        <p:nvSpPr>
          <p:cNvPr id="10" name="Rectangle 6"/>
          <p:cNvSpPr>
            <a:spLocks noChangeArrowheads="1"/>
          </p:cNvSpPr>
          <p:nvPr/>
        </p:nvSpPr>
        <p:spPr bwMode="auto">
          <a:xfrm>
            <a:off x="6134636" y="4690210"/>
            <a:ext cx="2060620" cy="1892826"/>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30000"/>
              </a:lnSpc>
              <a:spcBef>
                <a:spcPct val="0"/>
              </a:spcBef>
              <a:spcAft>
                <a:spcPct val="0"/>
              </a:spcAft>
              <a:buClrTx/>
              <a:buSzTx/>
              <a:buFontTx/>
              <a:buNone/>
            </a:pPr>
            <a:r>
              <a:rPr kumimoji="0" lang="zh-CN" altLang="zh-CN" b="0" i="0" u="none" strike="noStrike" cap="none" normalizeH="0" baseline="0" smtClean="0">
                <a:ln>
                  <a:noFill/>
                </a:ln>
                <a:solidFill>
                  <a:srgbClr val="A9B7C6"/>
                </a:solidFill>
                <a:effectLst/>
                <a:latin typeface="Consolas" panose="020B0609020204030204" pitchFamily="49" charset="0"/>
              </a:rPr>
              <a:t>t_1 = Test(</a:t>
            </a:r>
            <a:r>
              <a:rPr kumimoji="0" lang="zh-CN" altLang="zh-CN" b="0" i="0" u="none" strike="noStrike" cap="none" normalizeH="0" baseline="0" smtClean="0">
                <a:ln>
                  <a:noFill/>
                </a:ln>
                <a:solidFill>
                  <a:srgbClr val="6897BB"/>
                </a:solidFill>
                <a:effectLst/>
                <a:latin typeface="Consolas" panose="020B0609020204030204" pitchFamily="49" charset="0"/>
              </a:rPr>
              <a:t>5</a:t>
            </a:r>
            <a:r>
              <a:rPr kumimoji="0" lang="zh-CN" altLang="zh-CN" b="0" i="0" u="none" strike="noStrike" cap="none" normalizeH="0" baseline="0" smtClean="0">
                <a:ln>
                  <a:noFill/>
                </a:ln>
                <a:solidFill>
                  <a:srgbClr val="A9B7C6"/>
                </a:solidFill>
                <a:effectLst/>
                <a:latin typeface="Consolas" panose="020B0609020204030204" pitchFamily="49" charset="0"/>
              </a:rPr>
              <a:t>)</a:t>
            </a:r>
            <a:br>
              <a:rPr kumimoji="0" lang="zh-CN" altLang="zh-CN" b="0" i="0" u="none" strike="noStrike" cap="none" normalizeH="0" baseline="0" smtClean="0">
                <a:ln>
                  <a:noFill/>
                </a:ln>
                <a:solidFill>
                  <a:srgbClr val="A9B7C6"/>
                </a:solidFill>
                <a:effectLst/>
                <a:latin typeface="Consolas" panose="020B0609020204030204" pitchFamily="49" charset="0"/>
              </a:rPr>
            </a:br>
            <a:r>
              <a:rPr kumimoji="0" lang="zh-CN" altLang="zh-CN" b="0" i="0" u="none" strike="noStrike" cap="none" normalizeH="0" baseline="0" smtClean="0">
                <a:ln>
                  <a:noFill/>
                </a:ln>
                <a:solidFill>
                  <a:srgbClr val="A9B7C6"/>
                </a:solidFill>
                <a:effectLst/>
                <a:latin typeface="Consolas" panose="020B0609020204030204" pitchFamily="49" charset="0"/>
              </a:rPr>
              <a:t>t_2 = Test(</a:t>
            </a:r>
            <a:r>
              <a:rPr kumimoji="0" lang="zh-CN" altLang="zh-CN" b="0" i="0" u="none" strike="noStrike" cap="none" normalizeH="0" baseline="0" smtClean="0">
                <a:ln>
                  <a:noFill/>
                </a:ln>
                <a:solidFill>
                  <a:srgbClr val="6897BB"/>
                </a:solidFill>
                <a:effectLst/>
                <a:latin typeface="Consolas" panose="020B0609020204030204" pitchFamily="49" charset="0"/>
              </a:rPr>
              <a:t>8</a:t>
            </a:r>
            <a:r>
              <a:rPr kumimoji="0" lang="zh-CN" altLang="zh-CN" b="0" i="0" u="none" strike="noStrike" cap="none" normalizeH="0" baseline="0" smtClean="0">
                <a:ln>
                  <a:noFill/>
                </a:ln>
                <a:solidFill>
                  <a:srgbClr val="A9B7C6"/>
                </a:solidFill>
                <a:effectLst/>
                <a:latin typeface="Consolas" panose="020B0609020204030204" pitchFamily="49" charset="0"/>
              </a:rPr>
              <a:t>)</a:t>
            </a:r>
            <a:br>
              <a:rPr kumimoji="0" lang="zh-CN" altLang="zh-CN" b="0" i="0" u="none" strike="noStrike" cap="none" normalizeH="0" baseline="0" smtClean="0">
                <a:ln>
                  <a:noFill/>
                </a:ln>
                <a:solidFill>
                  <a:srgbClr val="A9B7C6"/>
                </a:solidFill>
                <a:effectLst/>
                <a:latin typeface="Consolas" panose="020B0609020204030204" pitchFamily="49" charset="0"/>
              </a:rPr>
            </a:br>
            <a:r>
              <a:rPr kumimoji="0" lang="zh-CN" altLang="zh-CN" b="0" i="0" u="none" strike="noStrike" cap="none" normalizeH="0" baseline="0" smtClean="0">
                <a:ln>
                  <a:noFill/>
                </a:ln>
                <a:solidFill>
                  <a:srgbClr val="A9B7C6"/>
                </a:solidFill>
                <a:effectLst/>
                <a:latin typeface="Consolas" panose="020B0609020204030204" pitchFamily="49" charset="0"/>
              </a:rPr>
              <a:t>t_1.__num = </a:t>
            </a:r>
            <a:r>
              <a:rPr kumimoji="0" lang="zh-CN" altLang="zh-CN" b="0" i="0" u="none" strike="noStrike" cap="none" normalizeH="0" baseline="0" smtClean="0">
                <a:ln>
                  <a:noFill/>
                </a:ln>
                <a:solidFill>
                  <a:srgbClr val="6897BB"/>
                </a:solidFill>
                <a:effectLst/>
                <a:latin typeface="Consolas" panose="020B0609020204030204" pitchFamily="49" charset="0"/>
              </a:rPr>
              <a:t>15</a:t>
            </a:r>
            <a:br>
              <a:rPr kumimoji="0" lang="zh-CN" altLang="zh-CN" b="0" i="0" u="none" strike="noStrike" cap="none" normalizeH="0" baseline="0" smtClean="0">
                <a:ln>
                  <a:noFill/>
                </a:ln>
                <a:solidFill>
                  <a:srgbClr val="6897BB"/>
                </a:solidFill>
                <a:effectLst/>
                <a:latin typeface="Consolas" panose="020B0609020204030204" pitchFamily="49" charset="0"/>
              </a:rPr>
            </a:br>
            <a:r>
              <a:rPr kumimoji="0" lang="zh-CN" altLang="zh-CN" b="0" i="0" u="none" strike="noStrike" cap="none" normalizeH="0" baseline="0" smtClean="0">
                <a:ln>
                  <a:noFill/>
                </a:ln>
                <a:solidFill>
                  <a:srgbClr val="A9B7C6"/>
                </a:solidFill>
                <a:effectLst/>
                <a:latin typeface="Consolas" panose="020B0609020204030204" pitchFamily="49" charset="0"/>
              </a:rPr>
              <a:t>t_1.print()</a:t>
            </a:r>
            <a:br>
              <a:rPr kumimoji="0" lang="zh-CN" altLang="zh-CN" b="0" i="0" u="none" strike="noStrike" cap="none" normalizeH="0" baseline="0" smtClean="0">
                <a:ln>
                  <a:noFill/>
                </a:ln>
                <a:solidFill>
                  <a:srgbClr val="A9B7C6"/>
                </a:solidFill>
                <a:effectLst/>
                <a:latin typeface="Consolas" panose="020B0609020204030204" pitchFamily="49" charset="0"/>
              </a:rPr>
            </a:br>
            <a:r>
              <a:rPr kumimoji="0" lang="zh-CN" altLang="zh-CN" b="0" i="0" u="none" strike="noStrike" cap="none" normalizeH="0" baseline="0" smtClean="0">
                <a:ln>
                  <a:noFill/>
                </a:ln>
                <a:solidFill>
                  <a:srgbClr val="A9B7C6"/>
                </a:solidFill>
                <a:effectLst/>
                <a:latin typeface="Consolas" panose="020B0609020204030204" pitchFamily="49" charset="0"/>
              </a:rPr>
              <a:t>t_2.print()</a:t>
            </a:r>
            <a:endParaRPr kumimoji="0" lang="zh-CN" altLang="zh-CN" sz="2400" b="0" i="0" u="none" strike="noStrike" cap="none" normalizeH="0" baseline="0" smtClean="0">
              <a:ln>
                <a:noFill/>
              </a:ln>
              <a:solidFill>
                <a:schemeClr val="tx1"/>
              </a:solidFill>
              <a:effectLst/>
              <a:latin typeface="Arial" panose="020B0604020202020204" pitchFamily="34" charset="0"/>
            </a:endParaRPr>
          </a:p>
        </p:txBody>
      </p:sp>
      <p:sp>
        <p:nvSpPr>
          <p:cNvPr id="11" name="Rectangle 7"/>
          <p:cNvSpPr>
            <a:spLocks noChangeArrowheads="1"/>
          </p:cNvSpPr>
          <p:nvPr/>
        </p:nvSpPr>
        <p:spPr bwMode="auto">
          <a:xfrm>
            <a:off x="8454979" y="4701939"/>
            <a:ext cx="2923504" cy="1892826"/>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30000"/>
              </a:lnSpc>
              <a:spcBef>
                <a:spcPct val="0"/>
              </a:spcBef>
              <a:spcAft>
                <a:spcPct val="0"/>
              </a:spcAft>
              <a:buClrTx/>
              <a:buSzTx/>
              <a:buFontTx/>
              <a:buNone/>
            </a:pPr>
            <a:r>
              <a:rPr kumimoji="0" lang="zh-CN" altLang="zh-CN" b="0" i="0" u="none" strike="noStrike" cap="none" normalizeH="0" baseline="0" smtClean="0">
                <a:ln>
                  <a:noFill/>
                </a:ln>
                <a:solidFill>
                  <a:srgbClr val="A9B7C6"/>
                </a:solidFill>
                <a:effectLst/>
                <a:latin typeface="Consolas" panose="020B0609020204030204" pitchFamily="49" charset="0"/>
              </a:rPr>
              <a:t>t_1 = Test(</a:t>
            </a:r>
            <a:r>
              <a:rPr kumimoji="0" lang="zh-CN" altLang="zh-CN" b="0" i="0" u="none" strike="noStrike" cap="none" normalizeH="0" baseline="0" smtClean="0">
                <a:ln>
                  <a:noFill/>
                </a:ln>
                <a:solidFill>
                  <a:srgbClr val="6897BB"/>
                </a:solidFill>
                <a:effectLst/>
                <a:latin typeface="Consolas" panose="020B0609020204030204" pitchFamily="49" charset="0"/>
              </a:rPr>
              <a:t>5</a:t>
            </a:r>
            <a:r>
              <a:rPr kumimoji="0" lang="zh-CN" altLang="zh-CN" b="0" i="0" u="none" strike="noStrike" cap="none" normalizeH="0" baseline="0" smtClean="0">
                <a:ln>
                  <a:noFill/>
                </a:ln>
                <a:solidFill>
                  <a:srgbClr val="A9B7C6"/>
                </a:solidFill>
                <a:effectLst/>
                <a:latin typeface="Consolas" panose="020B0609020204030204" pitchFamily="49" charset="0"/>
              </a:rPr>
              <a:t>)</a:t>
            </a:r>
            <a:br>
              <a:rPr kumimoji="0" lang="zh-CN" altLang="zh-CN" b="0" i="0" u="none" strike="noStrike" cap="none" normalizeH="0" baseline="0" smtClean="0">
                <a:ln>
                  <a:noFill/>
                </a:ln>
                <a:solidFill>
                  <a:srgbClr val="A9B7C6"/>
                </a:solidFill>
                <a:effectLst/>
                <a:latin typeface="Consolas" panose="020B0609020204030204" pitchFamily="49" charset="0"/>
              </a:rPr>
            </a:br>
            <a:r>
              <a:rPr kumimoji="0" lang="zh-CN" altLang="zh-CN" b="0" i="0" u="none" strike="noStrike" cap="none" normalizeH="0" baseline="0" smtClean="0">
                <a:ln>
                  <a:noFill/>
                </a:ln>
                <a:solidFill>
                  <a:srgbClr val="A9B7C6"/>
                </a:solidFill>
                <a:effectLst/>
                <a:latin typeface="Consolas" panose="020B0609020204030204" pitchFamily="49" charset="0"/>
              </a:rPr>
              <a:t>t_2 = Test(</a:t>
            </a:r>
            <a:r>
              <a:rPr kumimoji="0" lang="zh-CN" altLang="zh-CN" b="0" i="0" u="none" strike="noStrike" cap="none" normalizeH="0" baseline="0" smtClean="0">
                <a:ln>
                  <a:noFill/>
                </a:ln>
                <a:solidFill>
                  <a:srgbClr val="6897BB"/>
                </a:solidFill>
                <a:effectLst/>
                <a:latin typeface="Consolas" panose="020B0609020204030204" pitchFamily="49" charset="0"/>
              </a:rPr>
              <a:t>8</a:t>
            </a:r>
            <a:r>
              <a:rPr kumimoji="0" lang="zh-CN" altLang="zh-CN" b="0" i="0" u="none" strike="noStrike" cap="none" normalizeH="0" baseline="0" smtClean="0">
                <a:ln>
                  <a:noFill/>
                </a:ln>
                <a:solidFill>
                  <a:srgbClr val="A9B7C6"/>
                </a:solidFill>
                <a:effectLst/>
                <a:latin typeface="Consolas" panose="020B0609020204030204" pitchFamily="49" charset="0"/>
              </a:rPr>
              <a:t>)</a:t>
            </a:r>
            <a:br>
              <a:rPr kumimoji="0" lang="zh-CN" altLang="zh-CN" b="0" i="0" u="none" strike="noStrike" cap="none" normalizeH="0" baseline="0" smtClean="0">
                <a:ln>
                  <a:noFill/>
                </a:ln>
                <a:solidFill>
                  <a:srgbClr val="A9B7C6"/>
                </a:solidFill>
                <a:effectLst/>
                <a:latin typeface="Consolas" panose="020B0609020204030204" pitchFamily="49" charset="0"/>
              </a:rPr>
            </a:br>
            <a:r>
              <a:rPr kumimoji="0" lang="zh-CN" altLang="zh-CN" b="0" i="0" u="none" strike="noStrike" cap="none" normalizeH="0" baseline="0" smtClean="0">
                <a:ln>
                  <a:noFill/>
                </a:ln>
                <a:solidFill>
                  <a:srgbClr val="A9B7C6"/>
                </a:solidFill>
                <a:effectLst/>
                <a:latin typeface="Consolas" panose="020B0609020204030204" pitchFamily="49" charset="0"/>
              </a:rPr>
              <a:t>t_1._Test__num = </a:t>
            </a:r>
            <a:r>
              <a:rPr kumimoji="0" lang="zh-CN" altLang="zh-CN" b="0" i="0" u="none" strike="noStrike" cap="none" normalizeH="0" baseline="0" smtClean="0">
                <a:ln>
                  <a:noFill/>
                </a:ln>
                <a:solidFill>
                  <a:srgbClr val="6897BB"/>
                </a:solidFill>
                <a:effectLst/>
                <a:latin typeface="Consolas" panose="020B0609020204030204" pitchFamily="49" charset="0"/>
              </a:rPr>
              <a:t>15</a:t>
            </a:r>
            <a:br>
              <a:rPr kumimoji="0" lang="zh-CN" altLang="zh-CN" b="0" i="0" u="none" strike="noStrike" cap="none" normalizeH="0" baseline="0" smtClean="0">
                <a:ln>
                  <a:noFill/>
                </a:ln>
                <a:solidFill>
                  <a:srgbClr val="6897BB"/>
                </a:solidFill>
                <a:effectLst/>
                <a:latin typeface="Consolas" panose="020B0609020204030204" pitchFamily="49" charset="0"/>
              </a:rPr>
            </a:br>
            <a:r>
              <a:rPr kumimoji="0" lang="zh-CN" altLang="zh-CN" b="0" i="0" u="none" strike="noStrike" cap="none" normalizeH="0" baseline="0" smtClean="0">
                <a:ln>
                  <a:noFill/>
                </a:ln>
                <a:solidFill>
                  <a:srgbClr val="A9B7C6"/>
                </a:solidFill>
                <a:effectLst/>
                <a:latin typeface="Consolas" panose="020B0609020204030204" pitchFamily="49" charset="0"/>
              </a:rPr>
              <a:t>t_1.print()</a:t>
            </a:r>
            <a:br>
              <a:rPr kumimoji="0" lang="zh-CN" altLang="zh-CN" b="0" i="0" u="none" strike="noStrike" cap="none" normalizeH="0" baseline="0" smtClean="0">
                <a:ln>
                  <a:noFill/>
                </a:ln>
                <a:solidFill>
                  <a:srgbClr val="A9B7C6"/>
                </a:solidFill>
                <a:effectLst/>
                <a:latin typeface="Consolas" panose="020B0609020204030204" pitchFamily="49" charset="0"/>
              </a:rPr>
            </a:br>
            <a:r>
              <a:rPr kumimoji="0" lang="zh-CN" altLang="zh-CN" b="0" i="0" u="none" strike="noStrike" cap="none" normalizeH="0" baseline="0" smtClean="0">
                <a:ln>
                  <a:noFill/>
                </a:ln>
                <a:solidFill>
                  <a:srgbClr val="A9B7C6"/>
                </a:solidFill>
                <a:effectLst/>
                <a:latin typeface="Consolas" panose="020B0609020204030204" pitchFamily="49" charset="0"/>
              </a:rPr>
              <a:t>t_2.print()</a:t>
            </a:r>
            <a:endParaRPr kumimoji="0" lang="zh-CN" altLang="zh-CN" sz="2400" b="0" i="0" u="none" strike="noStrike" cap="none" normalizeH="0" baseline="0" smtClean="0">
              <a:ln>
                <a:noFill/>
              </a:ln>
              <a:solidFill>
                <a:schemeClr val="tx1"/>
              </a:solidFill>
              <a:effectLst/>
              <a:latin typeface="Arial" panose="020B0604020202020204" pitchFamily="34" charset="0"/>
            </a:endParaRPr>
          </a:p>
        </p:txBody>
      </p:sp>
      <p:sp>
        <p:nvSpPr>
          <p:cNvPr id="12" name="文本框 11"/>
          <p:cNvSpPr txBox="1"/>
          <p:nvPr/>
        </p:nvSpPr>
        <p:spPr>
          <a:xfrm>
            <a:off x="6253315" y="1827454"/>
            <a:ext cx="492443" cy="461665"/>
          </a:xfrm>
          <a:prstGeom prst="rect">
            <a:avLst/>
          </a:prstGeom>
          <a:noFill/>
        </p:spPr>
        <p:txBody>
          <a:bodyPr wrap="none" rtlCol="0">
            <a:spAutoFit/>
          </a:bodyPr>
          <a:lstStyle/>
          <a:p>
            <a:r>
              <a:rPr lang="zh-CN" altLang="en-US" sz="2400" dirty="0" smtClean="0">
                <a:solidFill>
                  <a:srgbClr val="FF0000"/>
                </a:solidFill>
              </a:rPr>
              <a:t>①</a:t>
            </a:r>
            <a:endParaRPr lang="zh-CN" altLang="en-US" sz="2400" dirty="0">
              <a:solidFill>
                <a:srgbClr val="FF0000"/>
              </a:solidFill>
            </a:endParaRPr>
          </a:p>
        </p:txBody>
      </p:sp>
      <p:sp>
        <p:nvSpPr>
          <p:cNvPr id="13" name="文本框 12"/>
          <p:cNvSpPr txBox="1"/>
          <p:nvPr/>
        </p:nvSpPr>
        <p:spPr>
          <a:xfrm>
            <a:off x="8454979" y="1819599"/>
            <a:ext cx="492443" cy="461665"/>
          </a:xfrm>
          <a:prstGeom prst="rect">
            <a:avLst/>
          </a:prstGeom>
          <a:noFill/>
        </p:spPr>
        <p:txBody>
          <a:bodyPr wrap="none" rtlCol="0">
            <a:spAutoFit/>
          </a:bodyPr>
          <a:lstStyle/>
          <a:p>
            <a:r>
              <a:rPr lang="zh-CN" altLang="en-US" sz="2400" dirty="0" smtClean="0">
                <a:solidFill>
                  <a:srgbClr val="FF0000"/>
                </a:solidFill>
              </a:rPr>
              <a:t>②</a:t>
            </a:r>
            <a:endParaRPr lang="zh-CN" altLang="en-US" sz="2400" dirty="0">
              <a:solidFill>
                <a:srgbClr val="FF0000"/>
              </a:solidFill>
            </a:endParaRPr>
          </a:p>
        </p:txBody>
      </p:sp>
      <p:sp>
        <p:nvSpPr>
          <p:cNvPr id="14" name="文本框 13"/>
          <p:cNvSpPr txBox="1"/>
          <p:nvPr/>
        </p:nvSpPr>
        <p:spPr>
          <a:xfrm>
            <a:off x="10754480" y="1819600"/>
            <a:ext cx="492443" cy="461665"/>
          </a:xfrm>
          <a:prstGeom prst="rect">
            <a:avLst/>
          </a:prstGeom>
          <a:noFill/>
        </p:spPr>
        <p:txBody>
          <a:bodyPr wrap="none" rtlCol="0">
            <a:spAutoFit/>
          </a:bodyPr>
          <a:lstStyle/>
          <a:p>
            <a:r>
              <a:rPr lang="zh-CN" altLang="en-US" sz="2400" dirty="0" smtClean="0">
                <a:solidFill>
                  <a:srgbClr val="FF0000"/>
                </a:solidFill>
              </a:rPr>
              <a:t>③</a:t>
            </a:r>
            <a:endParaRPr lang="zh-CN" altLang="en-US" sz="2400" dirty="0">
              <a:solidFill>
                <a:srgbClr val="FF0000"/>
              </a:solidFill>
            </a:endParaRPr>
          </a:p>
        </p:txBody>
      </p:sp>
      <p:sp>
        <p:nvSpPr>
          <p:cNvPr id="15" name="文本框 14"/>
          <p:cNvSpPr txBox="1"/>
          <p:nvPr/>
        </p:nvSpPr>
        <p:spPr>
          <a:xfrm>
            <a:off x="5553840" y="5430332"/>
            <a:ext cx="492443" cy="461665"/>
          </a:xfrm>
          <a:prstGeom prst="rect">
            <a:avLst/>
          </a:prstGeom>
          <a:noFill/>
        </p:spPr>
        <p:txBody>
          <a:bodyPr wrap="none" rtlCol="0">
            <a:spAutoFit/>
          </a:bodyPr>
          <a:lstStyle/>
          <a:p>
            <a:r>
              <a:rPr lang="zh-CN" altLang="en-US" sz="2400" dirty="0" smtClean="0">
                <a:solidFill>
                  <a:srgbClr val="FF0000"/>
                </a:solidFill>
              </a:rPr>
              <a:t>④</a:t>
            </a:r>
            <a:endParaRPr lang="zh-CN" altLang="en-US" sz="2400" dirty="0">
              <a:solidFill>
                <a:srgbClr val="FF0000"/>
              </a:solidFill>
            </a:endParaRPr>
          </a:p>
        </p:txBody>
      </p:sp>
      <p:sp>
        <p:nvSpPr>
          <p:cNvPr id="16" name="文本框 15"/>
          <p:cNvSpPr txBox="1"/>
          <p:nvPr/>
        </p:nvSpPr>
        <p:spPr>
          <a:xfrm>
            <a:off x="11399736" y="5405790"/>
            <a:ext cx="492443" cy="461665"/>
          </a:xfrm>
          <a:prstGeom prst="rect">
            <a:avLst/>
          </a:prstGeom>
          <a:noFill/>
        </p:spPr>
        <p:txBody>
          <a:bodyPr wrap="none" rtlCol="0">
            <a:spAutoFit/>
          </a:bodyPr>
          <a:lstStyle/>
          <a:p>
            <a:r>
              <a:rPr lang="zh-CN" altLang="en-US" sz="2400" dirty="0" smtClean="0">
                <a:solidFill>
                  <a:srgbClr val="FF0000"/>
                </a:solidFill>
              </a:rPr>
              <a:t>⑤</a:t>
            </a:r>
            <a:endParaRPr lang="zh-CN" altLang="en-US" sz="2400" dirty="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11"/>
          <p:cNvSpPr>
            <a:spLocks noGrp="1"/>
          </p:cNvSpPr>
          <p:nvPr>
            <p:ph type="body" sz="quarter" idx="15"/>
          </p:nvPr>
        </p:nvSpPr>
        <p:spPr/>
        <p:txBody>
          <a:bodyPr/>
          <a:lstStyle/>
          <a:p>
            <a:r>
              <a:rPr lang="en-US" altLang="zh-CN" dirty="0" smtClean="0"/>
              <a:t>03</a:t>
            </a:r>
            <a:endParaRPr lang="zh-CN" altLang="en-US" dirty="0"/>
          </a:p>
        </p:txBody>
      </p:sp>
      <p:sp>
        <p:nvSpPr>
          <p:cNvPr id="13" name="文本占位符 12"/>
          <p:cNvSpPr>
            <a:spLocks noGrp="1"/>
          </p:cNvSpPr>
          <p:nvPr>
            <p:ph type="body" sz="quarter" idx="16"/>
          </p:nvPr>
        </p:nvSpPr>
        <p:spPr>
          <a:xfrm>
            <a:off x="3724507" y="3390942"/>
            <a:ext cx="4742986" cy="825190"/>
          </a:xfrm>
        </p:spPr>
        <p:txBody>
          <a:bodyPr/>
          <a:lstStyle/>
          <a:p>
            <a:r>
              <a:rPr lang="zh-CN" altLang="en-US" b="1" dirty="0" smtClean="0"/>
              <a:t>类中的方法</a:t>
            </a:r>
            <a:endParaRPr lang="zh-CN" altLang="en-US"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225297"/>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726309" y="492789"/>
            <a:ext cx="2662315" cy="670120"/>
          </a:xfrm>
          <a:prstGeom prst="rect">
            <a:avLst/>
          </a:prstGeom>
        </p:spPr>
        <p:txBody>
          <a:bodyPr wrap="square">
            <a:spAutoFit/>
          </a:bodyPr>
          <a:lstStyle/>
          <a:p>
            <a:pPr lvl="0" algn="ctr">
              <a:lnSpc>
                <a:spcPct val="130000"/>
              </a:lnSpc>
            </a:pPr>
            <a:r>
              <a:rPr lang="zh-CN" altLang="en-US" sz="3200" b="1" dirty="0" smtClean="0">
                <a:solidFill>
                  <a:schemeClr val="accent1"/>
                </a:solidFill>
              </a:rPr>
              <a:t>类的方法</a:t>
            </a:r>
            <a:endParaRPr lang="en-US" altLang="zh-CN" sz="3200" b="1" dirty="0">
              <a:solidFill>
                <a:schemeClr val="accent1"/>
              </a:solidFill>
            </a:endParaRPr>
          </a:p>
        </p:txBody>
      </p:sp>
      <p:sp>
        <p:nvSpPr>
          <p:cNvPr id="8" name="矩形 7"/>
          <p:cNvSpPr/>
          <p:nvPr/>
        </p:nvSpPr>
        <p:spPr>
          <a:xfrm>
            <a:off x="1980558" y="1679081"/>
            <a:ext cx="9800471" cy="4247317"/>
          </a:xfrm>
          <a:prstGeom prst="rect">
            <a:avLst/>
          </a:prstGeom>
        </p:spPr>
        <p:txBody>
          <a:bodyPr wrap="square">
            <a:spAutoFit/>
          </a:bodyPr>
          <a:lstStyle/>
          <a:p>
            <a:pPr algn="just">
              <a:lnSpc>
                <a:spcPct val="150000"/>
              </a:lnSpc>
            </a:pPr>
            <a:r>
              <a:rPr lang="zh-CN" altLang="en-US" sz="2000" dirty="0" smtClean="0">
                <a:latin typeface="+mn-ea"/>
                <a:cs typeface="Times New Roman" panose="02020603050405020304" pitchFamily="18" charset="0"/>
              </a:rPr>
              <a:t>        </a:t>
            </a:r>
            <a:r>
              <a:rPr lang="zh-CN" altLang="en-US" sz="2400" dirty="0" smtClean="0">
                <a:latin typeface="+mn-ea"/>
                <a:cs typeface="Times New Roman" panose="02020603050405020304" pitchFamily="18" charset="0"/>
              </a:rPr>
              <a:t>方法是与类相关的函数，类中</a:t>
            </a:r>
            <a:r>
              <a:rPr lang="zh-CN" altLang="en-US" sz="2400" b="1" dirty="0" smtClean="0">
                <a:solidFill>
                  <a:srgbClr val="E73A1C"/>
                </a:solidFill>
                <a:latin typeface="+mn-ea"/>
                <a:cs typeface="Times New Roman" panose="02020603050405020304" pitchFamily="18" charset="0"/>
              </a:rPr>
              <a:t>方法</a:t>
            </a:r>
            <a:r>
              <a:rPr lang="zh-CN" altLang="en-US" sz="2400" b="1" dirty="0">
                <a:solidFill>
                  <a:srgbClr val="E73A1C"/>
                </a:solidFill>
                <a:latin typeface="+mn-ea"/>
                <a:cs typeface="Times New Roman" panose="02020603050405020304" pitchFamily="18" charset="0"/>
              </a:rPr>
              <a:t>的定义与普通的函数</a:t>
            </a:r>
            <a:r>
              <a:rPr lang="zh-CN" altLang="en-US" sz="2400" b="1" dirty="0" smtClean="0">
                <a:solidFill>
                  <a:srgbClr val="E73A1C"/>
                </a:solidFill>
                <a:latin typeface="+mn-ea"/>
                <a:cs typeface="Times New Roman" panose="02020603050405020304" pitchFamily="18" charset="0"/>
              </a:rPr>
              <a:t>大致</a:t>
            </a:r>
            <a:r>
              <a:rPr lang="zh-CN" altLang="en-US" sz="2400" b="1" dirty="0">
                <a:solidFill>
                  <a:srgbClr val="E73A1C"/>
                </a:solidFill>
                <a:latin typeface="+mn-ea"/>
                <a:cs typeface="Times New Roman" panose="02020603050405020304" pitchFamily="18" charset="0"/>
              </a:rPr>
              <a:t>相同</a:t>
            </a:r>
            <a:r>
              <a:rPr lang="zh-CN" altLang="en-US" sz="2400" dirty="0" smtClean="0">
                <a:latin typeface="+mn-ea"/>
                <a:cs typeface="Times New Roman" panose="02020603050405020304" pitchFamily="18" charset="0"/>
              </a:rPr>
              <a:t>。类</a:t>
            </a:r>
            <a:r>
              <a:rPr lang="zh-CN" altLang="en-US" sz="2400" dirty="0">
                <a:latin typeface="+mn-ea"/>
                <a:cs typeface="Times New Roman" panose="02020603050405020304" pitchFamily="18" charset="0"/>
              </a:rPr>
              <a:t>中定义的方法大致分为三类</a:t>
            </a:r>
            <a:r>
              <a:rPr lang="zh-CN" altLang="en-US" sz="2400" dirty="0" smtClean="0">
                <a:latin typeface="+mn-ea"/>
                <a:cs typeface="Times New Roman" panose="02020603050405020304" pitchFamily="18" charset="0"/>
              </a:rPr>
              <a:t>：</a:t>
            </a:r>
            <a:r>
              <a:rPr lang="zh-CN" altLang="en-US" sz="2400" b="1" dirty="0" smtClean="0">
                <a:solidFill>
                  <a:srgbClr val="0000CC"/>
                </a:solidFill>
                <a:latin typeface="+mn-ea"/>
                <a:cs typeface="Times New Roman" panose="02020603050405020304" pitchFamily="18" charset="0"/>
              </a:rPr>
              <a:t>实例方法</a:t>
            </a:r>
            <a:r>
              <a:rPr lang="zh-CN" altLang="en-US" sz="2400" dirty="0">
                <a:latin typeface="+mn-ea"/>
                <a:cs typeface="Times New Roman" panose="02020603050405020304" pitchFamily="18" charset="0"/>
              </a:rPr>
              <a:t>、</a:t>
            </a:r>
            <a:r>
              <a:rPr lang="zh-CN" altLang="en-US" sz="2400" b="1" dirty="0">
                <a:solidFill>
                  <a:srgbClr val="0000CC"/>
                </a:solidFill>
                <a:latin typeface="+mn-ea"/>
                <a:cs typeface="Times New Roman" panose="02020603050405020304" pitchFamily="18" charset="0"/>
              </a:rPr>
              <a:t>类方法</a:t>
            </a:r>
            <a:r>
              <a:rPr lang="zh-CN" altLang="en-US" sz="2400" dirty="0">
                <a:latin typeface="+mn-ea"/>
                <a:cs typeface="Times New Roman" panose="02020603050405020304" pitchFamily="18" charset="0"/>
              </a:rPr>
              <a:t>和</a:t>
            </a:r>
            <a:r>
              <a:rPr lang="zh-CN" altLang="en-US" sz="2400" b="1" dirty="0">
                <a:solidFill>
                  <a:srgbClr val="0000CC"/>
                </a:solidFill>
                <a:latin typeface="+mn-ea"/>
                <a:cs typeface="Times New Roman" panose="02020603050405020304" pitchFamily="18" charset="0"/>
              </a:rPr>
              <a:t>静态方法</a:t>
            </a:r>
            <a:r>
              <a:rPr lang="zh-CN" altLang="en-US" sz="2400" dirty="0" smtClean="0">
                <a:latin typeface="+mn-ea"/>
                <a:cs typeface="Times New Roman" panose="02020603050405020304" pitchFamily="18" charset="0"/>
              </a:rPr>
              <a:t>。</a:t>
            </a:r>
            <a:endParaRPr lang="en-US" altLang="zh-CN" sz="2400" dirty="0" smtClean="0">
              <a:latin typeface="+mn-ea"/>
              <a:cs typeface="Times New Roman" panose="02020603050405020304" pitchFamily="18" charset="0"/>
            </a:endParaRPr>
          </a:p>
          <a:p>
            <a:pPr algn="just">
              <a:lnSpc>
                <a:spcPct val="150000"/>
              </a:lnSpc>
            </a:pPr>
            <a:endParaRPr lang="en-US" altLang="zh-CN" sz="2000" dirty="0" smtClean="0">
              <a:latin typeface="+mn-ea"/>
              <a:cs typeface="Times New Roman" panose="02020603050405020304" pitchFamily="18" charset="0"/>
            </a:endParaRPr>
          </a:p>
          <a:p>
            <a:pPr marL="342900" indent="-342900" algn="just">
              <a:lnSpc>
                <a:spcPct val="150000"/>
              </a:lnSpc>
              <a:buFont typeface="Wingdings" panose="05000000000000000000" pitchFamily="2" charset="2"/>
              <a:buChar char="p"/>
            </a:pPr>
            <a:r>
              <a:rPr lang="zh-CN" altLang="en-US" sz="2400" b="1" dirty="0">
                <a:solidFill>
                  <a:srgbClr val="FF0000"/>
                </a:solidFill>
                <a:latin typeface="+mn-ea"/>
                <a:cs typeface="Times New Roman" panose="02020603050405020304" pitchFamily="18" charset="0"/>
              </a:rPr>
              <a:t>实例</a:t>
            </a:r>
            <a:r>
              <a:rPr lang="zh-CN" altLang="en-US" sz="2400" b="1" dirty="0" smtClean="0">
                <a:solidFill>
                  <a:srgbClr val="FF0000"/>
                </a:solidFill>
                <a:latin typeface="+mn-ea"/>
                <a:cs typeface="Times New Roman" panose="02020603050405020304" pitchFamily="18" charset="0"/>
              </a:rPr>
              <a:t>方法</a:t>
            </a:r>
            <a:r>
              <a:rPr lang="zh-CN" altLang="en-US" sz="2000" dirty="0" smtClean="0">
                <a:latin typeface="+mn-ea"/>
                <a:cs typeface="Times New Roman" panose="02020603050405020304" pitchFamily="18" charset="0"/>
              </a:rPr>
              <a:t>：</a:t>
            </a:r>
            <a:r>
              <a:rPr lang="zh-CN" altLang="en-US" sz="2000" b="1" dirty="0" smtClean="0">
                <a:solidFill>
                  <a:srgbClr val="0000CC"/>
                </a:solidFill>
                <a:latin typeface="+mn-ea"/>
                <a:cs typeface="Times New Roman" panose="02020603050405020304" pitchFamily="18" charset="0"/>
              </a:rPr>
              <a:t>至少</a:t>
            </a:r>
            <a:r>
              <a:rPr lang="zh-CN" altLang="en-US" sz="2000" b="1" dirty="0">
                <a:solidFill>
                  <a:srgbClr val="0000CC"/>
                </a:solidFill>
                <a:latin typeface="+mn-ea"/>
                <a:cs typeface="Times New Roman" panose="02020603050405020304" pitchFamily="18" charset="0"/>
              </a:rPr>
              <a:t>包含一</a:t>
            </a:r>
            <a:r>
              <a:rPr lang="zh-CN" altLang="en-US" sz="2000" b="1" dirty="0" smtClean="0">
                <a:solidFill>
                  <a:srgbClr val="0000CC"/>
                </a:solidFill>
                <a:latin typeface="+mn-ea"/>
                <a:cs typeface="Times New Roman" panose="02020603050405020304" pitchFamily="18" charset="0"/>
              </a:rPr>
              <a:t>个</a:t>
            </a:r>
            <a:r>
              <a:rPr lang="zh-CN" altLang="en-US" sz="2000" b="1" dirty="0">
                <a:solidFill>
                  <a:srgbClr val="FF00FF"/>
                </a:solidFill>
                <a:latin typeface="+mn-ea"/>
                <a:cs typeface="Times New Roman" panose="02020603050405020304" pitchFamily="18" charset="0"/>
              </a:rPr>
              <a:t>对象</a:t>
            </a:r>
            <a:r>
              <a:rPr lang="zh-CN" altLang="en-US" sz="2000" b="1" dirty="0" smtClean="0">
                <a:solidFill>
                  <a:srgbClr val="FF00FF"/>
                </a:solidFill>
                <a:latin typeface="+mn-ea"/>
                <a:cs typeface="Times New Roman" panose="02020603050405020304" pitchFamily="18" charset="0"/>
              </a:rPr>
              <a:t>参数</a:t>
            </a:r>
            <a:r>
              <a:rPr lang="zh-CN" altLang="en-US" sz="2000" b="1" dirty="0" smtClean="0">
                <a:solidFill>
                  <a:srgbClr val="0000CC"/>
                </a:solidFill>
                <a:latin typeface="+mn-ea"/>
                <a:cs typeface="Times New Roman" panose="02020603050405020304" pitchFamily="18" charset="0"/>
              </a:rPr>
              <a:t>，在内部通过</a:t>
            </a:r>
            <a:r>
              <a:rPr lang="zh-CN" altLang="en-US" sz="2000" b="1" dirty="0">
                <a:solidFill>
                  <a:srgbClr val="0000CC"/>
                </a:solidFill>
                <a:latin typeface="Times New Roman" panose="02020603050405020304" pitchFamily="18" charset="0"/>
                <a:cs typeface="Times New Roman" panose="02020603050405020304" pitchFamily="18" charset="0"/>
              </a:rPr>
              <a:t>“</a:t>
            </a:r>
            <a:r>
              <a:rPr lang="en-US" altLang="zh-CN" sz="2000" b="1" dirty="0" smtClean="0">
                <a:solidFill>
                  <a:srgbClr val="FF0000"/>
                </a:solidFill>
                <a:latin typeface="Times New Roman" panose="02020603050405020304" pitchFamily="18" charset="0"/>
                <a:cs typeface="Times New Roman" panose="02020603050405020304" pitchFamily="18" charset="0"/>
              </a:rPr>
              <a:t>self.</a:t>
            </a:r>
            <a:r>
              <a:rPr lang="zh-CN" altLang="en-US" sz="2000" b="1" dirty="0" smtClean="0">
                <a:solidFill>
                  <a:srgbClr val="FF0000"/>
                </a:solidFill>
                <a:latin typeface="Times New Roman" panose="02020603050405020304" pitchFamily="18" charset="0"/>
                <a:cs typeface="Times New Roman" panose="02020603050405020304" pitchFamily="18" charset="0"/>
              </a:rPr>
              <a:t>方法</a:t>
            </a:r>
            <a:r>
              <a:rPr lang="en-US" altLang="zh-CN" sz="2000" b="1" dirty="0" smtClean="0">
                <a:solidFill>
                  <a:srgbClr val="FF0000"/>
                </a:solidFill>
                <a:latin typeface="Times New Roman" panose="02020603050405020304" pitchFamily="18" charset="0"/>
                <a:cs typeface="Times New Roman" panose="02020603050405020304" pitchFamily="18" charset="0"/>
              </a:rPr>
              <a:t>()</a:t>
            </a:r>
            <a:r>
              <a:rPr lang="zh-CN" altLang="en-US" sz="2000" b="1" dirty="0" smtClean="0">
                <a:solidFill>
                  <a:srgbClr val="0000CC"/>
                </a:solidFill>
                <a:latin typeface="Times New Roman" panose="02020603050405020304" pitchFamily="18" charset="0"/>
                <a:cs typeface="Times New Roman" panose="02020603050405020304" pitchFamily="18" charset="0"/>
              </a:rPr>
              <a:t>”</a:t>
            </a:r>
            <a:r>
              <a:rPr lang="zh-CN" altLang="en-US" sz="2000" b="1" dirty="0" smtClean="0">
                <a:solidFill>
                  <a:srgbClr val="0000CC"/>
                </a:solidFill>
                <a:latin typeface="+mn-ea"/>
                <a:cs typeface="Times New Roman" panose="02020603050405020304" pitchFamily="18" charset="0"/>
              </a:rPr>
              <a:t>调用，在外部通过</a:t>
            </a:r>
            <a:r>
              <a:rPr lang="zh-CN" altLang="en-US" sz="2000" b="1" dirty="0" smtClean="0">
                <a:solidFill>
                  <a:srgbClr val="0000CC"/>
                </a:solidFill>
                <a:latin typeface="Times New Roman" panose="02020603050405020304" pitchFamily="18" charset="0"/>
                <a:cs typeface="Times New Roman" panose="02020603050405020304" pitchFamily="18" charset="0"/>
              </a:rPr>
              <a:t>“</a:t>
            </a:r>
            <a:r>
              <a:rPr lang="zh-CN" altLang="en-US" sz="2000" b="1" dirty="0" smtClean="0">
                <a:solidFill>
                  <a:srgbClr val="FF0000"/>
                </a:solidFill>
                <a:latin typeface="Times New Roman" panose="02020603050405020304" pitchFamily="18" charset="0"/>
                <a:cs typeface="Times New Roman" panose="02020603050405020304" pitchFamily="18" charset="0"/>
              </a:rPr>
              <a:t>对象名</a:t>
            </a:r>
            <a:r>
              <a:rPr lang="en-US" altLang="zh-CN" sz="2000" b="1" dirty="0" smtClean="0">
                <a:solidFill>
                  <a:srgbClr val="FF0000"/>
                </a:solidFill>
                <a:latin typeface="Times New Roman" panose="02020603050405020304" pitchFamily="18" charset="0"/>
                <a:cs typeface="Times New Roman" panose="02020603050405020304" pitchFamily="18" charset="0"/>
              </a:rPr>
              <a:t>.</a:t>
            </a:r>
            <a:r>
              <a:rPr lang="zh-CN" altLang="en-US" sz="2000" b="1" dirty="0" smtClean="0">
                <a:solidFill>
                  <a:srgbClr val="FF0000"/>
                </a:solidFill>
                <a:latin typeface="Times New Roman" panose="02020603050405020304" pitchFamily="18" charset="0"/>
                <a:cs typeface="Times New Roman" panose="02020603050405020304" pitchFamily="18" charset="0"/>
              </a:rPr>
              <a:t>方法</a:t>
            </a:r>
            <a:r>
              <a:rPr lang="en-US" altLang="zh-CN" sz="2000" b="1" dirty="0" smtClean="0">
                <a:solidFill>
                  <a:srgbClr val="FF0000"/>
                </a:solidFill>
                <a:latin typeface="Times New Roman" panose="02020603050405020304" pitchFamily="18" charset="0"/>
                <a:cs typeface="Times New Roman" panose="02020603050405020304" pitchFamily="18" charset="0"/>
              </a:rPr>
              <a:t>()</a:t>
            </a:r>
            <a:r>
              <a:rPr lang="zh-CN" altLang="en-US" sz="2000" b="1" dirty="0" smtClean="0">
                <a:solidFill>
                  <a:srgbClr val="0000CC"/>
                </a:solidFill>
                <a:latin typeface="Times New Roman" panose="02020603050405020304" pitchFamily="18" charset="0"/>
                <a:cs typeface="Times New Roman" panose="02020603050405020304" pitchFamily="18" charset="0"/>
              </a:rPr>
              <a:t>”</a:t>
            </a:r>
            <a:r>
              <a:rPr lang="zh-CN" altLang="en-US" sz="2000" b="1" dirty="0" smtClean="0">
                <a:solidFill>
                  <a:srgbClr val="0000CC"/>
                </a:solidFill>
                <a:latin typeface="+mn-ea"/>
                <a:cs typeface="Times New Roman" panose="02020603050405020304" pitchFamily="18" charset="0"/>
              </a:rPr>
              <a:t>调用</a:t>
            </a:r>
            <a:r>
              <a:rPr lang="zh-CN" altLang="en-US" sz="2000" dirty="0">
                <a:latin typeface="+mn-ea"/>
                <a:cs typeface="Times New Roman" panose="02020603050405020304" pitchFamily="18" charset="0"/>
              </a:rPr>
              <a:t>，</a:t>
            </a:r>
            <a:r>
              <a:rPr lang="zh-CN" altLang="en-US" sz="2000" dirty="0" smtClean="0">
                <a:latin typeface="+mn-ea"/>
                <a:cs typeface="Times New Roman" panose="02020603050405020304" pitchFamily="18" charset="0"/>
              </a:rPr>
              <a:t>执行时</a:t>
            </a:r>
            <a:r>
              <a:rPr lang="zh-CN" altLang="en-US" sz="2000" dirty="0">
                <a:latin typeface="+mn-ea"/>
                <a:cs typeface="Times New Roman" panose="02020603050405020304" pitchFamily="18" charset="0"/>
              </a:rPr>
              <a:t>，自动将</a:t>
            </a:r>
            <a:r>
              <a:rPr lang="zh-CN" altLang="en-US" sz="2000" dirty="0" smtClean="0">
                <a:latin typeface="+mn-ea"/>
                <a:cs typeface="Times New Roman" panose="02020603050405020304" pitchFamily="18" charset="0"/>
              </a:rPr>
              <a:t>调用方法</a:t>
            </a:r>
            <a:r>
              <a:rPr lang="zh-CN" altLang="en-US" sz="2000" dirty="0">
                <a:latin typeface="+mn-ea"/>
                <a:cs typeface="Times New Roman" panose="02020603050405020304" pitchFamily="18" charset="0"/>
              </a:rPr>
              <a:t>的</a:t>
            </a:r>
            <a:r>
              <a:rPr lang="zh-CN" altLang="en-US" sz="2000" dirty="0" smtClean="0">
                <a:latin typeface="+mn-ea"/>
                <a:cs typeface="Times New Roman" panose="02020603050405020304" pitchFamily="18" charset="0"/>
              </a:rPr>
              <a:t>对象作为参数传入；</a:t>
            </a:r>
            <a:endParaRPr lang="en-US" altLang="zh-CN" sz="2000" dirty="0">
              <a:latin typeface="+mn-ea"/>
              <a:cs typeface="Times New Roman" panose="02020603050405020304" pitchFamily="18" charset="0"/>
            </a:endParaRPr>
          </a:p>
          <a:p>
            <a:pPr marL="342900" indent="-342900" algn="just">
              <a:lnSpc>
                <a:spcPct val="150000"/>
              </a:lnSpc>
              <a:buFont typeface="Wingdings" panose="05000000000000000000" pitchFamily="2" charset="2"/>
              <a:buChar char="p"/>
            </a:pPr>
            <a:r>
              <a:rPr lang="zh-CN" altLang="en-US" sz="2400" b="1" dirty="0">
                <a:solidFill>
                  <a:srgbClr val="FF0000"/>
                </a:solidFill>
                <a:latin typeface="+mn-ea"/>
                <a:cs typeface="Times New Roman" panose="02020603050405020304" pitchFamily="18" charset="0"/>
              </a:rPr>
              <a:t>类</a:t>
            </a:r>
            <a:r>
              <a:rPr lang="zh-CN" altLang="en-US" sz="2400" b="1" dirty="0" smtClean="0">
                <a:solidFill>
                  <a:srgbClr val="FF0000"/>
                </a:solidFill>
                <a:latin typeface="+mn-ea"/>
                <a:cs typeface="Times New Roman" panose="02020603050405020304" pitchFamily="18" charset="0"/>
              </a:rPr>
              <a:t>方法</a:t>
            </a:r>
            <a:r>
              <a:rPr lang="zh-CN" altLang="en-US" sz="2000" dirty="0" smtClean="0">
                <a:latin typeface="+mn-ea"/>
                <a:cs typeface="Times New Roman" panose="02020603050405020304" pitchFamily="18" charset="0"/>
              </a:rPr>
              <a:t>：</a:t>
            </a:r>
            <a:r>
              <a:rPr lang="zh-CN" altLang="en-US" sz="2000" b="1" dirty="0" smtClean="0">
                <a:solidFill>
                  <a:srgbClr val="0000CC"/>
                </a:solidFill>
                <a:latin typeface="+mn-ea"/>
                <a:cs typeface="Times New Roman" panose="02020603050405020304" pitchFamily="18" charset="0"/>
              </a:rPr>
              <a:t>至少</a:t>
            </a:r>
            <a:r>
              <a:rPr lang="zh-CN" altLang="en-US" sz="2000" b="1" dirty="0">
                <a:solidFill>
                  <a:srgbClr val="0000CC"/>
                </a:solidFill>
                <a:latin typeface="+mn-ea"/>
                <a:cs typeface="Times New Roman" panose="02020603050405020304" pitchFamily="18" charset="0"/>
              </a:rPr>
              <a:t>包含一</a:t>
            </a:r>
            <a:r>
              <a:rPr lang="zh-CN" altLang="en-US" sz="2000" b="1" dirty="0" smtClean="0">
                <a:solidFill>
                  <a:srgbClr val="0000CC"/>
                </a:solidFill>
                <a:latin typeface="+mn-ea"/>
                <a:cs typeface="Times New Roman" panose="02020603050405020304" pitchFamily="18" charset="0"/>
              </a:rPr>
              <a:t>个</a:t>
            </a:r>
            <a:r>
              <a:rPr lang="zh-CN" altLang="en-US" sz="2000" b="1" dirty="0" smtClean="0">
                <a:solidFill>
                  <a:srgbClr val="FF00FF"/>
                </a:solidFill>
                <a:latin typeface="+mn-ea"/>
                <a:cs typeface="Times New Roman" panose="02020603050405020304" pitchFamily="18" charset="0"/>
              </a:rPr>
              <a:t>类参数</a:t>
            </a:r>
            <a:r>
              <a:rPr lang="zh-CN" altLang="en-US" sz="2000" b="1" dirty="0">
                <a:solidFill>
                  <a:srgbClr val="0000CC"/>
                </a:solidFill>
                <a:latin typeface="+mn-ea"/>
                <a:cs typeface="Times New Roman" panose="02020603050405020304" pitchFamily="18" charset="0"/>
              </a:rPr>
              <a:t>，由类调用</a:t>
            </a:r>
            <a:r>
              <a:rPr lang="zh-CN" altLang="en-US" sz="2000" dirty="0">
                <a:latin typeface="+mn-ea"/>
                <a:cs typeface="Times New Roman" panose="02020603050405020304" pitchFamily="18" charset="0"/>
              </a:rPr>
              <a:t>，调用类方法时，自动将调用该方法的</a:t>
            </a:r>
            <a:r>
              <a:rPr lang="zh-CN" altLang="en-US" sz="2000" dirty="0" smtClean="0">
                <a:latin typeface="+mn-ea"/>
                <a:cs typeface="Times New Roman" panose="02020603050405020304" pitchFamily="18" charset="0"/>
              </a:rPr>
              <a:t>类作为参数传入；</a:t>
            </a:r>
            <a:endParaRPr lang="en-US" altLang="zh-CN" sz="2000" dirty="0">
              <a:latin typeface="+mn-ea"/>
              <a:cs typeface="Times New Roman" panose="02020603050405020304" pitchFamily="18" charset="0"/>
            </a:endParaRPr>
          </a:p>
          <a:p>
            <a:pPr marL="342900" indent="-342900" algn="just">
              <a:lnSpc>
                <a:spcPct val="150000"/>
              </a:lnSpc>
              <a:buFont typeface="Wingdings" panose="05000000000000000000" pitchFamily="2" charset="2"/>
              <a:buChar char="p"/>
            </a:pPr>
            <a:r>
              <a:rPr lang="zh-CN" altLang="en-US" sz="2400" b="1" dirty="0">
                <a:solidFill>
                  <a:srgbClr val="FF0000"/>
                </a:solidFill>
                <a:latin typeface="+mn-ea"/>
                <a:cs typeface="Times New Roman" panose="02020603050405020304" pitchFamily="18" charset="0"/>
              </a:rPr>
              <a:t>静态</a:t>
            </a:r>
            <a:r>
              <a:rPr lang="zh-CN" altLang="en-US" sz="2400" b="1" dirty="0" smtClean="0">
                <a:solidFill>
                  <a:srgbClr val="FF0000"/>
                </a:solidFill>
                <a:latin typeface="+mn-ea"/>
                <a:cs typeface="Times New Roman" panose="02020603050405020304" pitchFamily="18" charset="0"/>
              </a:rPr>
              <a:t>方法：</a:t>
            </a:r>
            <a:r>
              <a:rPr lang="zh-CN" altLang="en-US" sz="2000" b="1" dirty="0" smtClean="0">
                <a:solidFill>
                  <a:srgbClr val="0000CC"/>
                </a:solidFill>
                <a:latin typeface="+mn-ea"/>
                <a:cs typeface="Times New Roman" panose="02020603050405020304" pitchFamily="18" charset="0"/>
              </a:rPr>
              <a:t>由对象或类直接调用，对参数没有特殊要求</a:t>
            </a:r>
            <a:r>
              <a:rPr lang="zh-CN" altLang="en-US" sz="2000" dirty="0" smtClean="0">
                <a:latin typeface="+mn-ea"/>
                <a:cs typeface="Times New Roman" panose="02020603050405020304" pitchFamily="18" charset="0"/>
              </a:rPr>
              <a:t>。</a:t>
            </a:r>
            <a:endParaRPr lang="zh-CN" altLang="en-US" sz="2000" dirty="0">
              <a:latin typeface="+mn-ea"/>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225297"/>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726309" y="492789"/>
            <a:ext cx="2662315" cy="670120"/>
          </a:xfrm>
          <a:prstGeom prst="rect">
            <a:avLst/>
          </a:prstGeom>
        </p:spPr>
        <p:txBody>
          <a:bodyPr wrap="square">
            <a:spAutoFit/>
          </a:bodyPr>
          <a:lstStyle/>
          <a:p>
            <a:pPr lvl="0" algn="ctr">
              <a:lnSpc>
                <a:spcPct val="130000"/>
              </a:lnSpc>
            </a:pPr>
            <a:r>
              <a:rPr lang="zh-CN" altLang="en-US" sz="3200" b="1" dirty="0" smtClean="0">
                <a:solidFill>
                  <a:schemeClr val="accent1"/>
                </a:solidFill>
              </a:rPr>
              <a:t>类的实例方法</a:t>
            </a:r>
            <a:endParaRPr lang="en-US" altLang="zh-CN" sz="3200" b="1" dirty="0">
              <a:solidFill>
                <a:schemeClr val="accent1"/>
              </a:solidFill>
            </a:endParaRPr>
          </a:p>
        </p:txBody>
      </p:sp>
      <p:sp>
        <p:nvSpPr>
          <p:cNvPr id="8" name="矩形 7"/>
          <p:cNvSpPr/>
          <p:nvPr/>
        </p:nvSpPr>
        <p:spPr>
          <a:xfrm>
            <a:off x="2244669" y="1383819"/>
            <a:ext cx="9897378" cy="1200329"/>
          </a:xfrm>
          <a:prstGeom prst="rect">
            <a:avLst/>
          </a:prstGeom>
        </p:spPr>
        <p:txBody>
          <a:bodyPr wrap="square">
            <a:spAutoFit/>
          </a:bodyPr>
          <a:lstStyle/>
          <a:p>
            <a:pPr>
              <a:lnSpc>
                <a:spcPct val="150000"/>
              </a:lnSpc>
            </a:pPr>
            <a:r>
              <a:rPr lang="en-US" altLang="zh-CN" sz="2400" b="1" dirty="0" smtClean="0">
                <a:solidFill>
                  <a:srgbClr val="0000CC"/>
                </a:solidFill>
                <a:latin typeface="+mn-ea"/>
              </a:rPr>
              <a:t>       </a:t>
            </a:r>
            <a:r>
              <a:rPr lang="zh-CN" altLang="zh-CN" sz="2400" b="1" dirty="0" smtClean="0">
                <a:solidFill>
                  <a:srgbClr val="0000CC"/>
                </a:solidFill>
                <a:latin typeface="+mn-ea"/>
              </a:rPr>
              <a:t>实例方法</a:t>
            </a:r>
            <a:r>
              <a:rPr lang="zh-CN" altLang="en-US" sz="2400" b="1" dirty="0" smtClean="0">
                <a:solidFill>
                  <a:srgbClr val="0000CC"/>
                </a:solidFill>
                <a:latin typeface="+mn-ea"/>
              </a:rPr>
              <a:t>和函数定义类似，</a:t>
            </a:r>
            <a:r>
              <a:rPr lang="zh-CN" altLang="en-US" sz="2400" b="1" dirty="0">
                <a:solidFill>
                  <a:srgbClr val="FF0000"/>
                </a:solidFill>
                <a:latin typeface="+mn-ea"/>
              </a:rPr>
              <a:t>但</a:t>
            </a:r>
            <a:r>
              <a:rPr lang="zh-CN" altLang="en-US" sz="2400" b="1" dirty="0" smtClean="0">
                <a:solidFill>
                  <a:srgbClr val="FF0000"/>
                </a:solidFill>
                <a:latin typeface="+mn-ea"/>
              </a:rPr>
              <a:t>第一个参数必须为实例对象</a:t>
            </a:r>
            <a:r>
              <a:rPr lang="zh-CN" altLang="en-US" sz="2400" b="1" dirty="0" smtClean="0">
                <a:solidFill>
                  <a:srgbClr val="0000CC"/>
                </a:solidFill>
                <a:latin typeface="+mn-ea"/>
              </a:rPr>
              <a:t>，参数名通常为</a:t>
            </a:r>
            <a:r>
              <a:rPr lang="en-US" altLang="zh-CN" sz="2400" b="1" dirty="0" smtClean="0">
                <a:solidFill>
                  <a:srgbClr val="0000CC"/>
                </a:solidFill>
                <a:latin typeface="+mn-ea"/>
              </a:rPr>
              <a:t>self</a:t>
            </a:r>
            <a:r>
              <a:rPr lang="zh-CN" altLang="zh-CN" sz="2400" dirty="0" smtClean="0">
                <a:latin typeface="+mn-ea"/>
              </a:rPr>
              <a:t>，表示</a:t>
            </a:r>
            <a:r>
              <a:rPr lang="zh-CN" altLang="en-US" sz="2400" dirty="0" smtClean="0">
                <a:latin typeface="+mn-ea"/>
              </a:rPr>
              <a:t>当前调用这个方法的对象</a:t>
            </a:r>
            <a:r>
              <a:rPr lang="zh-CN" altLang="zh-CN" sz="2400" dirty="0" smtClean="0">
                <a:latin typeface="+mn-ea"/>
              </a:rPr>
              <a:t>。</a:t>
            </a:r>
            <a:r>
              <a:rPr lang="zh-CN" altLang="en-US" sz="2400" dirty="0" smtClean="0">
                <a:latin typeface="+mn-ea"/>
              </a:rPr>
              <a:t>实例方法定义语法如下：</a:t>
            </a:r>
            <a:endParaRPr lang="en-US" altLang="zh-CN" sz="2400" dirty="0" smtClean="0">
              <a:latin typeface="+mn-ea"/>
            </a:endParaRPr>
          </a:p>
        </p:txBody>
      </p:sp>
      <p:sp>
        <p:nvSpPr>
          <p:cNvPr id="11" name="矩形 10"/>
          <p:cNvSpPr/>
          <p:nvPr/>
        </p:nvSpPr>
        <p:spPr>
          <a:xfrm>
            <a:off x="1307241" y="2805058"/>
            <a:ext cx="4931444" cy="1200329"/>
          </a:xfrm>
          <a:prstGeom prst="rect">
            <a:avLst/>
          </a:prstGeom>
        </p:spPr>
        <p:txBody>
          <a:bodyPr wrap="square">
            <a:spAutoFit/>
          </a:bodyPr>
          <a:lstStyle/>
          <a:p>
            <a:pPr algn="just">
              <a:lnSpc>
                <a:spcPct val="150000"/>
              </a:lnSpc>
            </a:pPr>
            <a:r>
              <a:rPr lang="en-US" altLang="zh-CN" sz="2400" b="1" dirty="0" err="1" smtClean="0">
                <a:solidFill>
                  <a:srgbClr val="0000CC"/>
                </a:solidFill>
                <a:latin typeface="Times New Roman" panose="02020603050405020304" pitchFamily="18" charset="0"/>
                <a:cs typeface="Times New Roman" panose="02020603050405020304" pitchFamily="18" charset="0"/>
              </a:rPr>
              <a:t>def</a:t>
            </a:r>
            <a:r>
              <a:rPr lang="en-US" altLang="zh-CN" sz="2400" b="1" dirty="0" smtClean="0">
                <a:solidFill>
                  <a:srgbClr val="0000CC"/>
                </a:solidFill>
                <a:latin typeface="Times New Roman" panose="02020603050405020304" pitchFamily="18" charset="0"/>
                <a:cs typeface="Times New Roman" panose="02020603050405020304" pitchFamily="18" charset="0"/>
              </a:rPr>
              <a:t> </a:t>
            </a:r>
            <a:r>
              <a:rPr lang="zh-CN" altLang="en-US" sz="2400" b="1" dirty="0" smtClean="0">
                <a:solidFill>
                  <a:srgbClr val="E73A1C"/>
                </a:solidFill>
                <a:latin typeface="Times New Roman" panose="02020603050405020304" pitchFamily="18" charset="0"/>
                <a:cs typeface="Times New Roman" panose="02020603050405020304" pitchFamily="18" charset="0"/>
              </a:rPr>
              <a:t>实例方法</a:t>
            </a:r>
            <a:r>
              <a:rPr lang="zh-CN" altLang="en-US" sz="2400" b="1" dirty="0">
                <a:solidFill>
                  <a:srgbClr val="E73A1C"/>
                </a:solidFill>
                <a:latin typeface="Times New Roman" panose="02020603050405020304" pitchFamily="18" charset="0"/>
                <a:cs typeface="Times New Roman" panose="02020603050405020304" pitchFamily="18" charset="0"/>
              </a:rPr>
              <a:t>名</a:t>
            </a:r>
            <a:r>
              <a:rPr lang="en-US" altLang="zh-CN" sz="2400" b="1" dirty="0" smtClean="0">
                <a:solidFill>
                  <a:srgbClr val="0000CC"/>
                </a:solidFill>
                <a:latin typeface="Times New Roman" panose="02020603050405020304" pitchFamily="18" charset="0"/>
                <a:cs typeface="Times New Roman" panose="02020603050405020304" pitchFamily="18" charset="0"/>
              </a:rPr>
              <a:t>(</a:t>
            </a:r>
            <a:r>
              <a:rPr lang="en-US" altLang="zh-CN" sz="2400" b="1" dirty="0" smtClean="0">
                <a:solidFill>
                  <a:schemeClr val="accent5">
                    <a:lumMod val="50000"/>
                  </a:schemeClr>
                </a:solidFill>
                <a:latin typeface="Times New Roman" panose="02020603050405020304" pitchFamily="18" charset="0"/>
                <a:cs typeface="Times New Roman" panose="02020603050405020304" pitchFamily="18" charset="0"/>
              </a:rPr>
              <a:t>self</a:t>
            </a:r>
            <a:r>
              <a:rPr lang="en-US" altLang="zh-CN" sz="2400" b="1" dirty="0" smtClean="0">
                <a:solidFill>
                  <a:srgbClr val="0000CC"/>
                </a:solidFill>
                <a:latin typeface="Times New Roman" panose="02020603050405020304" pitchFamily="18" charset="0"/>
                <a:cs typeface="Times New Roman" panose="02020603050405020304" pitchFamily="18" charset="0"/>
              </a:rPr>
              <a:t>, [</a:t>
            </a:r>
            <a:r>
              <a:rPr lang="zh-CN" altLang="en-US" sz="2400" b="1" dirty="0">
                <a:solidFill>
                  <a:srgbClr val="0000CC"/>
                </a:solidFill>
                <a:latin typeface="Times New Roman" panose="02020603050405020304" pitchFamily="18" charset="0"/>
                <a:cs typeface="Times New Roman" panose="02020603050405020304" pitchFamily="18" charset="0"/>
              </a:rPr>
              <a:t>形参列表</a:t>
            </a:r>
            <a:r>
              <a:rPr lang="en-US" altLang="zh-CN" sz="2400" b="1" dirty="0">
                <a:solidFill>
                  <a:srgbClr val="0000CC"/>
                </a:solidFill>
                <a:latin typeface="Times New Roman" panose="02020603050405020304" pitchFamily="18" charset="0"/>
                <a:cs typeface="Times New Roman" panose="02020603050405020304" pitchFamily="18" charset="0"/>
              </a:rPr>
              <a:t>]):</a:t>
            </a:r>
            <a:endParaRPr lang="en-US" altLang="zh-CN" sz="2400" b="1" dirty="0">
              <a:solidFill>
                <a:srgbClr val="0000CC"/>
              </a:solidFill>
              <a:latin typeface="Times New Roman" panose="02020603050405020304" pitchFamily="18" charset="0"/>
              <a:cs typeface="Times New Roman" panose="02020603050405020304" pitchFamily="18" charset="0"/>
            </a:endParaRPr>
          </a:p>
          <a:p>
            <a:pPr algn="just">
              <a:lnSpc>
                <a:spcPct val="150000"/>
              </a:lnSpc>
            </a:pPr>
            <a:r>
              <a:rPr lang="en-US" altLang="zh-CN" sz="2400" b="1" dirty="0">
                <a:solidFill>
                  <a:srgbClr val="0000CC"/>
                </a:solidFill>
                <a:latin typeface="Times New Roman" panose="02020603050405020304" pitchFamily="18" charset="0"/>
                <a:cs typeface="Times New Roman" panose="02020603050405020304" pitchFamily="18" charset="0"/>
              </a:rPr>
              <a:t>    </a:t>
            </a:r>
            <a:r>
              <a:rPr lang="zh-CN" altLang="en-US" sz="2400" b="1" dirty="0">
                <a:solidFill>
                  <a:srgbClr val="FF00FF"/>
                </a:solidFill>
                <a:latin typeface="Times New Roman" panose="02020603050405020304" pitchFamily="18" charset="0"/>
                <a:cs typeface="Times New Roman" panose="02020603050405020304" pitchFamily="18" charset="0"/>
              </a:rPr>
              <a:t>方法体</a:t>
            </a:r>
            <a:endParaRPr lang="zh-CN" altLang="en-US" sz="2400" b="1" dirty="0">
              <a:solidFill>
                <a:srgbClr val="FF00FF"/>
              </a:solidFill>
              <a:latin typeface="Times New Roman" panose="02020603050405020304" pitchFamily="18" charset="0"/>
              <a:cs typeface="Times New Roman" panose="02020603050405020304" pitchFamily="18" charset="0"/>
            </a:endParaRPr>
          </a:p>
        </p:txBody>
      </p:sp>
      <p:sp>
        <p:nvSpPr>
          <p:cNvPr id="2" name="矩形 1"/>
          <p:cNvSpPr/>
          <p:nvPr/>
        </p:nvSpPr>
        <p:spPr>
          <a:xfrm>
            <a:off x="718410" y="4273031"/>
            <a:ext cx="5281613" cy="2308324"/>
          </a:xfrm>
          <a:prstGeom prst="rect">
            <a:avLst/>
          </a:prstGeom>
        </p:spPr>
        <p:txBody>
          <a:bodyPr wrap="square">
            <a:spAutoFit/>
          </a:bodyPr>
          <a:lstStyle/>
          <a:p>
            <a:pPr marL="342900" indent="-342900">
              <a:lnSpc>
                <a:spcPct val="150000"/>
              </a:lnSpc>
              <a:buFont typeface="Wingdings" panose="05000000000000000000" pitchFamily="2" charset="2"/>
              <a:buChar char="p"/>
            </a:pPr>
            <a:r>
              <a:rPr lang="zh-CN" altLang="en-US" sz="2400" dirty="0" smtClean="0">
                <a:latin typeface="+mn-ea"/>
              </a:rPr>
              <a:t>在</a:t>
            </a:r>
            <a:r>
              <a:rPr lang="zh-CN" altLang="en-US" sz="2400" dirty="0">
                <a:latin typeface="+mn-ea"/>
              </a:rPr>
              <a:t>类的</a:t>
            </a:r>
            <a:r>
              <a:rPr lang="zh-CN" altLang="en-US" sz="2400" dirty="0" smtClean="0">
                <a:latin typeface="+mn-ea"/>
              </a:rPr>
              <a:t>内部通过</a:t>
            </a:r>
            <a:r>
              <a:rPr lang="en-US" altLang="zh-CN" sz="2400" b="1" dirty="0">
                <a:solidFill>
                  <a:srgbClr val="FF0000"/>
                </a:solidFill>
                <a:latin typeface="+mn-ea"/>
              </a:rPr>
              <a:t>self.</a:t>
            </a:r>
            <a:r>
              <a:rPr lang="zh-CN" altLang="en-US" sz="2400" b="1" dirty="0">
                <a:solidFill>
                  <a:srgbClr val="FF0000"/>
                </a:solidFill>
                <a:latin typeface="+mn-ea"/>
              </a:rPr>
              <a:t>方法名</a:t>
            </a:r>
            <a:r>
              <a:rPr lang="en-US" altLang="zh-CN" sz="2400" b="1" dirty="0">
                <a:solidFill>
                  <a:srgbClr val="FF0000"/>
                </a:solidFill>
                <a:latin typeface="+mn-ea"/>
              </a:rPr>
              <a:t>(</a:t>
            </a:r>
            <a:r>
              <a:rPr lang="zh-CN" altLang="en-US" sz="2400" b="1" dirty="0">
                <a:solidFill>
                  <a:srgbClr val="FF0000"/>
                </a:solidFill>
                <a:latin typeface="+mn-ea"/>
              </a:rPr>
              <a:t>参数</a:t>
            </a:r>
            <a:r>
              <a:rPr lang="en-US" altLang="zh-CN" sz="2400" b="1" dirty="0">
                <a:solidFill>
                  <a:srgbClr val="FF0000"/>
                </a:solidFill>
                <a:latin typeface="+mn-ea"/>
              </a:rPr>
              <a:t>)</a:t>
            </a:r>
            <a:r>
              <a:rPr lang="zh-CN" altLang="en-US" sz="2400" dirty="0">
                <a:latin typeface="+mn-ea"/>
              </a:rPr>
              <a:t>来</a:t>
            </a:r>
            <a:r>
              <a:rPr lang="zh-CN" altLang="en-US" sz="2400" dirty="0" smtClean="0">
                <a:latin typeface="+mn-ea"/>
              </a:rPr>
              <a:t>调用实例</a:t>
            </a:r>
            <a:r>
              <a:rPr lang="zh-CN" altLang="en-US" sz="2400" dirty="0">
                <a:latin typeface="+mn-ea"/>
              </a:rPr>
              <a:t>方法，在类的外部需通过</a:t>
            </a:r>
            <a:r>
              <a:rPr lang="zh-CN" altLang="en-US" sz="2400" b="1" dirty="0">
                <a:solidFill>
                  <a:srgbClr val="FF0000"/>
                </a:solidFill>
                <a:latin typeface="+mn-ea"/>
              </a:rPr>
              <a:t>对象名</a:t>
            </a:r>
            <a:r>
              <a:rPr lang="en-US" altLang="zh-CN" sz="2400" b="1" dirty="0">
                <a:solidFill>
                  <a:srgbClr val="FF0000"/>
                </a:solidFill>
                <a:latin typeface="+mn-ea"/>
              </a:rPr>
              <a:t>.</a:t>
            </a:r>
            <a:r>
              <a:rPr lang="zh-CN" altLang="en-US" sz="2400" b="1" dirty="0">
                <a:solidFill>
                  <a:srgbClr val="FF0000"/>
                </a:solidFill>
                <a:latin typeface="+mn-ea"/>
              </a:rPr>
              <a:t>方法名</a:t>
            </a:r>
            <a:r>
              <a:rPr lang="en-US" altLang="zh-CN" sz="2400" b="1" dirty="0">
                <a:solidFill>
                  <a:srgbClr val="FF0000"/>
                </a:solidFill>
                <a:latin typeface="+mn-ea"/>
              </a:rPr>
              <a:t>(</a:t>
            </a:r>
            <a:r>
              <a:rPr lang="zh-CN" altLang="en-US" sz="2400" b="1" dirty="0">
                <a:solidFill>
                  <a:srgbClr val="FF0000"/>
                </a:solidFill>
                <a:latin typeface="+mn-ea"/>
              </a:rPr>
              <a:t>参数</a:t>
            </a:r>
            <a:r>
              <a:rPr lang="en-US" altLang="zh-CN" sz="2400" b="1" dirty="0" smtClean="0">
                <a:solidFill>
                  <a:srgbClr val="FF0000"/>
                </a:solidFill>
                <a:latin typeface="+mn-ea"/>
              </a:rPr>
              <a:t>)</a:t>
            </a:r>
            <a:r>
              <a:rPr lang="zh-CN" altLang="en-US" sz="2400" dirty="0" smtClean="0">
                <a:latin typeface="+mn-ea"/>
              </a:rPr>
              <a:t>调用实例方法。调用时无需传递</a:t>
            </a:r>
            <a:r>
              <a:rPr lang="en-US" altLang="zh-CN" sz="2400" b="1" dirty="0" smtClean="0">
                <a:solidFill>
                  <a:srgbClr val="0000CC"/>
                </a:solidFill>
                <a:latin typeface="+mn-ea"/>
              </a:rPr>
              <a:t>self</a:t>
            </a:r>
            <a:r>
              <a:rPr lang="zh-CN" altLang="en-US" sz="2400" dirty="0" smtClean="0">
                <a:latin typeface="+mn-ea"/>
              </a:rPr>
              <a:t>参数。</a:t>
            </a:r>
            <a:endParaRPr lang="zh-CN" altLang="en-US" sz="2400" dirty="0"/>
          </a:p>
        </p:txBody>
      </p:sp>
      <p:sp>
        <p:nvSpPr>
          <p:cNvPr id="12" name="矩形 11"/>
          <p:cNvSpPr/>
          <p:nvPr/>
        </p:nvSpPr>
        <p:spPr>
          <a:xfrm>
            <a:off x="6530780" y="4189570"/>
            <a:ext cx="5158806" cy="2308324"/>
          </a:xfrm>
          <a:prstGeom prst="rect">
            <a:avLst/>
          </a:prstGeom>
        </p:spPr>
        <p:txBody>
          <a:bodyPr wrap="square">
            <a:spAutoFit/>
          </a:bodyPr>
          <a:lstStyle/>
          <a:p>
            <a:pPr marL="342900" indent="-342900" algn="just">
              <a:lnSpc>
                <a:spcPct val="150000"/>
              </a:lnSpc>
              <a:buFont typeface="Wingdings" panose="05000000000000000000" pitchFamily="2" charset="2"/>
              <a:buChar char="p"/>
            </a:pPr>
            <a:r>
              <a:rPr lang="zh-CN" altLang="en-US" sz="2400" dirty="0" smtClean="0">
                <a:latin typeface="Times New Roman" panose="02020603050405020304" pitchFamily="18" charset="0"/>
                <a:cs typeface="Times New Roman" panose="02020603050405020304" pitchFamily="18" charset="0"/>
              </a:rPr>
              <a:t>如果方法名</a:t>
            </a:r>
            <a:r>
              <a:rPr lang="zh-CN" altLang="en-US" sz="2400" b="1" dirty="0" smtClean="0">
                <a:solidFill>
                  <a:srgbClr val="E73A1C"/>
                </a:solidFill>
                <a:latin typeface="Times New Roman" panose="02020603050405020304" pitchFamily="18" charset="0"/>
                <a:cs typeface="Times New Roman" panose="02020603050405020304" pitchFamily="18" charset="0"/>
              </a:rPr>
              <a:t>以</a:t>
            </a:r>
            <a:r>
              <a:rPr lang="zh-CN" altLang="en-US" sz="2400" b="1" dirty="0">
                <a:solidFill>
                  <a:srgbClr val="E73A1C"/>
                </a:solidFill>
                <a:latin typeface="Times New Roman" panose="02020603050405020304" pitchFamily="18" charset="0"/>
                <a:cs typeface="Times New Roman" panose="02020603050405020304" pitchFamily="18" charset="0"/>
              </a:rPr>
              <a:t>两个下划线开始</a:t>
            </a:r>
            <a:r>
              <a:rPr lang="zh-CN" altLang="en-US" sz="2400" dirty="0">
                <a:latin typeface="Times New Roman" panose="02020603050405020304" pitchFamily="18" charset="0"/>
                <a:cs typeface="Times New Roman" panose="02020603050405020304" pitchFamily="18" charset="0"/>
              </a:rPr>
              <a:t>，即“</a:t>
            </a:r>
            <a:r>
              <a:rPr lang="en-US" altLang="zh-CN" sz="2400" b="1" dirty="0" smtClean="0">
                <a:solidFill>
                  <a:srgbClr val="0000CC"/>
                </a:solidFill>
                <a:latin typeface="Times New Roman" panose="02020603050405020304" pitchFamily="18" charset="0"/>
                <a:cs typeface="Times New Roman" panose="02020603050405020304" pitchFamily="18" charset="0"/>
              </a:rPr>
              <a:t>__</a:t>
            </a:r>
            <a:r>
              <a:rPr lang="zh-CN" altLang="en-US" sz="2400" b="1" dirty="0" smtClean="0">
                <a:solidFill>
                  <a:srgbClr val="0000CC"/>
                </a:solidFill>
                <a:latin typeface="Times New Roman" panose="02020603050405020304" pitchFamily="18" charset="0"/>
                <a:cs typeface="Times New Roman" panose="02020603050405020304" pitchFamily="18" charset="0"/>
              </a:rPr>
              <a:t>方法名</a:t>
            </a:r>
            <a:r>
              <a:rPr lang="zh-CN" altLang="en-US" sz="2400" dirty="0" smtClean="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，表示</a:t>
            </a:r>
            <a:r>
              <a:rPr lang="zh-CN" altLang="en-US" sz="2400" dirty="0" smtClean="0">
                <a:latin typeface="Times New Roman" panose="02020603050405020304" pitchFamily="18" charset="0"/>
                <a:cs typeface="Times New Roman" panose="02020603050405020304" pitchFamily="18" charset="0"/>
              </a:rPr>
              <a:t>该方法属于私有</a:t>
            </a:r>
            <a:r>
              <a:rPr lang="zh-CN" altLang="en-US" sz="2400" dirty="0">
                <a:latin typeface="Times New Roman" panose="02020603050405020304" pitchFamily="18" charset="0"/>
                <a:cs typeface="Times New Roman" panose="02020603050405020304" pitchFamily="18" charset="0"/>
              </a:rPr>
              <a:t>方法</a:t>
            </a:r>
            <a:r>
              <a:rPr lang="zh-CN" altLang="en-US" sz="2400" dirty="0" smtClean="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只允许</a:t>
            </a:r>
            <a:r>
              <a:rPr lang="zh-CN" altLang="en-US" sz="2400" b="1" dirty="0">
                <a:solidFill>
                  <a:srgbClr val="0000CC"/>
                </a:solidFill>
                <a:latin typeface="Times New Roman" panose="02020603050405020304" pitchFamily="18" charset="0"/>
                <a:cs typeface="Times New Roman" panose="02020603050405020304" pitchFamily="18" charset="0"/>
              </a:rPr>
              <a:t>在这个类的内部调用</a:t>
            </a:r>
            <a:r>
              <a:rPr lang="zh-CN" altLang="en-US" sz="2400" dirty="0">
                <a:latin typeface="Times New Roman" panose="02020603050405020304" pitchFamily="18" charset="0"/>
                <a:cs typeface="Times New Roman" panose="02020603050405020304" pitchFamily="18" charset="0"/>
              </a:rPr>
              <a:t>，在外部无法直接调用。</a:t>
            </a:r>
            <a:endParaRPr lang="zh-CN" altLang="en-US" sz="2400" dirty="0">
              <a:latin typeface="Times New Roman" panose="02020603050405020304" pitchFamily="18" charset="0"/>
              <a:cs typeface="Times New Roman" panose="02020603050405020304" pitchFamily="18" charset="0"/>
            </a:endParaRPr>
          </a:p>
        </p:txBody>
      </p:sp>
      <p:sp>
        <p:nvSpPr>
          <p:cNvPr id="3" name="Rectangle 1"/>
          <p:cNvSpPr>
            <a:spLocks noChangeArrowheads="1"/>
          </p:cNvSpPr>
          <p:nvPr/>
        </p:nvSpPr>
        <p:spPr bwMode="auto">
          <a:xfrm>
            <a:off x="5723255" y="2675255"/>
            <a:ext cx="6180455" cy="1476375"/>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sz="2000" b="0" i="0" u="none" strike="noStrike" cap="none" normalizeH="0" baseline="0" smtClean="0">
                <a:ln>
                  <a:noFill/>
                </a:ln>
                <a:solidFill>
                  <a:srgbClr val="CC7832"/>
                </a:solidFill>
                <a:effectLst/>
                <a:latin typeface="Consolas" panose="020B0609020204030204" pitchFamily="49" charset="0"/>
              </a:rPr>
              <a:t>def </a:t>
            </a:r>
            <a:r>
              <a:rPr kumimoji="0" lang="zh-CN" altLang="zh-CN" sz="2000" b="0" i="0" u="none" strike="noStrike" cap="none" normalizeH="0" baseline="0" smtClean="0">
                <a:ln>
                  <a:noFill/>
                </a:ln>
                <a:solidFill>
                  <a:srgbClr val="FFC66D"/>
                </a:solidFill>
                <a:effectLst/>
                <a:latin typeface="Consolas" panose="020B0609020204030204" pitchFamily="49" charset="0"/>
              </a:rPr>
              <a:t>having_class</a:t>
            </a:r>
            <a:r>
              <a:rPr kumimoji="0" lang="zh-CN" altLang="zh-CN" sz="2000" b="0" i="0" u="none" strike="noStrike" cap="none" normalizeH="0" baseline="0" smtClean="0">
                <a:ln>
                  <a:noFill/>
                </a:ln>
                <a:solidFill>
                  <a:srgbClr val="A9B7C6"/>
                </a:solidFill>
                <a:effectLst/>
                <a:latin typeface="Consolas" panose="020B0609020204030204" pitchFamily="49" charset="0"/>
              </a:rPr>
              <a:t>(</a:t>
            </a:r>
            <a:r>
              <a:rPr kumimoji="0" lang="zh-CN" altLang="zh-CN" sz="2000" b="0" i="0" u="none" strike="noStrike" cap="none" normalizeH="0" baseline="0" smtClean="0">
                <a:ln>
                  <a:noFill/>
                </a:ln>
                <a:solidFill>
                  <a:srgbClr val="94558D"/>
                </a:solidFill>
                <a:effectLst/>
                <a:latin typeface="Consolas" panose="020B0609020204030204" pitchFamily="49" charset="0"/>
              </a:rPr>
              <a:t>self</a:t>
            </a:r>
            <a:r>
              <a:rPr kumimoji="0" lang="zh-CN" altLang="zh-CN" sz="2000" b="0" i="0" u="none" strike="noStrike" cap="none" normalizeH="0" baseline="0" smtClean="0">
                <a:ln>
                  <a:noFill/>
                </a:ln>
                <a:solidFill>
                  <a:srgbClr val="CC7832"/>
                </a:solidFill>
                <a:effectLst/>
                <a:latin typeface="Consolas" panose="020B0609020204030204" pitchFamily="49" charset="0"/>
              </a:rPr>
              <a:t>, </a:t>
            </a:r>
            <a:r>
              <a:rPr kumimoji="0" lang="zh-CN" altLang="zh-CN" sz="2000" b="0" i="0" u="none" strike="noStrike" cap="none" normalizeH="0" baseline="0" smtClean="0">
                <a:ln>
                  <a:noFill/>
                </a:ln>
                <a:solidFill>
                  <a:srgbClr val="A9B7C6"/>
                </a:solidFill>
                <a:effectLst/>
                <a:latin typeface="Consolas" panose="020B0609020204030204" pitchFamily="49" charset="0"/>
              </a:rPr>
              <a:t>course_name):</a:t>
            </a:r>
            <a:br>
              <a:rPr kumimoji="0" lang="zh-CN" altLang="zh-CN" sz="2000" b="0" i="0" u="none" strike="noStrike" cap="none" normalizeH="0" baseline="0" smtClean="0">
                <a:ln>
                  <a:noFill/>
                </a:ln>
                <a:solidFill>
                  <a:srgbClr val="A9B7C6"/>
                </a:solidFill>
                <a:effectLst/>
                <a:latin typeface="Consolas" panose="020B0609020204030204" pitchFamily="49" charset="0"/>
              </a:rPr>
            </a:br>
            <a:r>
              <a:rPr kumimoji="0" lang="zh-CN" altLang="zh-CN" sz="2000" b="0" i="0" u="none" strike="noStrike" cap="none" normalizeH="0" baseline="0" smtClean="0">
                <a:ln>
                  <a:noFill/>
                </a:ln>
                <a:solidFill>
                  <a:srgbClr val="A9B7C6"/>
                </a:solidFill>
                <a:effectLst/>
                <a:latin typeface="Consolas" panose="020B0609020204030204" pitchFamily="49" charset="0"/>
              </a:rPr>
              <a:t>    </a:t>
            </a:r>
            <a:r>
              <a:rPr kumimoji="0" lang="zh-CN" altLang="zh-CN" sz="2000" b="0" i="0" u="none" strike="noStrike" cap="none" normalizeH="0" baseline="0" smtClean="0">
                <a:ln>
                  <a:noFill/>
                </a:ln>
                <a:solidFill>
                  <a:srgbClr val="8888C6"/>
                </a:solidFill>
                <a:effectLst/>
                <a:latin typeface="Consolas" panose="020B0609020204030204" pitchFamily="49" charset="0"/>
              </a:rPr>
              <a:t>print</a:t>
            </a:r>
            <a:r>
              <a:rPr kumimoji="0" lang="zh-CN" altLang="zh-CN" sz="2000" b="0" i="0" u="none" strike="noStrike" cap="none" normalizeH="0" baseline="0" smtClean="0">
                <a:ln>
                  <a:noFill/>
                </a:ln>
                <a:solidFill>
                  <a:srgbClr val="A9B7C6"/>
                </a:solidFill>
                <a:effectLst/>
                <a:latin typeface="Consolas" panose="020B0609020204030204" pitchFamily="49" charset="0"/>
              </a:rPr>
              <a:t>(</a:t>
            </a:r>
            <a:r>
              <a:rPr kumimoji="0" lang="zh-CN" altLang="zh-CN" sz="2000" b="0" i="0" u="none" strike="noStrike" cap="none" normalizeH="0" baseline="0" smtClean="0">
                <a:ln>
                  <a:noFill/>
                </a:ln>
                <a:solidFill>
                  <a:srgbClr val="94558D"/>
                </a:solidFill>
                <a:effectLst/>
                <a:latin typeface="Consolas" panose="020B0609020204030204" pitchFamily="49" charset="0"/>
              </a:rPr>
              <a:t>self</a:t>
            </a:r>
            <a:r>
              <a:rPr kumimoji="0" lang="zh-CN" altLang="zh-CN" sz="2000" b="0" i="0" u="none" strike="noStrike" cap="none" normalizeH="0" baseline="0" smtClean="0">
                <a:ln>
                  <a:noFill/>
                </a:ln>
                <a:solidFill>
                  <a:srgbClr val="A9B7C6"/>
                </a:solidFill>
                <a:effectLst/>
                <a:latin typeface="Consolas" panose="020B0609020204030204" pitchFamily="49" charset="0"/>
              </a:rPr>
              <a:t>.name</a:t>
            </a:r>
            <a:r>
              <a:rPr kumimoji="0" lang="zh-CN" altLang="zh-CN" sz="2000" b="0" i="0" u="none" strike="noStrike" cap="none" normalizeH="0" baseline="0" smtClean="0">
                <a:ln>
                  <a:noFill/>
                </a:ln>
                <a:solidFill>
                  <a:srgbClr val="CC7832"/>
                </a:solidFill>
                <a:effectLst/>
                <a:latin typeface="Consolas" panose="020B0609020204030204" pitchFamily="49" charset="0"/>
              </a:rPr>
              <a:t>, </a:t>
            </a:r>
            <a:r>
              <a:rPr kumimoji="0" lang="zh-CN" altLang="zh-CN" sz="2000" b="0" i="0" u="none" strike="noStrike" cap="none" normalizeH="0" baseline="0" smtClean="0">
                <a:ln>
                  <a:noFill/>
                </a:ln>
                <a:solidFill>
                  <a:srgbClr val="6A8759"/>
                </a:solidFill>
                <a:effectLst/>
                <a:latin typeface="Consolas" panose="020B0609020204030204" pitchFamily="49" charset="0"/>
              </a:rPr>
              <a:t>"</a:t>
            </a:r>
            <a:r>
              <a:rPr kumimoji="0" lang="zh-CN" sz="2000" b="0" i="0" u="none" strike="noStrike" cap="none" normalizeH="0" baseline="0" smtClean="0">
                <a:ln>
                  <a:noFill/>
                </a:ln>
                <a:solidFill>
                  <a:srgbClr val="6A8759"/>
                </a:solidFill>
                <a:effectLst/>
                <a:latin typeface="Arial Unicode MS" panose="020B0604020202020204" pitchFamily="34" charset="-122"/>
                <a:ea typeface="Arial Unicode MS" panose="020B0604020202020204" pitchFamily="34" charset="-122"/>
                <a:cs typeface="Arial Unicode MS" panose="020B0604020202020204" pitchFamily="34" charset="-122"/>
              </a:rPr>
              <a:t>正在上课，课程为：</a:t>
            </a:r>
            <a:r>
              <a:rPr kumimoji="0" lang="zh-CN" altLang="zh-CN" sz="2000" b="0" i="0" u="none" strike="noStrike" cap="none" normalizeH="0" baseline="0" smtClean="0">
                <a:ln>
                  <a:noFill/>
                </a:ln>
                <a:solidFill>
                  <a:srgbClr val="6A8759"/>
                </a:solidFill>
                <a:effectLst/>
                <a:latin typeface="Consolas" panose="020B0609020204030204" pitchFamily="49" charset="0"/>
              </a:rPr>
              <a:t>"</a:t>
            </a:r>
            <a:r>
              <a:rPr kumimoji="0" lang="zh-CN" altLang="zh-CN" sz="2000" b="0" i="0" u="none" strike="noStrike" cap="none" normalizeH="0" baseline="0" smtClean="0">
                <a:ln>
                  <a:noFill/>
                </a:ln>
                <a:solidFill>
                  <a:srgbClr val="CC7832"/>
                </a:solidFill>
                <a:effectLst/>
                <a:latin typeface="Consolas" panose="020B0609020204030204" pitchFamily="49" charset="0"/>
              </a:rPr>
              <a:t>, </a:t>
            </a:r>
            <a:r>
              <a:rPr kumimoji="0" lang="zh-CN" altLang="zh-CN" sz="2000" b="0" i="0" u="none" strike="noStrike" cap="none" normalizeH="0" baseline="0" smtClean="0">
                <a:ln>
                  <a:noFill/>
                </a:ln>
                <a:solidFill>
                  <a:srgbClr val="A9B7C6"/>
                </a:solidFill>
                <a:effectLst/>
                <a:latin typeface="Consolas" panose="020B0609020204030204" pitchFamily="49" charset="0"/>
              </a:rPr>
              <a:t>course_name)</a:t>
            </a:r>
            <a:endParaRPr kumimoji="0" lang="zh-CN" altLang="zh-CN" sz="2800" b="0" i="0" u="none" strike="noStrike" cap="none" normalizeH="0" baseline="0" smtClean="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225297"/>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726309" y="492789"/>
            <a:ext cx="2662315" cy="670120"/>
          </a:xfrm>
          <a:prstGeom prst="rect">
            <a:avLst/>
          </a:prstGeom>
        </p:spPr>
        <p:txBody>
          <a:bodyPr wrap="square">
            <a:spAutoFit/>
          </a:bodyPr>
          <a:lstStyle/>
          <a:p>
            <a:pPr lvl="0" algn="ctr">
              <a:lnSpc>
                <a:spcPct val="130000"/>
              </a:lnSpc>
            </a:pPr>
            <a:r>
              <a:rPr lang="zh-CN" altLang="en-US" sz="3200" b="1" dirty="0">
                <a:solidFill>
                  <a:schemeClr val="accent1"/>
                </a:solidFill>
              </a:rPr>
              <a:t>类方法</a:t>
            </a:r>
            <a:endParaRPr lang="zh-CN" altLang="en-US" sz="3200" b="1" dirty="0">
              <a:solidFill>
                <a:schemeClr val="accent1"/>
              </a:solidFill>
            </a:endParaRPr>
          </a:p>
        </p:txBody>
      </p:sp>
      <p:sp>
        <p:nvSpPr>
          <p:cNvPr id="8" name="矩形 7"/>
          <p:cNvSpPr/>
          <p:nvPr/>
        </p:nvSpPr>
        <p:spPr>
          <a:xfrm>
            <a:off x="2443490" y="1532709"/>
            <a:ext cx="9615988" cy="2862322"/>
          </a:xfrm>
          <a:prstGeom prst="rect">
            <a:avLst/>
          </a:prstGeom>
        </p:spPr>
        <p:txBody>
          <a:bodyPr wrap="square">
            <a:spAutoFit/>
          </a:bodyPr>
          <a:lstStyle/>
          <a:p>
            <a:pPr marL="342900" indent="-342900">
              <a:lnSpc>
                <a:spcPct val="150000"/>
              </a:lnSpc>
              <a:buFont typeface="Wingdings" panose="05000000000000000000" pitchFamily="2" charset="2"/>
              <a:buChar char="p"/>
            </a:pPr>
            <a:r>
              <a:rPr lang="zh-CN" altLang="zh-CN" sz="2000" b="1" dirty="0" smtClean="0">
                <a:solidFill>
                  <a:srgbClr val="0000CC"/>
                </a:solidFill>
                <a:latin typeface="+mn-ea"/>
              </a:rPr>
              <a:t>类方法</a:t>
            </a:r>
            <a:r>
              <a:rPr lang="en-US" altLang="zh-CN" sz="2000" b="1" dirty="0" smtClean="0">
                <a:solidFill>
                  <a:srgbClr val="0000CC"/>
                </a:solidFill>
                <a:latin typeface="+mn-ea"/>
              </a:rPr>
              <a:t> </a:t>
            </a:r>
            <a:r>
              <a:rPr lang="zh-CN" altLang="zh-CN" sz="2000" dirty="0" smtClean="0"/>
              <a:t>定义前</a:t>
            </a:r>
            <a:r>
              <a:rPr lang="zh-CN" altLang="en-US" sz="2000" dirty="0" smtClean="0"/>
              <a:t>一般添加</a:t>
            </a:r>
            <a:r>
              <a:rPr lang="zh-CN" altLang="zh-CN" sz="2000" dirty="0" smtClean="0"/>
              <a:t>“</a:t>
            </a:r>
            <a:r>
              <a:rPr lang="en-US" altLang="zh-CN" sz="2000" b="1" dirty="0">
                <a:solidFill>
                  <a:srgbClr val="E73A1C"/>
                </a:solidFill>
              </a:rPr>
              <a:t>@</a:t>
            </a:r>
            <a:r>
              <a:rPr lang="en-US" altLang="zh-CN" sz="2000" b="1" dirty="0" err="1">
                <a:solidFill>
                  <a:srgbClr val="E73A1C"/>
                </a:solidFill>
              </a:rPr>
              <a:t>classmethod</a:t>
            </a:r>
            <a:r>
              <a:rPr lang="zh-CN" altLang="zh-CN" sz="2000" dirty="0" smtClean="0"/>
              <a:t>”</a:t>
            </a:r>
            <a:r>
              <a:rPr lang="zh-CN" altLang="en-US" sz="2000" dirty="0" smtClean="0"/>
              <a:t>装饰器</a:t>
            </a:r>
            <a:r>
              <a:rPr lang="zh-CN" altLang="zh-CN" sz="2000" dirty="0" smtClean="0"/>
              <a:t>，</a:t>
            </a:r>
            <a:r>
              <a:rPr lang="zh-CN" altLang="zh-CN" sz="2000" dirty="0"/>
              <a:t>第一</a:t>
            </a:r>
            <a:r>
              <a:rPr lang="zh-CN" altLang="zh-CN" sz="2000" dirty="0" smtClean="0"/>
              <a:t>个</a:t>
            </a:r>
            <a:r>
              <a:rPr lang="zh-CN" altLang="en-US" sz="2000" dirty="0" smtClean="0"/>
              <a:t>参数必须为</a:t>
            </a:r>
            <a:r>
              <a:rPr lang="zh-CN" altLang="en-US" sz="2000" b="1" dirty="0" smtClean="0">
                <a:solidFill>
                  <a:srgbClr val="FF00FF"/>
                </a:solidFill>
              </a:rPr>
              <a:t>类对象</a:t>
            </a:r>
            <a:r>
              <a:rPr lang="zh-CN" altLang="en-US" sz="2000" dirty="0" smtClean="0"/>
              <a:t>，参数通常</a:t>
            </a:r>
            <a:r>
              <a:rPr lang="zh-CN" altLang="zh-CN" sz="2000" dirty="0" smtClean="0"/>
              <a:t>为</a:t>
            </a:r>
            <a:r>
              <a:rPr lang="en-US" altLang="zh-CN" sz="2000" dirty="0" smtClean="0"/>
              <a:t> </a:t>
            </a:r>
            <a:r>
              <a:rPr lang="en-US" altLang="zh-CN" sz="2000" b="1" dirty="0" err="1" smtClean="0">
                <a:solidFill>
                  <a:srgbClr val="E73A1C"/>
                </a:solidFill>
              </a:rPr>
              <a:t>cls</a:t>
            </a:r>
            <a:r>
              <a:rPr lang="zh-CN" altLang="en-US" sz="2000" dirty="0" smtClean="0"/>
              <a:t>，表示当前类。</a:t>
            </a:r>
            <a:endParaRPr lang="en-US" altLang="zh-CN" sz="2000" dirty="0" smtClean="0"/>
          </a:p>
          <a:p>
            <a:pPr marL="342900" indent="-342900">
              <a:lnSpc>
                <a:spcPct val="150000"/>
              </a:lnSpc>
              <a:buFont typeface="Wingdings" panose="05000000000000000000" pitchFamily="2" charset="2"/>
              <a:buChar char="p"/>
            </a:pPr>
            <a:r>
              <a:rPr lang="zh-CN" altLang="en-US" sz="2000" dirty="0" smtClean="0"/>
              <a:t>类</a:t>
            </a:r>
            <a:r>
              <a:rPr lang="zh-CN" altLang="zh-CN" sz="2000" dirty="0" smtClean="0"/>
              <a:t>方法</a:t>
            </a:r>
            <a:r>
              <a:rPr lang="zh-CN" altLang="zh-CN" sz="2000" b="1" dirty="0">
                <a:solidFill>
                  <a:srgbClr val="0000CC"/>
                </a:solidFill>
              </a:rPr>
              <a:t>只能</a:t>
            </a:r>
            <a:r>
              <a:rPr lang="zh-CN" altLang="zh-CN" sz="2000" b="1" dirty="0" smtClean="0">
                <a:solidFill>
                  <a:srgbClr val="0000CC"/>
                </a:solidFill>
              </a:rPr>
              <a:t>访问</a:t>
            </a:r>
            <a:r>
              <a:rPr lang="zh-CN" altLang="en-US" sz="2000" b="1" dirty="0" smtClean="0">
                <a:solidFill>
                  <a:srgbClr val="0000CC"/>
                </a:solidFill>
              </a:rPr>
              <a:t>类变量</a:t>
            </a:r>
            <a:r>
              <a:rPr lang="zh-CN" altLang="zh-CN" sz="2000" dirty="0" smtClean="0"/>
              <a:t>，</a:t>
            </a:r>
            <a:r>
              <a:rPr lang="zh-CN" altLang="zh-CN" sz="2000" dirty="0"/>
              <a:t>不能</a:t>
            </a:r>
            <a:r>
              <a:rPr lang="zh-CN" altLang="zh-CN" sz="2000" dirty="0" smtClean="0"/>
              <a:t>访问</a:t>
            </a:r>
            <a:r>
              <a:rPr lang="zh-CN" altLang="en-US" sz="2000" dirty="0" smtClean="0"/>
              <a:t>实例变量</a:t>
            </a:r>
            <a:r>
              <a:rPr lang="zh-CN" altLang="zh-CN" sz="2000" dirty="0" smtClean="0"/>
              <a:t>。</a:t>
            </a:r>
            <a:endParaRPr lang="en-US" altLang="zh-CN" sz="2000" dirty="0"/>
          </a:p>
          <a:p>
            <a:pPr marL="342900" indent="-342900">
              <a:lnSpc>
                <a:spcPct val="150000"/>
              </a:lnSpc>
              <a:buFont typeface="Wingdings" panose="05000000000000000000" pitchFamily="2" charset="2"/>
              <a:buChar char="p"/>
            </a:pPr>
            <a:r>
              <a:rPr lang="zh-CN" altLang="zh-CN" sz="2000" dirty="0" smtClean="0"/>
              <a:t>使用</a:t>
            </a:r>
            <a:r>
              <a:rPr lang="zh-CN" altLang="en-US" sz="2000" dirty="0"/>
              <a:t>类</a:t>
            </a:r>
            <a:r>
              <a:rPr lang="zh-CN" altLang="zh-CN" sz="2000" dirty="0" smtClean="0"/>
              <a:t>方法</a:t>
            </a:r>
            <a:r>
              <a:rPr lang="zh-CN" altLang="zh-CN" sz="2000" dirty="0"/>
              <a:t>时，既可以通过“</a:t>
            </a:r>
            <a:r>
              <a:rPr lang="zh-CN" altLang="zh-CN" sz="2000" b="1" dirty="0">
                <a:solidFill>
                  <a:srgbClr val="E73A1C"/>
                </a:solidFill>
              </a:rPr>
              <a:t>对象名</a:t>
            </a:r>
            <a:r>
              <a:rPr lang="en-US" altLang="zh-CN" sz="2000" b="1" dirty="0" smtClean="0">
                <a:solidFill>
                  <a:srgbClr val="E73A1C"/>
                </a:solidFill>
              </a:rPr>
              <a:t>.</a:t>
            </a:r>
            <a:r>
              <a:rPr lang="zh-CN" altLang="en-US" sz="2000" b="1" dirty="0">
                <a:solidFill>
                  <a:srgbClr val="E73A1C"/>
                </a:solidFill>
              </a:rPr>
              <a:t>类</a:t>
            </a:r>
            <a:r>
              <a:rPr lang="zh-CN" altLang="zh-CN" sz="2000" b="1" dirty="0" smtClean="0">
                <a:solidFill>
                  <a:srgbClr val="E73A1C"/>
                </a:solidFill>
              </a:rPr>
              <a:t>方法</a:t>
            </a:r>
            <a:r>
              <a:rPr lang="zh-CN" altLang="zh-CN" sz="2000" b="1" dirty="0">
                <a:solidFill>
                  <a:srgbClr val="E73A1C"/>
                </a:solidFill>
              </a:rPr>
              <a:t>名</a:t>
            </a:r>
            <a:r>
              <a:rPr lang="zh-CN" altLang="zh-CN" sz="2000" dirty="0"/>
              <a:t>”来访问，也可以通过“</a:t>
            </a:r>
            <a:r>
              <a:rPr lang="zh-CN" altLang="zh-CN" sz="2000" b="1" dirty="0">
                <a:solidFill>
                  <a:srgbClr val="E73A1C"/>
                </a:solidFill>
              </a:rPr>
              <a:t>类名</a:t>
            </a:r>
            <a:r>
              <a:rPr lang="en-US" altLang="zh-CN" sz="2000" b="1" dirty="0" smtClean="0">
                <a:solidFill>
                  <a:srgbClr val="E73A1C"/>
                </a:solidFill>
              </a:rPr>
              <a:t>.</a:t>
            </a:r>
            <a:r>
              <a:rPr lang="zh-CN" altLang="en-US" sz="2000" b="1" dirty="0">
                <a:solidFill>
                  <a:srgbClr val="E73A1C"/>
                </a:solidFill>
              </a:rPr>
              <a:t>类</a:t>
            </a:r>
            <a:r>
              <a:rPr lang="zh-CN" altLang="zh-CN" sz="2000" b="1" dirty="0" smtClean="0">
                <a:solidFill>
                  <a:srgbClr val="E73A1C"/>
                </a:solidFill>
              </a:rPr>
              <a:t>方法</a:t>
            </a:r>
            <a:r>
              <a:rPr lang="zh-CN" altLang="zh-CN" sz="2000" b="1" dirty="0">
                <a:solidFill>
                  <a:srgbClr val="E73A1C"/>
                </a:solidFill>
              </a:rPr>
              <a:t>名</a:t>
            </a:r>
            <a:r>
              <a:rPr lang="zh-CN" altLang="zh-CN" sz="2000" dirty="0"/>
              <a:t>”来访问</a:t>
            </a:r>
            <a:r>
              <a:rPr lang="zh-CN" altLang="zh-CN" sz="2000" dirty="0" smtClean="0"/>
              <a:t>。</a:t>
            </a:r>
            <a:endParaRPr lang="en-US" altLang="zh-CN" sz="2000" dirty="0" smtClean="0"/>
          </a:p>
          <a:p>
            <a:pPr marL="342900" indent="-342900">
              <a:lnSpc>
                <a:spcPct val="150000"/>
              </a:lnSpc>
              <a:buFont typeface="Wingdings" panose="05000000000000000000" pitchFamily="2" charset="2"/>
              <a:buChar char="p"/>
            </a:pPr>
            <a:r>
              <a:rPr lang="zh-CN" altLang="en-US" sz="2000" dirty="0" smtClean="0"/>
              <a:t>类方法通常用于</a:t>
            </a:r>
            <a:r>
              <a:rPr lang="zh-CN" altLang="en-US" sz="2000" b="1" dirty="0" smtClean="0">
                <a:solidFill>
                  <a:srgbClr val="0000CC"/>
                </a:solidFill>
              </a:rPr>
              <a:t>定义与该类相关而与具体对象无关的操作</a:t>
            </a:r>
            <a:r>
              <a:rPr lang="zh-CN" altLang="en-US" sz="2000" dirty="0" smtClean="0"/>
              <a:t>。</a:t>
            </a:r>
            <a:endParaRPr lang="zh-CN" altLang="zh-CN" sz="2000" dirty="0"/>
          </a:p>
        </p:txBody>
      </p:sp>
      <p:sp>
        <p:nvSpPr>
          <p:cNvPr id="9" name="Rectangle 1"/>
          <p:cNvSpPr>
            <a:spLocks noChangeArrowheads="1"/>
          </p:cNvSpPr>
          <p:nvPr/>
        </p:nvSpPr>
        <p:spPr bwMode="auto">
          <a:xfrm>
            <a:off x="6158998" y="4577438"/>
            <a:ext cx="2993457" cy="1895840"/>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class </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    name = </a:t>
            </a:r>
            <a:r>
              <a:rPr kumimoji="0" lang="zh-CN" altLang="zh-CN" sz="1600" b="0" i="0" u="none" strike="noStrike" cap="none" normalizeH="0" baseline="0" dirty="0" smtClean="0">
                <a:ln>
                  <a:noFill/>
                </a:ln>
                <a:solidFill>
                  <a:srgbClr val="6A8759"/>
                </a:solidFill>
                <a:effectLst/>
                <a:latin typeface="Arial Unicode MS" panose="020B0604020202020204" pitchFamily="34" charset="-122"/>
                <a:ea typeface="Fira Code"/>
              </a:rPr>
              <a:t>"A"  </a:t>
            </a:r>
            <a:br>
              <a:rPr kumimoji="0" lang="zh-CN" altLang="zh-CN" sz="1600" b="0" i="0" u="none" strike="noStrike" cap="none" normalizeH="0" baseline="0" dirty="0" smtClean="0">
                <a:ln>
                  <a:noFill/>
                </a:ln>
                <a:solidFill>
                  <a:srgbClr val="6A8759"/>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6A8759"/>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BBB529"/>
                </a:solidFill>
                <a:effectLst/>
                <a:latin typeface="Arial Unicode MS" panose="020B0604020202020204" pitchFamily="34" charset="-122"/>
                <a:ea typeface="Fira Code"/>
              </a:rPr>
              <a:t>@classmethod</a:t>
            </a:r>
            <a:br>
              <a:rPr kumimoji="0" lang="zh-CN" altLang="zh-CN" sz="1600" b="0" i="0" u="none" strike="noStrike" cap="none" normalizeH="0" baseline="0" dirty="0" smtClean="0">
                <a:ln>
                  <a:noFill/>
                </a:ln>
                <a:solidFill>
                  <a:srgbClr val="BBB529"/>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BBB529"/>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sz="1600" b="0" i="0" u="none" strike="noStrike" cap="none" normalizeH="0" baseline="0" dirty="0" smtClean="0">
                <a:ln>
                  <a:noFill/>
                </a:ln>
                <a:solidFill>
                  <a:srgbClr val="FFC66D"/>
                </a:solidFill>
                <a:effectLst/>
                <a:latin typeface="Arial Unicode MS" panose="020B0604020202020204" pitchFamily="34" charset="-122"/>
                <a:ea typeface="Fira Code"/>
              </a:rPr>
              <a:t>show_</a:t>
            </a:r>
            <a:r>
              <a:rPr kumimoji="0" lang="en-US" altLang="zh-CN" sz="1600" b="0" i="0" u="none" strike="noStrike" cap="none" normalizeH="0" baseline="0" dirty="0" smtClean="0">
                <a:ln>
                  <a:noFill/>
                </a:ln>
                <a:solidFill>
                  <a:srgbClr val="FFC66D"/>
                </a:solidFill>
                <a:effectLst/>
                <a:latin typeface="Arial Unicode MS" panose="020B0604020202020204" pitchFamily="34" charset="-122"/>
                <a:ea typeface="Fira Code"/>
              </a:rPr>
              <a:t>1</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cls</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cls</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.name)</a:t>
            </a:r>
            <a:endParaRPr kumimoji="0" lang="zh-CN" altLang="zh-CN" sz="2000" b="0" i="0" u="none" strike="noStrike" cap="none" normalizeH="0" baseline="0" dirty="0" smtClean="0">
              <a:ln>
                <a:noFill/>
              </a:ln>
              <a:solidFill>
                <a:schemeClr val="tx1"/>
              </a:solidFill>
              <a:effectLst/>
              <a:latin typeface="Arial" panose="020B0604020202020204" pitchFamily="34" charset="0"/>
            </a:endParaRPr>
          </a:p>
        </p:txBody>
      </p:sp>
      <p:sp>
        <p:nvSpPr>
          <p:cNvPr id="10" name="Rectangle 2"/>
          <p:cNvSpPr>
            <a:spLocks noChangeArrowheads="1"/>
          </p:cNvSpPr>
          <p:nvPr/>
        </p:nvSpPr>
        <p:spPr bwMode="auto">
          <a:xfrm>
            <a:off x="9901527" y="4946770"/>
            <a:ext cx="1520792" cy="1157176"/>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sz="1600" b="0" i="0" u="none" strike="noStrike" cap="none" normalizeH="0" baseline="0" smtClean="0">
                <a:ln>
                  <a:noFill/>
                </a:ln>
                <a:solidFill>
                  <a:srgbClr val="A9B7C6"/>
                </a:solidFill>
                <a:effectLst/>
                <a:latin typeface="Arial Unicode MS" panose="020B0604020202020204" pitchFamily="34" charset="-122"/>
                <a:ea typeface="Fira Code"/>
              </a:rPr>
              <a:t>A.show_1()</a:t>
            </a:r>
            <a:br>
              <a:rPr kumimoji="0" lang="zh-CN" altLang="zh-CN" sz="1600" b="0" i="0" u="none" strike="noStrike" cap="none" normalizeH="0" baseline="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smtClean="0">
                <a:ln>
                  <a:noFill/>
                </a:ln>
                <a:solidFill>
                  <a:srgbClr val="A9B7C6"/>
                </a:solidFill>
                <a:effectLst/>
                <a:latin typeface="Arial Unicode MS" panose="020B0604020202020204" pitchFamily="34" charset="-122"/>
                <a:ea typeface="Fira Code"/>
              </a:rPr>
              <a:t>a = A()</a:t>
            </a:r>
            <a:br>
              <a:rPr kumimoji="0" lang="zh-CN" altLang="zh-CN" sz="1600" b="0" i="0" u="none" strike="noStrike" cap="none" normalizeH="0" baseline="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smtClean="0">
                <a:ln>
                  <a:noFill/>
                </a:ln>
                <a:solidFill>
                  <a:srgbClr val="A9B7C6"/>
                </a:solidFill>
                <a:effectLst/>
                <a:latin typeface="Arial Unicode MS" panose="020B0604020202020204" pitchFamily="34" charset="-122"/>
                <a:ea typeface="Fira Code"/>
              </a:rPr>
              <a:t>a.show_1()</a:t>
            </a:r>
            <a:endParaRPr kumimoji="0" lang="zh-CN" altLang="zh-CN" sz="2000" b="0" i="0" u="none" strike="noStrike" cap="none" normalizeH="0" baseline="0" smtClean="0">
              <a:ln>
                <a:noFill/>
              </a:ln>
              <a:solidFill>
                <a:schemeClr val="tx1"/>
              </a:solidFill>
              <a:effectLst/>
              <a:latin typeface="Arial" panose="020B0604020202020204" pitchFamily="34" charset="0"/>
            </a:endParaRPr>
          </a:p>
        </p:txBody>
      </p:sp>
      <p:sp>
        <p:nvSpPr>
          <p:cNvPr id="11" name="矩形 10"/>
          <p:cNvSpPr/>
          <p:nvPr/>
        </p:nvSpPr>
        <p:spPr>
          <a:xfrm>
            <a:off x="951376" y="4583390"/>
            <a:ext cx="4429007" cy="1754326"/>
          </a:xfrm>
          <a:prstGeom prst="rect">
            <a:avLst/>
          </a:prstGeom>
        </p:spPr>
        <p:txBody>
          <a:bodyPr wrap="square">
            <a:spAutoFit/>
          </a:bodyPr>
          <a:lstStyle/>
          <a:p>
            <a:pPr algn="just">
              <a:lnSpc>
                <a:spcPct val="150000"/>
              </a:lnSpc>
            </a:pPr>
            <a:r>
              <a:rPr lang="en-US" altLang="zh-CN" sz="2400" b="1" dirty="0">
                <a:solidFill>
                  <a:srgbClr val="0000CC"/>
                </a:solidFill>
                <a:latin typeface="Times New Roman" panose="02020603050405020304" pitchFamily="18" charset="0"/>
                <a:cs typeface="Times New Roman" panose="02020603050405020304" pitchFamily="18" charset="0"/>
              </a:rPr>
              <a:t>@</a:t>
            </a:r>
            <a:r>
              <a:rPr lang="en-US" altLang="zh-CN" sz="2400" b="1" dirty="0" err="1">
                <a:solidFill>
                  <a:srgbClr val="0000CC"/>
                </a:solidFill>
                <a:latin typeface="Times New Roman" panose="02020603050405020304" pitchFamily="18" charset="0"/>
                <a:cs typeface="Times New Roman" panose="02020603050405020304" pitchFamily="18" charset="0"/>
              </a:rPr>
              <a:t>classmethod</a:t>
            </a:r>
            <a:endParaRPr lang="en-US" altLang="zh-CN" sz="2400" b="1" dirty="0">
              <a:solidFill>
                <a:srgbClr val="0000CC"/>
              </a:solidFill>
              <a:latin typeface="Times New Roman" panose="02020603050405020304" pitchFamily="18" charset="0"/>
              <a:cs typeface="Times New Roman" panose="02020603050405020304" pitchFamily="18" charset="0"/>
            </a:endParaRPr>
          </a:p>
          <a:p>
            <a:pPr algn="just">
              <a:lnSpc>
                <a:spcPct val="150000"/>
              </a:lnSpc>
            </a:pPr>
            <a:r>
              <a:rPr lang="en-US" altLang="zh-CN" sz="2400" b="1" dirty="0" err="1">
                <a:solidFill>
                  <a:srgbClr val="0000CC"/>
                </a:solidFill>
                <a:latin typeface="Times New Roman" panose="02020603050405020304" pitchFamily="18" charset="0"/>
                <a:cs typeface="Times New Roman" panose="02020603050405020304" pitchFamily="18" charset="0"/>
              </a:rPr>
              <a:t>def</a:t>
            </a:r>
            <a:r>
              <a:rPr lang="en-US" altLang="zh-CN" sz="2400" b="1" dirty="0">
                <a:solidFill>
                  <a:srgbClr val="0000CC"/>
                </a:solidFill>
                <a:latin typeface="Times New Roman" panose="02020603050405020304" pitchFamily="18" charset="0"/>
                <a:cs typeface="Times New Roman" panose="02020603050405020304" pitchFamily="18" charset="0"/>
              </a:rPr>
              <a:t> </a:t>
            </a:r>
            <a:r>
              <a:rPr lang="zh-CN" altLang="en-US" sz="2400" b="1" dirty="0">
                <a:solidFill>
                  <a:srgbClr val="E73A1C"/>
                </a:solidFill>
                <a:latin typeface="Times New Roman" panose="02020603050405020304" pitchFamily="18" charset="0"/>
                <a:cs typeface="Times New Roman" panose="02020603050405020304" pitchFamily="18" charset="0"/>
              </a:rPr>
              <a:t>类方法名</a:t>
            </a:r>
            <a:r>
              <a:rPr lang="en-US" altLang="zh-CN" sz="2400" b="1" dirty="0">
                <a:solidFill>
                  <a:srgbClr val="0000CC"/>
                </a:solidFill>
                <a:latin typeface="Times New Roman" panose="02020603050405020304" pitchFamily="18" charset="0"/>
                <a:cs typeface="Times New Roman" panose="02020603050405020304" pitchFamily="18" charset="0"/>
              </a:rPr>
              <a:t>(</a:t>
            </a:r>
            <a:r>
              <a:rPr lang="en-US" altLang="zh-CN" sz="2400" b="1" dirty="0" err="1">
                <a:solidFill>
                  <a:schemeClr val="accent5">
                    <a:lumMod val="50000"/>
                  </a:schemeClr>
                </a:solidFill>
                <a:latin typeface="Times New Roman" panose="02020603050405020304" pitchFamily="18" charset="0"/>
                <a:cs typeface="Times New Roman" panose="02020603050405020304" pitchFamily="18" charset="0"/>
              </a:rPr>
              <a:t>cls</a:t>
            </a:r>
            <a:r>
              <a:rPr lang="en-US" altLang="zh-CN" sz="2400" b="1" dirty="0" smtClean="0">
                <a:solidFill>
                  <a:srgbClr val="0000CC"/>
                </a:solidFill>
                <a:latin typeface="Times New Roman" panose="02020603050405020304" pitchFamily="18" charset="0"/>
                <a:cs typeface="Times New Roman" panose="02020603050405020304" pitchFamily="18" charset="0"/>
              </a:rPr>
              <a:t>, [</a:t>
            </a:r>
            <a:r>
              <a:rPr lang="zh-CN" altLang="en-US" sz="2400" b="1" dirty="0">
                <a:solidFill>
                  <a:srgbClr val="0000CC"/>
                </a:solidFill>
                <a:latin typeface="Times New Roman" panose="02020603050405020304" pitchFamily="18" charset="0"/>
                <a:cs typeface="Times New Roman" panose="02020603050405020304" pitchFamily="18" charset="0"/>
              </a:rPr>
              <a:t>形参列表</a:t>
            </a:r>
            <a:r>
              <a:rPr lang="en-US" altLang="zh-CN" sz="2400" b="1" dirty="0">
                <a:solidFill>
                  <a:srgbClr val="0000CC"/>
                </a:solidFill>
                <a:latin typeface="Times New Roman" panose="02020603050405020304" pitchFamily="18" charset="0"/>
                <a:cs typeface="Times New Roman" panose="02020603050405020304" pitchFamily="18" charset="0"/>
              </a:rPr>
              <a:t>]):</a:t>
            </a:r>
            <a:endParaRPr lang="en-US" altLang="zh-CN" sz="2400" b="1" dirty="0">
              <a:solidFill>
                <a:srgbClr val="0000CC"/>
              </a:solidFill>
              <a:latin typeface="Times New Roman" panose="02020603050405020304" pitchFamily="18" charset="0"/>
              <a:cs typeface="Times New Roman" panose="02020603050405020304" pitchFamily="18" charset="0"/>
            </a:endParaRPr>
          </a:p>
          <a:p>
            <a:pPr algn="just">
              <a:lnSpc>
                <a:spcPct val="150000"/>
              </a:lnSpc>
            </a:pPr>
            <a:r>
              <a:rPr lang="en-US" altLang="zh-CN" sz="2400" b="1" dirty="0">
                <a:solidFill>
                  <a:srgbClr val="0000CC"/>
                </a:solidFill>
                <a:latin typeface="Times New Roman" panose="02020603050405020304" pitchFamily="18" charset="0"/>
                <a:cs typeface="Times New Roman" panose="02020603050405020304" pitchFamily="18" charset="0"/>
              </a:rPr>
              <a:t>    </a:t>
            </a:r>
            <a:r>
              <a:rPr lang="zh-CN" altLang="en-US" sz="2400" b="1" dirty="0">
                <a:solidFill>
                  <a:srgbClr val="FF00FF"/>
                </a:solidFill>
                <a:latin typeface="Times New Roman" panose="02020603050405020304" pitchFamily="18" charset="0"/>
                <a:cs typeface="Times New Roman" panose="02020603050405020304" pitchFamily="18" charset="0"/>
              </a:rPr>
              <a:t>方法体</a:t>
            </a:r>
            <a:endParaRPr lang="zh-CN" altLang="en-US" sz="2400" b="1" dirty="0">
              <a:solidFill>
                <a:srgbClr val="FF00FF"/>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225297"/>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726309" y="492789"/>
            <a:ext cx="2662315" cy="670120"/>
          </a:xfrm>
          <a:prstGeom prst="rect">
            <a:avLst/>
          </a:prstGeom>
        </p:spPr>
        <p:txBody>
          <a:bodyPr wrap="square">
            <a:spAutoFit/>
          </a:bodyPr>
          <a:lstStyle/>
          <a:p>
            <a:pPr lvl="0" algn="ctr">
              <a:lnSpc>
                <a:spcPct val="130000"/>
              </a:lnSpc>
            </a:pPr>
            <a:r>
              <a:rPr lang="zh-CN" altLang="en-US" sz="3200" b="1" dirty="0">
                <a:solidFill>
                  <a:schemeClr val="accent1"/>
                </a:solidFill>
              </a:rPr>
              <a:t>静态方法</a:t>
            </a:r>
            <a:endParaRPr lang="zh-CN" altLang="en-US" sz="3200" b="1" dirty="0">
              <a:solidFill>
                <a:schemeClr val="accent1"/>
              </a:solidFill>
            </a:endParaRPr>
          </a:p>
        </p:txBody>
      </p:sp>
      <p:sp>
        <p:nvSpPr>
          <p:cNvPr id="8" name="矩形 7"/>
          <p:cNvSpPr/>
          <p:nvPr/>
        </p:nvSpPr>
        <p:spPr>
          <a:xfrm>
            <a:off x="2397270" y="1480710"/>
            <a:ext cx="9622452" cy="2400657"/>
          </a:xfrm>
          <a:prstGeom prst="rect">
            <a:avLst/>
          </a:prstGeom>
        </p:spPr>
        <p:txBody>
          <a:bodyPr wrap="square">
            <a:spAutoFit/>
          </a:bodyPr>
          <a:lstStyle/>
          <a:p>
            <a:pPr marL="342900" indent="-342900">
              <a:lnSpc>
                <a:spcPct val="150000"/>
              </a:lnSpc>
              <a:buFont typeface="Wingdings" panose="05000000000000000000" pitchFamily="2" charset="2"/>
              <a:buChar char="p"/>
            </a:pPr>
            <a:r>
              <a:rPr lang="zh-CN" altLang="zh-CN" sz="2000" dirty="0"/>
              <a:t>静态</a:t>
            </a:r>
            <a:r>
              <a:rPr lang="zh-CN" altLang="zh-CN" sz="2000" dirty="0" smtClean="0"/>
              <a:t>方法定义前</a:t>
            </a:r>
            <a:r>
              <a:rPr lang="zh-CN" altLang="en-US" sz="2000" dirty="0" smtClean="0"/>
              <a:t>一般</a:t>
            </a:r>
            <a:r>
              <a:rPr lang="zh-CN" altLang="zh-CN" sz="2000" dirty="0" smtClean="0"/>
              <a:t>添加</a:t>
            </a:r>
            <a:r>
              <a:rPr lang="zh-CN" altLang="zh-CN" sz="2000" dirty="0"/>
              <a:t>“</a:t>
            </a:r>
            <a:r>
              <a:rPr lang="en-US" altLang="zh-CN" sz="2000" b="1" dirty="0">
                <a:solidFill>
                  <a:srgbClr val="FF0000"/>
                </a:solidFill>
              </a:rPr>
              <a:t>@</a:t>
            </a:r>
            <a:r>
              <a:rPr lang="en-US" altLang="zh-CN" sz="2000" b="1" dirty="0" err="1">
                <a:solidFill>
                  <a:srgbClr val="FF0000"/>
                </a:solidFill>
              </a:rPr>
              <a:t>staticmethod</a:t>
            </a:r>
            <a:r>
              <a:rPr lang="zh-CN" altLang="zh-CN" sz="2000" dirty="0" smtClean="0"/>
              <a:t>”</a:t>
            </a:r>
            <a:r>
              <a:rPr lang="zh-CN" altLang="en-US" sz="2000" dirty="0" smtClean="0"/>
              <a:t>装饰器</a:t>
            </a:r>
            <a:r>
              <a:rPr lang="zh-CN" altLang="zh-CN" sz="2000" dirty="0" smtClean="0"/>
              <a:t>。形式</a:t>
            </a:r>
            <a:r>
              <a:rPr lang="zh-CN" altLang="zh-CN" sz="2000" dirty="0"/>
              <a:t>上与普通</a:t>
            </a:r>
            <a:r>
              <a:rPr lang="zh-CN" altLang="zh-CN" sz="2000" dirty="0" smtClean="0"/>
              <a:t>函数</a:t>
            </a:r>
            <a:r>
              <a:rPr lang="zh-CN" altLang="en-US" sz="2000" dirty="0" smtClean="0"/>
              <a:t>无区别</a:t>
            </a:r>
            <a:r>
              <a:rPr lang="zh-CN" altLang="zh-CN" sz="2000" dirty="0" smtClean="0"/>
              <a:t>。</a:t>
            </a:r>
            <a:endParaRPr lang="en-US" altLang="zh-CN" sz="2000" dirty="0"/>
          </a:p>
          <a:p>
            <a:pPr marL="342900" indent="-342900">
              <a:lnSpc>
                <a:spcPct val="150000"/>
              </a:lnSpc>
              <a:buFont typeface="Wingdings" panose="05000000000000000000" pitchFamily="2" charset="2"/>
              <a:buChar char="p"/>
            </a:pPr>
            <a:r>
              <a:rPr lang="zh-CN" altLang="zh-CN" sz="2000" dirty="0"/>
              <a:t>静态方法</a:t>
            </a:r>
            <a:r>
              <a:rPr lang="zh-CN" altLang="zh-CN" sz="2000" b="1" dirty="0">
                <a:solidFill>
                  <a:srgbClr val="0000CC"/>
                </a:solidFill>
              </a:rPr>
              <a:t>只能访问属于类的成员</a:t>
            </a:r>
            <a:r>
              <a:rPr lang="zh-CN" altLang="zh-CN" sz="2000" dirty="0"/>
              <a:t>，不能访问属于对象的成员。</a:t>
            </a:r>
            <a:endParaRPr lang="en-US" altLang="zh-CN" sz="2000" dirty="0"/>
          </a:p>
          <a:p>
            <a:pPr marL="342900" indent="-342900">
              <a:lnSpc>
                <a:spcPct val="150000"/>
              </a:lnSpc>
              <a:buFont typeface="Wingdings" panose="05000000000000000000" pitchFamily="2" charset="2"/>
              <a:buChar char="p"/>
            </a:pPr>
            <a:r>
              <a:rPr lang="zh-CN" altLang="zh-CN" sz="2000" dirty="0" smtClean="0"/>
              <a:t>使用</a:t>
            </a:r>
            <a:r>
              <a:rPr lang="zh-CN" altLang="zh-CN" sz="2000" dirty="0"/>
              <a:t>静态方法时，既可以通过“</a:t>
            </a:r>
            <a:r>
              <a:rPr lang="zh-CN" altLang="zh-CN" sz="2000" b="1" dirty="0">
                <a:solidFill>
                  <a:srgbClr val="E73A1C"/>
                </a:solidFill>
              </a:rPr>
              <a:t>对象名</a:t>
            </a:r>
            <a:r>
              <a:rPr lang="en-US" altLang="zh-CN" sz="2000" b="1" dirty="0">
                <a:solidFill>
                  <a:srgbClr val="E73A1C"/>
                </a:solidFill>
              </a:rPr>
              <a:t>.</a:t>
            </a:r>
            <a:r>
              <a:rPr lang="zh-CN" altLang="zh-CN" sz="2000" b="1" dirty="0">
                <a:solidFill>
                  <a:srgbClr val="E73A1C"/>
                </a:solidFill>
              </a:rPr>
              <a:t>静态方法名</a:t>
            </a:r>
            <a:r>
              <a:rPr lang="zh-CN" altLang="zh-CN" sz="2000" dirty="0"/>
              <a:t>”来访问，也可以通过“</a:t>
            </a:r>
            <a:r>
              <a:rPr lang="zh-CN" altLang="zh-CN" sz="2000" b="1" dirty="0">
                <a:solidFill>
                  <a:srgbClr val="E73A1C"/>
                </a:solidFill>
              </a:rPr>
              <a:t>类名</a:t>
            </a:r>
            <a:r>
              <a:rPr lang="en-US" altLang="zh-CN" sz="2000" b="1" dirty="0">
                <a:solidFill>
                  <a:srgbClr val="E73A1C"/>
                </a:solidFill>
              </a:rPr>
              <a:t>.</a:t>
            </a:r>
            <a:r>
              <a:rPr lang="zh-CN" altLang="zh-CN" sz="2000" b="1" dirty="0">
                <a:solidFill>
                  <a:srgbClr val="E73A1C"/>
                </a:solidFill>
              </a:rPr>
              <a:t>静态方法名</a:t>
            </a:r>
            <a:r>
              <a:rPr lang="zh-CN" altLang="zh-CN" sz="2000" dirty="0"/>
              <a:t>”来访问</a:t>
            </a:r>
            <a:r>
              <a:rPr lang="zh-CN" altLang="zh-CN" sz="2000" dirty="0" smtClean="0"/>
              <a:t>。</a:t>
            </a:r>
            <a:endParaRPr lang="en-US" altLang="zh-CN" sz="2000" dirty="0" smtClean="0"/>
          </a:p>
          <a:p>
            <a:pPr marL="342900" indent="-342900">
              <a:lnSpc>
                <a:spcPct val="150000"/>
              </a:lnSpc>
              <a:buFont typeface="Wingdings" panose="05000000000000000000" pitchFamily="2" charset="2"/>
              <a:buChar char="p"/>
            </a:pPr>
            <a:r>
              <a:rPr lang="zh-CN" altLang="en-US" sz="2000" dirty="0" smtClean="0"/>
              <a:t>静态方法主要作为一些工具方法，通常</a:t>
            </a:r>
            <a:r>
              <a:rPr lang="zh-CN" altLang="en-US" sz="2000" b="1" dirty="0" smtClean="0">
                <a:solidFill>
                  <a:srgbClr val="0000CC"/>
                </a:solidFill>
              </a:rPr>
              <a:t>与类和对象无关</a:t>
            </a:r>
            <a:r>
              <a:rPr lang="zh-CN" altLang="en-US" sz="2000" dirty="0" smtClean="0"/>
              <a:t>。</a:t>
            </a:r>
            <a:endParaRPr lang="zh-CN" altLang="en-US" sz="2000" dirty="0"/>
          </a:p>
        </p:txBody>
      </p:sp>
      <p:sp>
        <p:nvSpPr>
          <p:cNvPr id="12" name="Rectangle 1"/>
          <p:cNvSpPr>
            <a:spLocks noChangeArrowheads="1"/>
          </p:cNvSpPr>
          <p:nvPr/>
        </p:nvSpPr>
        <p:spPr bwMode="auto">
          <a:xfrm>
            <a:off x="5726308" y="4056451"/>
            <a:ext cx="2993621" cy="2400657"/>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sz="2000" b="0" i="0" u="none" strike="noStrike" cap="none" normalizeH="0" baseline="0" dirty="0" smtClean="0">
                <a:ln>
                  <a:noFill/>
                </a:ln>
                <a:solidFill>
                  <a:srgbClr val="CC7832"/>
                </a:solidFill>
                <a:effectLst/>
                <a:latin typeface="Arial Unicode MS" panose="020B0604020202020204" pitchFamily="34" charset="-122"/>
                <a:ea typeface="Fira Code"/>
              </a:rPr>
              <a:t>class </a:t>
            </a:r>
            <a:r>
              <a:rPr kumimoji="0" lang="zh-CN" altLang="zh-CN" sz="2000" b="0" i="0" u="none" strike="noStrike" cap="none" normalizeH="0" baseline="0" dirty="0" smtClean="0">
                <a:ln>
                  <a:noFill/>
                </a:ln>
                <a:solidFill>
                  <a:srgbClr val="A9B7C6"/>
                </a:solidFill>
                <a:effectLst/>
                <a:latin typeface="Arial Unicode MS" panose="020B0604020202020204" pitchFamily="34" charset="-122"/>
                <a:ea typeface="Fira Code"/>
              </a:rPr>
              <a:t>A:</a:t>
            </a:r>
            <a:br>
              <a:rPr kumimoji="0" lang="zh-CN" altLang="zh-CN" sz="20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2000" b="0" i="0" u="none" strike="noStrike" cap="none" normalizeH="0" baseline="0" dirty="0" smtClean="0">
                <a:ln>
                  <a:noFill/>
                </a:ln>
                <a:solidFill>
                  <a:srgbClr val="A9B7C6"/>
                </a:solidFill>
                <a:effectLst/>
                <a:latin typeface="Arial Unicode MS" panose="020B0604020202020204" pitchFamily="34" charset="-122"/>
                <a:ea typeface="Fira Code"/>
              </a:rPr>
              <a:t>    name = </a:t>
            </a:r>
            <a:r>
              <a:rPr kumimoji="0" lang="zh-CN" altLang="zh-CN" sz="2000" b="0" i="0" u="none" strike="noStrike" cap="none" normalizeH="0" baseline="0" dirty="0" smtClean="0">
                <a:ln>
                  <a:noFill/>
                </a:ln>
                <a:solidFill>
                  <a:srgbClr val="6A8759"/>
                </a:solidFill>
                <a:effectLst/>
                <a:latin typeface="Arial Unicode MS" panose="020B0604020202020204" pitchFamily="34" charset="-122"/>
                <a:ea typeface="Fira Code"/>
              </a:rPr>
              <a:t>"A"</a:t>
            </a:r>
            <a:br>
              <a:rPr kumimoji="0" lang="zh-CN" altLang="zh-CN" sz="2000" b="0" i="0" u="none" strike="noStrike" cap="none" normalizeH="0" baseline="0" dirty="0" smtClean="0">
                <a:ln>
                  <a:noFill/>
                </a:ln>
                <a:solidFill>
                  <a:srgbClr val="6A8759"/>
                </a:solidFill>
                <a:effectLst/>
                <a:latin typeface="Arial Unicode MS" panose="020B0604020202020204" pitchFamily="34" charset="-122"/>
                <a:ea typeface="Fira Code"/>
              </a:rPr>
            </a:br>
            <a:r>
              <a:rPr kumimoji="0" lang="zh-CN" altLang="zh-CN" sz="2000" b="0" i="0" u="none" strike="noStrike" cap="none" normalizeH="0" baseline="0" dirty="0" smtClean="0">
                <a:ln>
                  <a:noFill/>
                </a:ln>
                <a:solidFill>
                  <a:srgbClr val="6A8759"/>
                </a:solidFill>
                <a:effectLst/>
                <a:latin typeface="Arial Unicode MS" panose="020B0604020202020204" pitchFamily="34" charset="-122"/>
                <a:ea typeface="Fira Code"/>
              </a:rPr>
              <a:t>    </a:t>
            </a:r>
            <a:r>
              <a:rPr kumimoji="0" lang="zh-CN" altLang="zh-CN" sz="2000" b="0" i="0" u="none" strike="noStrike" cap="none" normalizeH="0" baseline="0" dirty="0" smtClean="0">
                <a:ln>
                  <a:noFill/>
                </a:ln>
                <a:solidFill>
                  <a:srgbClr val="BBB529"/>
                </a:solidFill>
                <a:effectLst/>
                <a:latin typeface="Arial Unicode MS" panose="020B0604020202020204" pitchFamily="34" charset="-122"/>
                <a:ea typeface="Fira Code"/>
              </a:rPr>
              <a:t>@staticmethod</a:t>
            </a:r>
            <a:br>
              <a:rPr kumimoji="0" lang="zh-CN" altLang="zh-CN" sz="2000" b="0" i="0" u="none" strike="noStrike" cap="none" normalizeH="0" baseline="0" dirty="0" smtClean="0">
                <a:ln>
                  <a:noFill/>
                </a:ln>
                <a:solidFill>
                  <a:srgbClr val="BBB529"/>
                </a:solidFill>
                <a:effectLst/>
                <a:latin typeface="Arial Unicode MS" panose="020B0604020202020204" pitchFamily="34" charset="-122"/>
                <a:ea typeface="Fira Code"/>
              </a:rPr>
            </a:br>
            <a:r>
              <a:rPr kumimoji="0" lang="zh-CN" altLang="zh-CN" sz="2000" b="0" i="0" u="none" strike="noStrike" cap="none" normalizeH="0" baseline="0" dirty="0" smtClean="0">
                <a:ln>
                  <a:noFill/>
                </a:ln>
                <a:solidFill>
                  <a:srgbClr val="BBB529"/>
                </a:solidFill>
                <a:effectLst/>
                <a:latin typeface="Arial Unicode MS" panose="020B0604020202020204" pitchFamily="34" charset="-122"/>
                <a:ea typeface="Fira Code"/>
              </a:rPr>
              <a:t>    </a:t>
            </a:r>
            <a:r>
              <a:rPr kumimoji="0" lang="zh-CN" altLang="zh-CN" sz="2000"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sz="2000" b="0" i="0" u="none" strike="noStrike" cap="none" normalizeH="0" baseline="0" dirty="0" smtClean="0">
                <a:ln>
                  <a:noFill/>
                </a:ln>
                <a:solidFill>
                  <a:srgbClr val="FFC66D"/>
                </a:solidFill>
                <a:effectLst/>
                <a:latin typeface="Arial Unicode MS" panose="020B0604020202020204" pitchFamily="34" charset="-122"/>
                <a:ea typeface="Fira Code"/>
              </a:rPr>
              <a:t>show_2</a:t>
            </a:r>
            <a:r>
              <a:rPr kumimoji="0" lang="zh-CN" altLang="zh-CN" sz="20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20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20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20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2000" b="0" i="0" u="none" strike="noStrike" cap="none" normalizeH="0" baseline="0" dirty="0" smtClean="0">
                <a:ln>
                  <a:noFill/>
                </a:ln>
                <a:solidFill>
                  <a:srgbClr val="A9B7C6"/>
                </a:solidFill>
                <a:effectLst/>
                <a:latin typeface="Arial Unicode MS" panose="020B0604020202020204" pitchFamily="34" charset="-122"/>
                <a:ea typeface="Fira Code"/>
              </a:rPr>
              <a:t>(A.name)</a:t>
            </a:r>
            <a:endParaRPr kumimoji="0" lang="zh-CN" altLang="zh-CN" sz="2800" b="0" i="0" u="none" strike="noStrike" cap="none" normalizeH="0" baseline="0" dirty="0" smtClean="0">
              <a:ln>
                <a:noFill/>
              </a:ln>
              <a:solidFill>
                <a:schemeClr val="tx1"/>
              </a:solidFill>
              <a:effectLst/>
              <a:latin typeface="Arial" panose="020B0604020202020204" pitchFamily="34" charset="0"/>
            </a:endParaRPr>
          </a:p>
        </p:txBody>
      </p:sp>
      <p:sp>
        <p:nvSpPr>
          <p:cNvPr id="13" name="Rectangle 2"/>
          <p:cNvSpPr>
            <a:spLocks noChangeArrowheads="1"/>
          </p:cNvSpPr>
          <p:nvPr/>
        </p:nvSpPr>
        <p:spPr bwMode="auto">
          <a:xfrm>
            <a:off x="9625081" y="4545078"/>
            <a:ext cx="1520792" cy="1423403"/>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sz="2000" b="0" i="0" u="none" strike="noStrike" cap="none" normalizeH="0" baseline="0" dirty="0" smtClean="0">
                <a:ln>
                  <a:noFill/>
                </a:ln>
                <a:solidFill>
                  <a:srgbClr val="A9B7C6"/>
                </a:solidFill>
                <a:effectLst/>
                <a:latin typeface="Arial Unicode MS" panose="020B0604020202020204" pitchFamily="34" charset="-122"/>
                <a:ea typeface="Fira Code"/>
              </a:rPr>
              <a:t>A.show_</a:t>
            </a:r>
            <a:r>
              <a:rPr kumimoji="0" lang="en-US" altLang="zh-CN" sz="2000" b="0" i="0" u="none" strike="noStrike" cap="none" normalizeH="0" baseline="0" dirty="0" smtClean="0">
                <a:ln>
                  <a:noFill/>
                </a:ln>
                <a:solidFill>
                  <a:srgbClr val="A9B7C6"/>
                </a:solidFill>
                <a:effectLst/>
                <a:latin typeface="Arial Unicode MS" panose="020B0604020202020204" pitchFamily="34" charset="-122"/>
                <a:ea typeface="Fira Code"/>
              </a:rPr>
              <a:t>2</a:t>
            </a:r>
            <a:r>
              <a:rPr kumimoji="0" lang="zh-CN" altLang="zh-CN" sz="20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20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2000" b="0" i="0" u="none" strike="noStrike" cap="none" normalizeH="0" baseline="0" dirty="0" smtClean="0">
                <a:ln>
                  <a:noFill/>
                </a:ln>
                <a:solidFill>
                  <a:srgbClr val="A9B7C6"/>
                </a:solidFill>
                <a:effectLst/>
                <a:latin typeface="Arial Unicode MS" panose="020B0604020202020204" pitchFamily="34" charset="-122"/>
                <a:ea typeface="Fira Code"/>
              </a:rPr>
              <a:t>a = A()</a:t>
            </a:r>
            <a:br>
              <a:rPr kumimoji="0" lang="zh-CN" altLang="zh-CN" sz="20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2000" b="0" i="0" u="none" strike="noStrike" cap="none" normalizeH="0" baseline="0" dirty="0" smtClean="0">
                <a:ln>
                  <a:noFill/>
                </a:ln>
                <a:solidFill>
                  <a:srgbClr val="A9B7C6"/>
                </a:solidFill>
                <a:effectLst/>
                <a:latin typeface="Arial Unicode MS" panose="020B0604020202020204" pitchFamily="34" charset="-122"/>
                <a:ea typeface="Fira Code"/>
              </a:rPr>
              <a:t>a.show_</a:t>
            </a:r>
            <a:r>
              <a:rPr kumimoji="0" lang="en-US" altLang="zh-CN" sz="2000" b="0" i="0" u="none" strike="noStrike" cap="none" normalizeH="0" baseline="0" dirty="0" smtClean="0">
                <a:ln>
                  <a:noFill/>
                </a:ln>
                <a:solidFill>
                  <a:srgbClr val="A9B7C6"/>
                </a:solidFill>
                <a:effectLst/>
                <a:latin typeface="Arial Unicode MS" panose="020B0604020202020204" pitchFamily="34" charset="-122"/>
                <a:ea typeface="Fira Code"/>
              </a:rPr>
              <a:t>2</a:t>
            </a:r>
            <a:r>
              <a:rPr kumimoji="0" lang="zh-CN" altLang="zh-CN" sz="2000" b="0" i="0" u="none" strike="noStrike" cap="none" normalizeH="0" baseline="0" dirty="0" smtClean="0">
                <a:ln>
                  <a:noFill/>
                </a:ln>
                <a:solidFill>
                  <a:srgbClr val="A9B7C6"/>
                </a:solidFill>
                <a:effectLst/>
                <a:latin typeface="Arial Unicode MS" panose="020B0604020202020204" pitchFamily="34" charset="-122"/>
                <a:ea typeface="Fira Code"/>
              </a:rPr>
              <a:t>()</a:t>
            </a:r>
            <a:endParaRPr kumimoji="0" lang="zh-CN" altLang="zh-CN" sz="2800" b="0" i="0" u="none" strike="noStrike" cap="none" normalizeH="0" baseline="0" dirty="0" smtClean="0">
              <a:ln>
                <a:noFill/>
              </a:ln>
              <a:solidFill>
                <a:schemeClr val="tx1"/>
              </a:solidFill>
              <a:effectLst/>
              <a:latin typeface="Arial" panose="020B0604020202020204" pitchFamily="34" charset="0"/>
            </a:endParaRPr>
          </a:p>
        </p:txBody>
      </p:sp>
      <p:sp>
        <p:nvSpPr>
          <p:cNvPr id="14" name="矩形 13"/>
          <p:cNvSpPr/>
          <p:nvPr/>
        </p:nvSpPr>
        <p:spPr>
          <a:xfrm>
            <a:off x="783433" y="4512840"/>
            <a:ext cx="4159627" cy="1754326"/>
          </a:xfrm>
          <a:prstGeom prst="rect">
            <a:avLst/>
          </a:prstGeom>
        </p:spPr>
        <p:txBody>
          <a:bodyPr wrap="square">
            <a:spAutoFit/>
          </a:bodyPr>
          <a:lstStyle/>
          <a:p>
            <a:pPr algn="just">
              <a:lnSpc>
                <a:spcPct val="150000"/>
              </a:lnSpc>
            </a:pPr>
            <a:r>
              <a:rPr lang="en-US" altLang="zh-CN" sz="2400" b="1" dirty="0">
                <a:solidFill>
                  <a:srgbClr val="0000CC"/>
                </a:solidFill>
                <a:latin typeface="Times New Roman" panose="02020603050405020304" pitchFamily="18" charset="0"/>
                <a:cs typeface="Times New Roman" panose="02020603050405020304" pitchFamily="18" charset="0"/>
              </a:rPr>
              <a:t>@</a:t>
            </a:r>
            <a:r>
              <a:rPr lang="en-US" altLang="zh-CN" sz="2400" b="1" dirty="0" err="1">
                <a:solidFill>
                  <a:srgbClr val="0000CC"/>
                </a:solidFill>
                <a:latin typeface="Times New Roman" panose="02020603050405020304" pitchFamily="18" charset="0"/>
                <a:cs typeface="Times New Roman" panose="02020603050405020304" pitchFamily="18" charset="0"/>
              </a:rPr>
              <a:t>staticmethod</a:t>
            </a:r>
            <a:endParaRPr lang="en-US" altLang="zh-CN" sz="2400" b="1" dirty="0">
              <a:solidFill>
                <a:srgbClr val="0000CC"/>
              </a:solidFill>
              <a:latin typeface="Times New Roman" panose="02020603050405020304" pitchFamily="18" charset="0"/>
              <a:cs typeface="Times New Roman" panose="02020603050405020304" pitchFamily="18" charset="0"/>
            </a:endParaRPr>
          </a:p>
          <a:p>
            <a:pPr algn="just">
              <a:lnSpc>
                <a:spcPct val="150000"/>
              </a:lnSpc>
            </a:pPr>
            <a:r>
              <a:rPr lang="en-US" altLang="zh-CN" sz="2400" b="1" dirty="0" err="1">
                <a:solidFill>
                  <a:srgbClr val="0000CC"/>
                </a:solidFill>
                <a:latin typeface="Times New Roman" panose="02020603050405020304" pitchFamily="18" charset="0"/>
                <a:cs typeface="Times New Roman" panose="02020603050405020304" pitchFamily="18" charset="0"/>
              </a:rPr>
              <a:t>def</a:t>
            </a:r>
            <a:r>
              <a:rPr lang="en-US" altLang="zh-CN" sz="2400" b="1" dirty="0">
                <a:solidFill>
                  <a:srgbClr val="0000CC"/>
                </a:solidFill>
                <a:latin typeface="Times New Roman" panose="02020603050405020304" pitchFamily="18" charset="0"/>
                <a:cs typeface="Times New Roman" panose="02020603050405020304" pitchFamily="18" charset="0"/>
              </a:rPr>
              <a:t> </a:t>
            </a:r>
            <a:r>
              <a:rPr lang="zh-CN" altLang="en-US" sz="2400" b="1" dirty="0">
                <a:solidFill>
                  <a:srgbClr val="E73A1C"/>
                </a:solidFill>
                <a:latin typeface="Times New Roman" panose="02020603050405020304" pitchFamily="18" charset="0"/>
                <a:cs typeface="Times New Roman" panose="02020603050405020304" pitchFamily="18" charset="0"/>
              </a:rPr>
              <a:t>静态方法名</a:t>
            </a:r>
            <a:r>
              <a:rPr lang="en-US" altLang="zh-CN" sz="2400" b="1" dirty="0">
                <a:solidFill>
                  <a:srgbClr val="0000CC"/>
                </a:solidFill>
                <a:latin typeface="Times New Roman" panose="02020603050405020304" pitchFamily="18" charset="0"/>
                <a:cs typeface="Times New Roman" panose="02020603050405020304" pitchFamily="18" charset="0"/>
              </a:rPr>
              <a:t>([</a:t>
            </a:r>
            <a:r>
              <a:rPr lang="zh-CN" altLang="en-US" sz="2400" b="1" dirty="0">
                <a:solidFill>
                  <a:srgbClr val="0000CC"/>
                </a:solidFill>
                <a:latin typeface="Times New Roman" panose="02020603050405020304" pitchFamily="18" charset="0"/>
                <a:cs typeface="Times New Roman" panose="02020603050405020304" pitchFamily="18" charset="0"/>
              </a:rPr>
              <a:t>形参列表</a:t>
            </a:r>
            <a:r>
              <a:rPr lang="en-US" altLang="zh-CN" sz="2400" b="1" dirty="0">
                <a:solidFill>
                  <a:srgbClr val="0000CC"/>
                </a:solidFill>
                <a:latin typeface="Times New Roman" panose="02020603050405020304" pitchFamily="18" charset="0"/>
                <a:cs typeface="Times New Roman" panose="02020603050405020304" pitchFamily="18" charset="0"/>
              </a:rPr>
              <a:t>]):</a:t>
            </a:r>
            <a:endParaRPr lang="en-US" altLang="zh-CN" sz="2400" b="1" dirty="0">
              <a:solidFill>
                <a:srgbClr val="0000CC"/>
              </a:solidFill>
              <a:latin typeface="Times New Roman" panose="02020603050405020304" pitchFamily="18" charset="0"/>
              <a:cs typeface="Times New Roman" panose="02020603050405020304" pitchFamily="18" charset="0"/>
            </a:endParaRPr>
          </a:p>
          <a:p>
            <a:pPr algn="just">
              <a:lnSpc>
                <a:spcPct val="150000"/>
              </a:lnSpc>
            </a:pPr>
            <a:r>
              <a:rPr lang="en-US" altLang="zh-CN" sz="2400" b="1" dirty="0">
                <a:solidFill>
                  <a:srgbClr val="0000CC"/>
                </a:solidFill>
                <a:latin typeface="Times New Roman" panose="02020603050405020304" pitchFamily="18" charset="0"/>
                <a:cs typeface="Times New Roman" panose="02020603050405020304" pitchFamily="18" charset="0"/>
              </a:rPr>
              <a:t>    </a:t>
            </a:r>
            <a:r>
              <a:rPr lang="zh-CN" altLang="en-US" sz="2400" b="1" dirty="0">
                <a:solidFill>
                  <a:srgbClr val="FF00FF"/>
                </a:solidFill>
                <a:latin typeface="Times New Roman" panose="02020603050405020304" pitchFamily="18" charset="0"/>
                <a:cs typeface="Times New Roman" panose="02020603050405020304" pitchFamily="18" charset="0"/>
              </a:rPr>
              <a:t>方法体</a:t>
            </a:r>
            <a:endParaRPr lang="zh-CN" altLang="en-US" sz="2400" b="1" dirty="0">
              <a:solidFill>
                <a:srgbClr val="FF00FF"/>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428862"/>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4957683" y="626014"/>
            <a:ext cx="4371848" cy="732508"/>
          </a:xfrm>
          <a:prstGeom prst="rect">
            <a:avLst/>
          </a:prstGeom>
        </p:spPr>
        <p:txBody>
          <a:bodyPr wrap="square">
            <a:spAutoFit/>
          </a:bodyPr>
          <a:lstStyle/>
          <a:p>
            <a:pPr lvl="0" algn="ctr">
              <a:lnSpc>
                <a:spcPct val="130000"/>
              </a:lnSpc>
            </a:pPr>
            <a:r>
              <a:rPr lang="zh-CN" altLang="en-US" sz="3200" b="1" dirty="0" smtClean="0">
                <a:solidFill>
                  <a:schemeClr val="accent1"/>
                </a:solidFill>
              </a:rPr>
              <a:t>构造方法和初始化方法</a:t>
            </a:r>
            <a:endParaRPr lang="en-US" altLang="zh-CN" sz="3200" b="1" dirty="0">
              <a:solidFill>
                <a:schemeClr val="accent1"/>
              </a:solidFill>
            </a:endParaRPr>
          </a:p>
        </p:txBody>
      </p:sp>
      <p:sp>
        <p:nvSpPr>
          <p:cNvPr id="8" name="矩形 7"/>
          <p:cNvSpPr/>
          <p:nvPr/>
        </p:nvSpPr>
        <p:spPr>
          <a:xfrm>
            <a:off x="1594907" y="1804953"/>
            <a:ext cx="10296420" cy="2400657"/>
          </a:xfrm>
          <a:prstGeom prst="rect">
            <a:avLst/>
          </a:prstGeom>
        </p:spPr>
        <p:txBody>
          <a:bodyPr wrap="square">
            <a:spAutoFit/>
          </a:bodyPr>
          <a:lstStyle/>
          <a:p>
            <a:pPr>
              <a:lnSpc>
                <a:spcPct val="150000"/>
              </a:lnSpc>
            </a:pPr>
            <a:r>
              <a:rPr lang="en-US" altLang="zh-CN" sz="2000" dirty="0" smtClean="0">
                <a:latin typeface="+mn-ea"/>
              </a:rPr>
              <a:t>        Python</a:t>
            </a:r>
            <a:r>
              <a:rPr lang="zh-CN" altLang="en-US" sz="2000" dirty="0" smtClean="0">
                <a:latin typeface="+mn-ea"/>
              </a:rPr>
              <a:t>的</a:t>
            </a:r>
            <a:r>
              <a:rPr lang="zh-CN" altLang="zh-CN" sz="2000" dirty="0" smtClean="0">
                <a:latin typeface="+mn-ea"/>
              </a:rPr>
              <a:t>类</a:t>
            </a:r>
            <a:r>
              <a:rPr lang="zh-CN" altLang="zh-CN" sz="2000" dirty="0">
                <a:latin typeface="+mn-ea"/>
              </a:rPr>
              <a:t>中有两个特殊的方法：</a:t>
            </a:r>
            <a:r>
              <a:rPr lang="en-US" altLang="zh-CN" sz="2000" b="1" dirty="0">
                <a:solidFill>
                  <a:srgbClr val="FF0000"/>
                </a:solidFill>
                <a:latin typeface="+mn-ea"/>
              </a:rPr>
              <a:t>__new</a:t>
            </a:r>
            <a:r>
              <a:rPr lang="en-US" altLang="zh-CN" sz="2000" b="1" dirty="0" smtClean="0">
                <a:solidFill>
                  <a:srgbClr val="FF0000"/>
                </a:solidFill>
                <a:latin typeface="+mn-ea"/>
              </a:rPr>
              <a:t>__() </a:t>
            </a:r>
            <a:r>
              <a:rPr lang="zh-CN" altLang="zh-CN" sz="2000" dirty="0" smtClean="0">
                <a:latin typeface="+mn-ea"/>
              </a:rPr>
              <a:t>和</a:t>
            </a:r>
            <a:r>
              <a:rPr lang="en-US" altLang="zh-CN" sz="2000" dirty="0" smtClean="0">
                <a:latin typeface="+mn-ea"/>
              </a:rPr>
              <a:t> </a:t>
            </a:r>
            <a:r>
              <a:rPr lang="en-US" altLang="zh-CN" sz="2000" b="1" dirty="0">
                <a:solidFill>
                  <a:srgbClr val="FF0000"/>
                </a:solidFill>
                <a:latin typeface="+mn-ea"/>
              </a:rPr>
              <a:t>__</a:t>
            </a:r>
            <a:r>
              <a:rPr lang="en-US" altLang="zh-CN" sz="2000" b="1" dirty="0" err="1">
                <a:solidFill>
                  <a:srgbClr val="FF0000"/>
                </a:solidFill>
                <a:latin typeface="+mn-ea"/>
              </a:rPr>
              <a:t>init</a:t>
            </a:r>
            <a:r>
              <a:rPr lang="en-US" altLang="zh-CN" sz="2000" b="1" dirty="0" smtClean="0">
                <a:solidFill>
                  <a:srgbClr val="FF0000"/>
                </a:solidFill>
                <a:latin typeface="+mn-ea"/>
              </a:rPr>
              <a:t>__()</a:t>
            </a:r>
            <a:r>
              <a:rPr lang="zh-CN" altLang="zh-CN" sz="2000" dirty="0" smtClean="0">
                <a:latin typeface="+mn-ea"/>
              </a:rPr>
              <a:t>。这</a:t>
            </a:r>
            <a:r>
              <a:rPr lang="zh-CN" altLang="zh-CN" sz="2000" dirty="0">
                <a:latin typeface="+mn-ea"/>
              </a:rPr>
              <a:t>两个</a:t>
            </a:r>
            <a:r>
              <a:rPr lang="zh-CN" altLang="zh-CN" sz="2000" dirty="0" smtClean="0">
                <a:latin typeface="+mn-ea"/>
              </a:rPr>
              <a:t>方法用于</a:t>
            </a:r>
            <a:r>
              <a:rPr lang="zh-CN" altLang="zh-CN" sz="2000" b="1" dirty="0">
                <a:solidFill>
                  <a:srgbClr val="0000CC"/>
                </a:solidFill>
                <a:latin typeface="+mn-ea"/>
              </a:rPr>
              <a:t>创建并初始化一个对象</a:t>
            </a:r>
            <a:r>
              <a:rPr lang="zh-CN" altLang="zh-CN" sz="2000" dirty="0" smtClean="0">
                <a:latin typeface="+mn-ea"/>
              </a:rPr>
              <a:t>。当实例化一</a:t>
            </a:r>
            <a:r>
              <a:rPr lang="zh-CN" altLang="zh-CN" sz="2000" dirty="0">
                <a:latin typeface="+mn-ea"/>
              </a:rPr>
              <a:t>个类对象时，最先被调用的</a:t>
            </a:r>
            <a:r>
              <a:rPr lang="zh-CN" altLang="zh-CN" sz="2000" dirty="0" smtClean="0">
                <a:latin typeface="+mn-ea"/>
              </a:rPr>
              <a:t>是</a:t>
            </a:r>
            <a:r>
              <a:rPr lang="en-US" altLang="zh-CN" sz="2000" dirty="0" smtClean="0">
                <a:latin typeface="+mn-ea"/>
              </a:rPr>
              <a:t> </a:t>
            </a:r>
            <a:r>
              <a:rPr lang="en-US" altLang="zh-CN" sz="2000" b="1" dirty="0" smtClean="0">
                <a:solidFill>
                  <a:srgbClr val="E73A1C"/>
                </a:solidFill>
                <a:latin typeface="+mn-ea"/>
              </a:rPr>
              <a:t>__</a:t>
            </a:r>
            <a:r>
              <a:rPr lang="en-US" altLang="zh-CN" sz="2000" b="1" dirty="0">
                <a:solidFill>
                  <a:srgbClr val="E73A1C"/>
                </a:solidFill>
                <a:latin typeface="+mn-ea"/>
              </a:rPr>
              <a:t>new</a:t>
            </a:r>
            <a:r>
              <a:rPr lang="en-US" altLang="zh-CN" sz="2000" b="1" dirty="0" smtClean="0">
                <a:solidFill>
                  <a:srgbClr val="E73A1C"/>
                </a:solidFill>
                <a:latin typeface="+mn-ea"/>
              </a:rPr>
              <a:t>__() </a:t>
            </a:r>
            <a:r>
              <a:rPr lang="zh-CN" altLang="zh-CN" sz="2000" dirty="0" smtClean="0">
                <a:latin typeface="+mn-ea"/>
              </a:rPr>
              <a:t>方法。</a:t>
            </a:r>
            <a:r>
              <a:rPr lang="en-US" altLang="zh-CN" sz="2000" dirty="0" smtClean="0">
                <a:latin typeface="+mn-ea"/>
              </a:rPr>
              <a:t>__</a:t>
            </a:r>
            <a:r>
              <a:rPr lang="en-US" altLang="zh-CN" sz="2000" dirty="0">
                <a:latin typeface="+mn-ea"/>
              </a:rPr>
              <a:t>new__()</a:t>
            </a:r>
            <a:r>
              <a:rPr lang="zh-CN" altLang="zh-CN" sz="2000" dirty="0">
                <a:latin typeface="+mn-ea"/>
              </a:rPr>
              <a:t>方法创建完对象后，</a:t>
            </a:r>
            <a:r>
              <a:rPr lang="zh-CN" altLang="zh-CN" sz="2000" b="1" dirty="0">
                <a:solidFill>
                  <a:srgbClr val="0000CC"/>
                </a:solidFill>
                <a:latin typeface="+mn-ea"/>
              </a:rPr>
              <a:t>将该对象传递</a:t>
            </a:r>
            <a:r>
              <a:rPr lang="zh-CN" altLang="zh-CN" sz="2000" b="1" dirty="0" smtClean="0">
                <a:solidFill>
                  <a:srgbClr val="0000CC"/>
                </a:solidFill>
                <a:latin typeface="+mn-ea"/>
              </a:rPr>
              <a:t>给</a:t>
            </a:r>
            <a:r>
              <a:rPr lang="en-US" altLang="zh-CN" sz="2000" b="1" dirty="0" smtClean="0">
                <a:solidFill>
                  <a:srgbClr val="0000CC"/>
                </a:solidFill>
                <a:latin typeface="+mn-ea"/>
              </a:rPr>
              <a:t> __</a:t>
            </a:r>
            <a:r>
              <a:rPr lang="en-US" altLang="zh-CN" sz="2000" b="1" dirty="0" err="1">
                <a:solidFill>
                  <a:srgbClr val="0000CC"/>
                </a:solidFill>
                <a:latin typeface="+mn-ea"/>
              </a:rPr>
              <a:t>init</a:t>
            </a:r>
            <a:r>
              <a:rPr lang="en-US" altLang="zh-CN" sz="2000" b="1" dirty="0" smtClean="0">
                <a:solidFill>
                  <a:srgbClr val="0000CC"/>
                </a:solidFill>
                <a:latin typeface="+mn-ea"/>
              </a:rPr>
              <a:t>__() </a:t>
            </a:r>
            <a:r>
              <a:rPr lang="zh-CN" altLang="zh-CN" sz="2000" b="1" dirty="0" smtClean="0">
                <a:solidFill>
                  <a:srgbClr val="0000CC"/>
                </a:solidFill>
                <a:latin typeface="+mn-ea"/>
              </a:rPr>
              <a:t>方法</a:t>
            </a:r>
            <a:r>
              <a:rPr lang="zh-CN" altLang="zh-CN" sz="2000" b="1" dirty="0">
                <a:solidFill>
                  <a:srgbClr val="0000CC"/>
                </a:solidFill>
                <a:latin typeface="+mn-ea"/>
              </a:rPr>
              <a:t>中</a:t>
            </a:r>
            <a:r>
              <a:rPr lang="zh-CN" altLang="zh-CN" sz="2000" b="1" dirty="0" smtClean="0">
                <a:solidFill>
                  <a:srgbClr val="0000CC"/>
                </a:solidFill>
                <a:latin typeface="+mn-ea"/>
              </a:rPr>
              <a:t>的</a:t>
            </a:r>
            <a:r>
              <a:rPr lang="en-US" altLang="zh-CN" sz="2000" b="1" dirty="0" smtClean="0">
                <a:solidFill>
                  <a:srgbClr val="0000CC"/>
                </a:solidFill>
                <a:latin typeface="+mn-ea"/>
              </a:rPr>
              <a:t> self </a:t>
            </a:r>
            <a:r>
              <a:rPr lang="zh-CN" altLang="zh-CN" sz="2000" b="1" dirty="0" smtClean="0">
                <a:solidFill>
                  <a:srgbClr val="0000CC"/>
                </a:solidFill>
                <a:latin typeface="+mn-ea"/>
              </a:rPr>
              <a:t>参数</a:t>
            </a:r>
            <a:r>
              <a:rPr lang="zh-CN" altLang="zh-CN" sz="2000" dirty="0">
                <a:latin typeface="+mn-ea"/>
              </a:rPr>
              <a:t>。而</a:t>
            </a:r>
            <a:r>
              <a:rPr lang="en-US" altLang="zh-CN" sz="2000" dirty="0">
                <a:latin typeface="+mn-ea"/>
              </a:rPr>
              <a:t>__</a:t>
            </a:r>
            <a:r>
              <a:rPr lang="en-US" altLang="zh-CN" sz="2000" dirty="0" err="1">
                <a:latin typeface="+mn-ea"/>
              </a:rPr>
              <a:t>init</a:t>
            </a:r>
            <a:r>
              <a:rPr lang="en-US" altLang="zh-CN" sz="2000" dirty="0">
                <a:latin typeface="+mn-ea"/>
              </a:rPr>
              <a:t>__()</a:t>
            </a:r>
            <a:r>
              <a:rPr lang="zh-CN" altLang="zh-CN" sz="2000" dirty="0">
                <a:latin typeface="+mn-ea"/>
              </a:rPr>
              <a:t>方法是在对象创建完成之后</a:t>
            </a:r>
            <a:r>
              <a:rPr lang="zh-CN" altLang="zh-CN" sz="2000" b="1" dirty="0">
                <a:solidFill>
                  <a:srgbClr val="0000CC"/>
                </a:solidFill>
                <a:latin typeface="+mn-ea"/>
              </a:rPr>
              <a:t>初始化对象状态</a:t>
            </a:r>
            <a:r>
              <a:rPr lang="zh-CN" altLang="zh-CN" sz="2000" dirty="0" smtClean="0">
                <a:latin typeface="+mn-ea"/>
              </a:rPr>
              <a:t>。这</a:t>
            </a:r>
            <a:r>
              <a:rPr lang="zh-CN" altLang="zh-CN" sz="2000" dirty="0">
                <a:latin typeface="+mn-ea"/>
              </a:rPr>
              <a:t>两个方法都是在实例化对象时被</a:t>
            </a:r>
            <a:r>
              <a:rPr lang="zh-CN" altLang="zh-CN" sz="2000" b="1" dirty="0">
                <a:solidFill>
                  <a:srgbClr val="0000CC"/>
                </a:solidFill>
                <a:latin typeface="+mn-ea"/>
              </a:rPr>
              <a:t>自动调用的，不需要程序显式调用</a:t>
            </a:r>
            <a:r>
              <a:rPr lang="zh-CN" altLang="zh-CN" sz="2000" dirty="0">
                <a:latin typeface="+mn-ea"/>
              </a:rPr>
              <a:t>。</a:t>
            </a:r>
            <a:endParaRPr lang="zh-CN" altLang="en-US" sz="2000" dirty="0">
              <a:latin typeface="+mn-ea"/>
            </a:endParaRPr>
          </a:p>
        </p:txBody>
      </p:sp>
      <p:sp>
        <p:nvSpPr>
          <p:cNvPr id="9" name="矩形 8"/>
          <p:cNvSpPr/>
          <p:nvPr/>
        </p:nvSpPr>
        <p:spPr>
          <a:xfrm>
            <a:off x="1197340" y="4687824"/>
            <a:ext cx="10597093" cy="1477328"/>
          </a:xfrm>
          <a:prstGeom prst="rect">
            <a:avLst/>
          </a:prstGeom>
        </p:spPr>
        <p:txBody>
          <a:bodyPr wrap="square">
            <a:spAutoFit/>
          </a:bodyPr>
          <a:lstStyle/>
          <a:p>
            <a:pPr>
              <a:lnSpc>
                <a:spcPct val="150000"/>
              </a:lnSpc>
            </a:pPr>
            <a:r>
              <a:rPr lang="en-US" altLang="zh-CN" sz="2000" dirty="0" smtClean="0"/>
              <a:t>       </a:t>
            </a:r>
            <a:r>
              <a:rPr lang="en-US" altLang="zh-CN" sz="2000" b="1" dirty="0" smtClean="0">
                <a:solidFill>
                  <a:srgbClr val="E73A1C"/>
                </a:solidFill>
              </a:rPr>
              <a:t>__</a:t>
            </a:r>
            <a:r>
              <a:rPr lang="en-US" altLang="zh-CN" sz="2000" b="1" dirty="0">
                <a:solidFill>
                  <a:srgbClr val="E73A1C"/>
                </a:solidFill>
              </a:rPr>
              <a:t>new</a:t>
            </a:r>
            <a:r>
              <a:rPr lang="en-US" altLang="zh-CN" sz="2000" b="1" dirty="0" smtClean="0">
                <a:solidFill>
                  <a:srgbClr val="E73A1C"/>
                </a:solidFill>
              </a:rPr>
              <a:t>__() </a:t>
            </a:r>
            <a:r>
              <a:rPr lang="zh-CN" altLang="zh-CN" sz="2000" b="1" dirty="0" smtClean="0">
                <a:solidFill>
                  <a:srgbClr val="E73A1C"/>
                </a:solidFill>
              </a:rPr>
              <a:t>方法</a:t>
            </a:r>
            <a:r>
              <a:rPr lang="zh-CN" altLang="zh-CN" sz="2000" dirty="0" smtClean="0"/>
              <a:t>在</a:t>
            </a:r>
            <a:r>
              <a:rPr lang="en-US" altLang="zh-CN" sz="2000" dirty="0" smtClean="0"/>
              <a:t> </a:t>
            </a:r>
            <a:r>
              <a:rPr lang="en-US" altLang="zh-CN" sz="2000" b="1" dirty="0" smtClean="0">
                <a:solidFill>
                  <a:srgbClr val="0000CC"/>
                </a:solidFill>
              </a:rPr>
              <a:t>object</a:t>
            </a:r>
            <a:r>
              <a:rPr lang="en-US" altLang="zh-CN" sz="2000" dirty="0" smtClean="0"/>
              <a:t> </a:t>
            </a:r>
            <a:r>
              <a:rPr lang="zh-CN" altLang="zh-CN" sz="2000" dirty="0" smtClean="0"/>
              <a:t>类中定义</a:t>
            </a:r>
            <a:r>
              <a:rPr lang="zh-CN" altLang="en-US" sz="2000" dirty="0" smtClean="0"/>
              <a:t>，该方法</a:t>
            </a:r>
            <a:r>
              <a:rPr lang="zh-CN" altLang="en-US" sz="2000" dirty="0"/>
              <a:t>至少需要一个</a:t>
            </a:r>
            <a:r>
              <a:rPr lang="zh-CN" altLang="en-US" sz="2000" dirty="0" smtClean="0"/>
              <a:t>参数 </a:t>
            </a:r>
            <a:r>
              <a:rPr lang="en-US" altLang="zh-CN" sz="2000" b="1" dirty="0" err="1" smtClean="0">
                <a:solidFill>
                  <a:srgbClr val="0000CC"/>
                </a:solidFill>
              </a:rPr>
              <a:t>cls</a:t>
            </a:r>
            <a:r>
              <a:rPr lang="en-US" altLang="zh-CN" sz="2000" b="1" dirty="0" smtClean="0">
                <a:solidFill>
                  <a:srgbClr val="0000CC"/>
                </a:solidFill>
              </a:rPr>
              <a:t> </a:t>
            </a:r>
            <a:r>
              <a:rPr lang="zh-CN" altLang="en-US" sz="2000" b="1" dirty="0" smtClean="0">
                <a:solidFill>
                  <a:srgbClr val="0000CC"/>
                </a:solidFill>
              </a:rPr>
              <a:t>表示</a:t>
            </a:r>
            <a:r>
              <a:rPr lang="zh-CN" altLang="en-US" sz="2000" b="1" dirty="0">
                <a:solidFill>
                  <a:srgbClr val="0000CC"/>
                </a:solidFill>
              </a:rPr>
              <a:t>需要实例化的类</a:t>
            </a:r>
            <a:r>
              <a:rPr lang="zh-CN" altLang="en-US" sz="2000" dirty="0" smtClean="0"/>
              <a:t>。</a:t>
            </a:r>
            <a:r>
              <a:rPr lang="en-US" altLang="zh-CN" sz="2000" dirty="0"/>
              <a:t>__new__()</a:t>
            </a:r>
            <a:r>
              <a:rPr lang="zh-CN" altLang="en-US" sz="2000" dirty="0"/>
              <a:t>方法必须要有返回值，</a:t>
            </a:r>
            <a:r>
              <a:rPr lang="zh-CN" altLang="en-US" sz="2000" b="1" dirty="0">
                <a:solidFill>
                  <a:srgbClr val="0000CC"/>
                </a:solidFill>
              </a:rPr>
              <a:t>返回实例化</a:t>
            </a:r>
            <a:r>
              <a:rPr lang="zh-CN" altLang="en-US" sz="2000" b="1" dirty="0" smtClean="0">
                <a:solidFill>
                  <a:srgbClr val="0000CC"/>
                </a:solidFill>
              </a:rPr>
              <a:t>对象</a:t>
            </a:r>
            <a:r>
              <a:rPr lang="zh-CN" altLang="en-US" sz="2000" dirty="0" smtClean="0"/>
              <a:t>。</a:t>
            </a:r>
            <a:r>
              <a:rPr lang="en-US" altLang="zh-CN" sz="2000" dirty="0" smtClean="0"/>
              <a:t>python</a:t>
            </a:r>
            <a:r>
              <a:rPr lang="zh-CN" altLang="en-US" sz="2000" dirty="0" smtClean="0"/>
              <a:t>中的类</a:t>
            </a:r>
            <a:r>
              <a:rPr lang="zh-CN" altLang="en-US" sz="2000" dirty="0"/>
              <a:t>都</a:t>
            </a:r>
            <a:r>
              <a:rPr lang="zh-CN" altLang="en-US" sz="2000" b="1" dirty="0">
                <a:solidFill>
                  <a:srgbClr val="0000CC"/>
                </a:solidFill>
              </a:rPr>
              <a:t>直接或</a:t>
            </a:r>
            <a:r>
              <a:rPr lang="zh-CN" altLang="en-US" sz="2000" b="1" dirty="0" smtClean="0">
                <a:solidFill>
                  <a:srgbClr val="0000CC"/>
                </a:solidFill>
              </a:rPr>
              <a:t>间接继承</a:t>
            </a:r>
            <a:r>
              <a:rPr lang="zh-CN" altLang="en-US" sz="2000" b="1" dirty="0">
                <a:solidFill>
                  <a:srgbClr val="0000CC"/>
                </a:solidFill>
              </a:rPr>
              <a:t>自</a:t>
            </a:r>
            <a:r>
              <a:rPr lang="en-US" altLang="zh-CN" sz="2000" b="1" dirty="0">
                <a:solidFill>
                  <a:srgbClr val="0000CC"/>
                </a:solidFill>
              </a:rPr>
              <a:t>object</a:t>
            </a:r>
            <a:r>
              <a:rPr lang="zh-CN" altLang="en-US" sz="2000" b="1" dirty="0" smtClean="0">
                <a:solidFill>
                  <a:srgbClr val="0000CC"/>
                </a:solidFill>
              </a:rPr>
              <a:t>类</a:t>
            </a:r>
            <a:r>
              <a:rPr lang="zh-CN" altLang="en-US" sz="2000" dirty="0" smtClean="0"/>
              <a:t>。</a:t>
            </a:r>
            <a:r>
              <a:rPr lang="zh-CN" altLang="en-US" sz="2000" dirty="0"/>
              <a:t>如果类定义中</a:t>
            </a:r>
            <a:r>
              <a:rPr lang="zh-CN" altLang="en-US" sz="2000" dirty="0" smtClean="0"/>
              <a:t>没有提供 </a:t>
            </a:r>
            <a:r>
              <a:rPr lang="en-US" altLang="zh-CN" sz="2000" b="1" dirty="0" smtClean="0">
                <a:solidFill>
                  <a:srgbClr val="E73A1C"/>
                </a:solidFill>
              </a:rPr>
              <a:t>__new__() </a:t>
            </a:r>
            <a:r>
              <a:rPr lang="zh-CN" altLang="en-US" sz="2000" dirty="0" smtClean="0"/>
              <a:t>方法，</a:t>
            </a:r>
            <a:r>
              <a:rPr lang="zh-CN" altLang="en-US" sz="2000" dirty="0"/>
              <a:t>将</a:t>
            </a:r>
            <a:r>
              <a:rPr lang="zh-CN" altLang="en-US" sz="2000" b="1" dirty="0">
                <a:solidFill>
                  <a:srgbClr val="0000CC"/>
                </a:solidFill>
              </a:rPr>
              <a:t>使用从父类继承而来的</a:t>
            </a:r>
            <a:r>
              <a:rPr lang="en-US" altLang="zh-CN" sz="2000" b="1" dirty="0">
                <a:solidFill>
                  <a:srgbClr val="0000CC"/>
                </a:solidFill>
              </a:rPr>
              <a:t>__new</a:t>
            </a:r>
            <a:r>
              <a:rPr lang="en-US" altLang="zh-CN" sz="2000" b="1" dirty="0" smtClean="0">
                <a:solidFill>
                  <a:srgbClr val="0000CC"/>
                </a:solidFill>
              </a:rPr>
              <a:t>__() </a:t>
            </a:r>
            <a:r>
              <a:rPr lang="zh-CN" altLang="en-US" sz="2000" b="1" dirty="0" smtClean="0">
                <a:solidFill>
                  <a:srgbClr val="0000CC"/>
                </a:solidFill>
              </a:rPr>
              <a:t>方法</a:t>
            </a:r>
            <a:r>
              <a:rPr lang="zh-CN" altLang="en-US" sz="2000" dirty="0" smtClean="0"/>
              <a:t>。</a:t>
            </a:r>
            <a:endParaRPr lang="zh-CN" altLang="en-US" sz="2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293162"/>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4933409" y="560654"/>
            <a:ext cx="4239326" cy="732508"/>
          </a:xfrm>
          <a:prstGeom prst="rect">
            <a:avLst/>
          </a:prstGeom>
        </p:spPr>
        <p:txBody>
          <a:bodyPr wrap="square">
            <a:spAutoFit/>
          </a:bodyPr>
          <a:lstStyle/>
          <a:p>
            <a:pPr lvl="0" algn="ctr">
              <a:lnSpc>
                <a:spcPct val="130000"/>
              </a:lnSpc>
            </a:pPr>
            <a:r>
              <a:rPr lang="zh-CN" altLang="en-US" sz="3200" b="1" dirty="0">
                <a:solidFill>
                  <a:schemeClr val="accent1"/>
                </a:solidFill>
              </a:rPr>
              <a:t>实例的构造与初始化</a:t>
            </a:r>
            <a:endParaRPr lang="zh-CN" altLang="en-US" sz="3200" b="1" dirty="0">
              <a:solidFill>
                <a:schemeClr val="accent1"/>
              </a:solidFill>
            </a:endParaRPr>
          </a:p>
        </p:txBody>
      </p:sp>
      <p:sp>
        <p:nvSpPr>
          <p:cNvPr id="8" name="矩形 7"/>
          <p:cNvSpPr/>
          <p:nvPr/>
        </p:nvSpPr>
        <p:spPr>
          <a:xfrm>
            <a:off x="2087405" y="1453903"/>
            <a:ext cx="9931333" cy="1477328"/>
          </a:xfrm>
          <a:prstGeom prst="rect">
            <a:avLst/>
          </a:prstGeom>
        </p:spPr>
        <p:txBody>
          <a:bodyPr wrap="square">
            <a:spAutoFit/>
          </a:bodyPr>
          <a:lstStyle/>
          <a:p>
            <a:pPr>
              <a:lnSpc>
                <a:spcPct val="150000"/>
              </a:lnSpc>
            </a:pPr>
            <a:r>
              <a:rPr lang="en-US" altLang="zh-CN" sz="2000" dirty="0">
                <a:latin typeface="+mn-ea"/>
              </a:rPr>
              <a:t>        </a:t>
            </a:r>
            <a:r>
              <a:rPr lang="en-US" altLang="zh-CN" sz="2000" dirty="0" smtClean="0">
                <a:latin typeface="+mn-ea"/>
              </a:rPr>
              <a:t> </a:t>
            </a:r>
            <a:r>
              <a:rPr lang="en-US" altLang="zh-CN" sz="2000" b="1" dirty="0" smtClean="0">
                <a:solidFill>
                  <a:srgbClr val="E73A1C"/>
                </a:solidFill>
                <a:latin typeface="+mn-ea"/>
              </a:rPr>
              <a:t>__</a:t>
            </a:r>
            <a:r>
              <a:rPr lang="en-US" altLang="zh-CN" sz="2000" b="1" dirty="0" err="1">
                <a:solidFill>
                  <a:srgbClr val="E73A1C"/>
                </a:solidFill>
                <a:latin typeface="+mn-ea"/>
              </a:rPr>
              <a:t>init</a:t>
            </a:r>
            <a:r>
              <a:rPr lang="en-US" altLang="zh-CN" sz="2000" b="1" dirty="0" smtClean="0">
                <a:solidFill>
                  <a:srgbClr val="E73A1C"/>
                </a:solidFill>
                <a:latin typeface="+mn-ea"/>
              </a:rPr>
              <a:t>__() </a:t>
            </a:r>
            <a:r>
              <a:rPr lang="zh-CN" altLang="en-US" sz="2000" dirty="0" smtClean="0">
                <a:latin typeface="+mn-ea"/>
              </a:rPr>
              <a:t>方法</a:t>
            </a:r>
            <a:r>
              <a:rPr lang="zh-CN" altLang="en-US" sz="2000" dirty="0">
                <a:latin typeface="+mn-ea"/>
              </a:rPr>
              <a:t>有</a:t>
            </a:r>
            <a:r>
              <a:rPr lang="zh-CN" altLang="en-US" sz="2000" b="1" dirty="0">
                <a:solidFill>
                  <a:srgbClr val="0000CC"/>
                </a:solidFill>
                <a:latin typeface="+mn-ea"/>
              </a:rPr>
              <a:t>一个</a:t>
            </a:r>
            <a:r>
              <a:rPr lang="zh-CN" altLang="en-US" sz="2000" b="1" dirty="0" smtClean="0">
                <a:solidFill>
                  <a:srgbClr val="0000CC"/>
                </a:solidFill>
                <a:latin typeface="+mn-ea"/>
              </a:rPr>
              <a:t>参数 </a:t>
            </a:r>
            <a:r>
              <a:rPr lang="en-US" altLang="zh-CN" sz="2000" b="1" dirty="0" smtClean="0">
                <a:solidFill>
                  <a:srgbClr val="0000CC"/>
                </a:solidFill>
                <a:latin typeface="+mn-ea"/>
              </a:rPr>
              <a:t>self</a:t>
            </a:r>
            <a:r>
              <a:rPr lang="zh-CN" altLang="en-US" sz="2000" dirty="0" smtClean="0">
                <a:latin typeface="+mn-ea"/>
              </a:rPr>
              <a:t>，该</a:t>
            </a:r>
            <a:r>
              <a:rPr lang="zh-CN" altLang="en-US" sz="2000" dirty="0">
                <a:latin typeface="+mn-ea"/>
              </a:rPr>
              <a:t>参数</a:t>
            </a:r>
            <a:r>
              <a:rPr lang="zh-CN" altLang="en-US" sz="2000" dirty="0" smtClean="0">
                <a:latin typeface="+mn-ea"/>
              </a:rPr>
              <a:t>就是 </a:t>
            </a:r>
            <a:r>
              <a:rPr lang="en-US" altLang="zh-CN" sz="2000" b="1" dirty="0" smtClean="0">
                <a:solidFill>
                  <a:srgbClr val="E73A1C"/>
                </a:solidFill>
                <a:latin typeface="+mn-ea"/>
              </a:rPr>
              <a:t>__</a:t>
            </a:r>
            <a:r>
              <a:rPr lang="en-US" altLang="zh-CN" sz="2000" b="1" dirty="0">
                <a:solidFill>
                  <a:srgbClr val="E73A1C"/>
                </a:solidFill>
                <a:latin typeface="+mn-ea"/>
              </a:rPr>
              <a:t>new</a:t>
            </a:r>
            <a:r>
              <a:rPr lang="en-US" altLang="zh-CN" sz="2000" b="1" dirty="0" smtClean="0">
                <a:solidFill>
                  <a:srgbClr val="E73A1C"/>
                </a:solidFill>
                <a:latin typeface="+mn-ea"/>
              </a:rPr>
              <a:t>__() </a:t>
            </a:r>
            <a:r>
              <a:rPr lang="zh-CN" altLang="en-US" sz="2000" b="1" dirty="0" smtClean="0">
                <a:solidFill>
                  <a:srgbClr val="E73A1C"/>
                </a:solidFill>
                <a:latin typeface="+mn-ea"/>
              </a:rPr>
              <a:t>方法</a:t>
            </a:r>
            <a:r>
              <a:rPr lang="zh-CN" altLang="en-US" sz="2000" b="1" dirty="0">
                <a:solidFill>
                  <a:srgbClr val="E73A1C"/>
                </a:solidFill>
                <a:latin typeface="+mn-ea"/>
              </a:rPr>
              <a:t>返回的实例对象</a:t>
            </a:r>
            <a:r>
              <a:rPr lang="zh-CN" altLang="en-US" sz="2000" dirty="0">
                <a:latin typeface="+mn-ea"/>
              </a:rPr>
              <a:t>。若</a:t>
            </a:r>
            <a:r>
              <a:rPr lang="en-US" altLang="zh-CN" sz="2000" dirty="0">
                <a:latin typeface="+mn-ea"/>
              </a:rPr>
              <a:t>__new</a:t>
            </a:r>
            <a:r>
              <a:rPr lang="en-US" altLang="zh-CN" sz="2000" dirty="0" smtClean="0">
                <a:latin typeface="+mn-ea"/>
              </a:rPr>
              <a:t>__() </a:t>
            </a:r>
            <a:r>
              <a:rPr lang="zh-CN" altLang="en-US" sz="2000" dirty="0" smtClean="0">
                <a:latin typeface="+mn-ea"/>
              </a:rPr>
              <a:t>方法</a:t>
            </a:r>
            <a:r>
              <a:rPr lang="zh-CN" altLang="en-US" sz="2000" dirty="0">
                <a:latin typeface="+mn-ea"/>
              </a:rPr>
              <a:t>没有正确返回当前</a:t>
            </a:r>
            <a:r>
              <a:rPr lang="zh-CN" altLang="en-US" sz="2000" dirty="0" smtClean="0">
                <a:latin typeface="+mn-ea"/>
              </a:rPr>
              <a:t>类 </a:t>
            </a:r>
            <a:r>
              <a:rPr lang="en-US" altLang="zh-CN" sz="2000" dirty="0" err="1" smtClean="0">
                <a:latin typeface="+mn-ea"/>
              </a:rPr>
              <a:t>cls</a:t>
            </a:r>
            <a:r>
              <a:rPr lang="en-US" altLang="zh-CN" sz="2000" dirty="0" smtClean="0">
                <a:latin typeface="+mn-ea"/>
              </a:rPr>
              <a:t> </a:t>
            </a:r>
            <a:r>
              <a:rPr lang="zh-CN" altLang="en-US" sz="2000" dirty="0" smtClean="0">
                <a:latin typeface="+mn-ea"/>
              </a:rPr>
              <a:t>的</a:t>
            </a:r>
            <a:r>
              <a:rPr lang="zh-CN" altLang="en-US" sz="2000" dirty="0">
                <a:latin typeface="+mn-ea"/>
              </a:rPr>
              <a:t>实例对象，那么</a:t>
            </a:r>
            <a:r>
              <a:rPr lang="en-US" altLang="zh-CN" sz="2000" dirty="0">
                <a:latin typeface="+mn-ea"/>
              </a:rPr>
              <a:t>__</a:t>
            </a:r>
            <a:r>
              <a:rPr lang="en-US" altLang="zh-CN" sz="2000" dirty="0" err="1">
                <a:latin typeface="+mn-ea"/>
              </a:rPr>
              <a:t>init</a:t>
            </a:r>
            <a:r>
              <a:rPr lang="en-US" altLang="zh-CN" sz="2000" dirty="0">
                <a:latin typeface="+mn-ea"/>
              </a:rPr>
              <a:t>__()</a:t>
            </a:r>
            <a:r>
              <a:rPr lang="zh-CN" altLang="en-US" sz="2000" dirty="0">
                <a:latin typeface="+mn-ea"/>
              </a:rPr>
              <a:t>方法</a:t>
            </a:r>
            <a:r>
              <a:rPr lang="zh-CN" altLang="en-US" sz="2000" b="1" dirty="0">
                <a:solidFill>
                  <a:srgbClr val="0000CC"/>
                </a:solidFill>
                <a:latin typeface="+mn-ea"/>
              </a:rPr>
              <a:t>将无法被调用</a:t>
            </a:r>
            <a:r>
              <a:rPr lang="zh-CN" altLang="en-US" sz="2000" dirty="0">
                <a:latin typeface="+mn-ea"/>
              </a:rPr>
              <a:t>。</a:t>
            </a:r>
            <a:r>
              <a:rPr lang="en-US" altLang="zh-CN" sz="2000" dirty="0">
                <a:latin typeface="+mn-ea"/>
              </a:rPr>
              <a:t>__</a:t>
            </a:r>
            <a:r>
              <a:rPr lang="en-US" altLang="zh-CN" sz="2000" dirty="0" err="1">
                <a:latin typeface="+mn-ea"/>
              </a:rPr>
              <a:t>init</a:t>
            </a:r>
            <a:r>
              <a:rPr lang="en-US" altLang="zh-CN" sz="2000" dirty="0" smtClean="0">
                <a:latin typeface="+mn-ea"/>
              </a:rPr>
              <a:t>__() </a:t>
            </a:r>
            <a:r>
              <a:rPr lang="zh-CN" altLang="en-US" sz="2000" dirty="0" smtClean="0">
                <a:latin typeface="+mn-ea"/>
              </a:rPr>
              <a:t>方法在 </a:t>
            </a:r>
            <a:r>
              <a:rPr lang="en-US" altLang="zh-CN" sz="2000" dirty="0" smtClean="0">
                <a:latin typeface="+mn-ea"/>
              </a:rPr>
              <a:t>__</a:t>
            </a:r>
            <a:r>
              <a:rPr lang="en-US" altLang="zh-CN" sz="2000" dirty="0">
                <a:latin typeface="+mn-ea"/>
              </a:rPr>
              <a:t>new</a:t>
            </a:r>
            <a:r>
              <a:rPr lang="en-US" altLang="zh-CN" sz="2000" dirty="0" smtClean="0">
                <a:latin typeface="+mn-ea"/>
              </a:rPr>
              <a:t>__() </a:t>
            </a:r>
            <a:r>
              <a:rPr lang="zh-CN" altLang="en-US" sz="2000" dirty="0" smtClean="0">
                <a:latin typeface="+mn-ea"/>
              </a:rPr>
              <a:t>方法</a:t>
            </a:r>
            <a:r>
              <a:rPr lang="zh-CN" altLang="en-US" sz="2000" dirty="0">
                <a:latin typeface="+mn-ea"/>
              </a:rPr>
              <a:t>的基础上完成一些初始化工作，</a:t>
            </a:r>
            <a:r>
              <a:rPr lang="zh-CN" altLang="en-US" sz="2000" b="1" dirty="0">
                <a:solidFill>
                  <a:srgbClr val="0000CC"/>
                </a:solidFill>
                <a:latin typeface="+mn-ea"/>
              </a:rPr>
              <a:t>不需要返回值</a:t>
            </a:r>
            <a:r>
              <a:rPr lang="zh-CN" altLang="en-US" sz="2000" dirty="0">
                <a:latin typeface="+mn-ea"/>
              </a:rPr>
              <a:t>。</a:t>
            </a:r>
            <a:endParaRPr lang="zh-CN" altLang="en-US" sz="2000" dirty="0">
              <a:latin typeface="+mn-ea"/>
            </a:endParaRPr>
          </a:p>
        </p:txBody>
      </p:sp>
      <p:sp>
        <p:nvSpPr>
          <p:cNvPr id="9" name="矩形 8"/>
          <p:cNvSpPr/>
          <p:nvPr/>
        </p:nvSpPr>
        <p:spPr>
          <a:xfrm>
            <a:off x="987151" y="2973915"/>
            <a:ext cx="10857298" cy="1015663"/>
          </a:xfrm>
          <a:prstGeom prst="rect">
            <a:avLst/>
          </a:prstGeom>
        </p:spPr>
        <p:txBody>
          <a:bodyPr wrap="square">
            <a:spAutoFit/>
          </a:bodyPr>
          <a:lstStyle/>
          <a:p>
            <a:pPr>
              <a:lnSpc>
                <a:spcPct val="150000"/>
              </a:lnSpc>
            </a:pPr>
            <a:r>
              <a:rPr lang="en-US" altLang="zh-CN" sz="2000" dirty="0" smtClean="0"/>
              <a:t>       </a:t>
            </a:r>
            <a:r>
              <a:rPr lang="zh-CN" altLang="zh-CN" sz="2000" dirty="0" smtClean="0"/>
              <a:t>如果用户</a:t>
            </a:r>
            <a:r>
              <a:rPr lang="zh-CN" altLang="en-US" sz="2000" dirty="0" smtClean="0"/>
              <a:t>在类中</a:t>
            </a:r>
            <a:r>
              <a:rPr lang="zh-CN" altLang="zh-CN" sz="2000" b="1" dirty="0" smtClean="0">
                <a:solidFill>
                  <a:srgbClr val="E73A1C"/>
                </a:solidFill>
              </a:rPr>
              <a:t>未</a:t>
            </a:r>
            <a:r>
              <a:rPr lang="zh-CN" altLang="en-US" sz="2000" b="1" dirty="0" smtClean="0">
                <a:solidFill>
                  <a:srgbClr val="E73A1C"/>
                </a:solidFill>
              </a:rPr>
              <a:t>提供 </a:t>
            </a:r>
            <a:r>
              <a:rPr lang="en-US" altLang="zh-CN" sz="2000" b="1" dirty="0" smtClean="0">
                <a:solidFill>
                  <a:srgbClr val="E73A1C"/>
                </a:solidFill>
              </a:rPr>
              <a:t>__</a:t>
            </a:r>
            <a:r>
              <a:rPr lang="en-US" altLang="zh-CN" sz="2000" b="1" dirty="0" err="1">
                <a:solidFill>
                  <a:srgbClr val="E73A1C"/>
                </a:solidFill>
              </a:rPr>
              <a:t>init</a:t>
            </a:r>
            <a:r>
              <a:rPr lang="en-US" altLang="zh-CN" sz="2000" b="1" dirty="0" smtClean="0">
                <a:solidFill>
                  <a:srgbClr val="E73A1C"/>
                </a:solidFill>
              </a:rPr>
              <a:t>__() </a:t>
            </a:r>
            <a:r>
              <a:rPr lang="zh-CN" altLang="zh-CN" sz="2000" b="1" dirty="0" smtClean="0">
                <a:solidFill>
                  <a:srgbClr val="E73A1C"/>
                </a:solidFill>
              </a:rPr>
              <a:t>方法</a:t>
            </a:r>
            <a:r>
              <a:rPr lang="zh-CN" altLang="zh-CN" sz="2000" dirty="0" smtClean="0"/>
              <a:t>，</a:t>
            </a:r>
            <a:r>
              <a:rPr lang="zh-CN" altLang="en-US" sz="2000" dirty="0" smtClean="0"/>
              <a:t>系统将</a:t>
            </a:r>
            <a:r>
              <a:rPr lang="zh-CN" altLang="en-US" sz="2000" b="1" dirty="0" smtClean="0">
                <a:solidFill>
                  <a:srgbClr val="E73A1C"/>
                </a:solidFill>
              </a:rPr>
              <a:t>默认调用父</a:t>
            </a:r>
            <a:r>
              <a:rPr lang="zh-CN" altLang="en-US" sz="2000" b="1" dirty="0">
                <a:solidFill>
                  <a:srgbClr val="E73A1C"/>
                </a:solidFill>
              </a:rPr>
              <a:t>类的</a:t>
            </a:r>
            <a:r>
              <a:rPr lang="zh-CN" altLang="en-US" sz="2000" b="1" dirty="0" smtClean="0">
                <a:solidFill>
                  <a:srgbClr val="E73A1C"/>
                </a:solidFill>
              </a:rPr>
              <a:t>初始化方法</a:t>
            </a:r>
            <a:r>
              <a:rPr lang="zh-CN" altLang="en-US" sz="2000" dirty="0" smtClean="0"/>
              <a:t>。</a:t>
            </a:r>
            <a:r>
              <a:rPr lang="en-US" altLang="zh-CN" sz="2000" dirty="0" smtClean="0"/>
              <a:t>Python </a:t>
            </a:r>
            <a:r>
              <a:rPr lang="zh-CN" altLang="en-US" sz="2000" dirty="0" smtClean="0"/>
              <a:t>中所有的类都直接或间接继承于</a:t>
            </a:r>
            <a:r>
              <a:rPr lang="en-US" altLang="zh-CN" sz="2000" dirty="0" smtClean="0"/>
              <a:t>object</a:t>
            </a:r>
            <a:r>
              <a:rPr lang="zh-CN" altLang="en-US" sz="2000" dirty="0" smtClean="0"/>
              <a:t>类，该类中提供了</a:t>
            </a:r>
            <a:r>
              <a:rPr lang="en-US" altLang="zh-CN" sz="2000" b="1" dirty="0">
                <a:solidFill>
                  <a:srgbClr val="E73A1C"/>
                </a:solidFill>
              </a:rPr>
              <a:t>__</a:t>
            </a:r>
            <a:r>
              <a:rPr lang="en-US" altLang="zh-CN" sz="2000" b="1" dirty="0" err="1">
                <a:solidFill>
                  <a:srgbClr val="E73A1C"/>
                </a:solidFill>
              </a:rPr>
              <a:t>init</a:t>
            </a:r>
            <a:r>
              <a:rPr lang="en-US" altLang="zh-CN" sz="2000" b="1" dirty="0">
                <a:solidFill>
                  <a:srgbClr val="E73A1C"/>
                </a:solidFill>
              </a:rPr>
              <a:t>__() </a:t>
            </a:r>
            <a:r>
              <a:rPr lang="zh-CN" altLang="zh-CN" sz="2000" b="1" dirty="0" smtClean="0">
                <a:solidFill>
                  <a:srgbClr val="E73A1C"/>
                </a:solidFill>
              </a:rPr>
              <a:t>方法</a:t>
            </a:r>
            <a:r>
              <a:rPr lang="zh-CN" altLang="en-US" sz="2000" b="1" dirty="0" smtClean="0">
                <a:solidFill>
                  <a:srgbClr val="E73A1C"/>
                </a:solidFill>
              </a:rPr>
              <a:t>。</a:t>
            </a:r>
            <a:endParaRPr lang="zh-CN" altLang="en-US" sz="2000" dirty="0"/>
          </a:p>
        </p:txBody>
      </p:sp>
      <p:sp>
        <p:nvSpPr>
          <p:cNvPr id="10" name="Rectangle 1"/>
          <p:cNvSpPr>
            <a:spLocks noChangeArrowheads="1"/>
          </p:cNvSpPr>
          <p:nvPr/>
        </p:nvSpPr>
        <p:spPr bwMode="auto">
          <a:xfrm>
            <a:off x="2066877" y="4146822"/>
            <a:ext cx="4663917" cy="2585323"/>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class </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a:t>
            </a:r>
            <a:b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b="0" i="0" u="none" strike="noStrike" cap="none" normalizeH="0" baseline="0" dirty="0" smtClean="0">
                <a:ln>
                  <a:noFill/>
                </a:ln>
                <a:solidFill>
                  <a:srgbClr val="B200B2"/>
                </a:solidFill>
                <a:effectLst/>
                <a:latin typeface="Arial Unicode MS" panose="020B0604020202020204" pitchFamily="34" charset="-122"/>
                <a:ea typeface="Fira Code"/>
              </a:rPr>
              <a:t>__new__</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cls</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*args</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**kwargs):</a:t>
            </a:r>
            <a:b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6A8759"/>
                </a:solidFill>
                <a:effectLst/>
                <a:latin typeface="Adobe 仿宋 Std R" panose="02020400000000000000" pitchFamily="18" charset="-122"/>
                <a:ea typeface="Adobe 仿宋 Std R" panose="02020400000000000000" pitchFamily="18" charset="-122"/>
              </a:rPr>
              <a:t>调</a:t>
            </a:r>
            <a:r>
              <a:rPr kumimoji="0" lang="zh-CN" altLang="zh-CN"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用</a:t>
            </a:r>
            <a:r>
              <a:rPr kumimoji="0" lang="zh-CN" altLang="zh-CN" b="0" i="0" u="none" strike="noStrike" cap="none" normalizeH="0" baseline="0" dirty="0" smtClean="0">
                <a:ln>
                  <a:noFill/>
                </a:ln>
                <a:solidFill>
                  <a:srgbClr val="6A8759"/>
                </a:solidFill>
                <a:effectLst/>
                <a:latin typeface="Arial Unicode MS" panose="020B0604020202020204" pitchFamily="34" charset="-122"/>
                <a:ea typeface="Fira Code"/>
              </a:rPr>
              <a:t>__new__</a:t>
            </a:r>
            <a:r>
              <a:rPr kumimoji="0" lang="zh-CN" altLang="zh-CN"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方法</a:t>
            </a:r>
            <a:r>
              <a:rPr kumimoji="0" lang="zh-CN" altLang="zh-CN"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return </a:t>
            </a:r>
            <a:r>
              <a:rPr kumimoji="0" lang="zh-CN" altLang="zh-CN" b="0" i="0" u="none" strike="noStrike" cap="none" normalizeH="0" baseline="0" dirty="0" smtClean="0">
                <a:ln>
                  <a:noFill/>
                </a:ln>
                <a:solidFill>
                  <a:srgbClr val="8888C6"/>
                </a:solidFill>
                <a:effectLst/>
                <a:latin typeface="Arial Unicode MS" panose="020B0604020202020204" pitchFamily="34" charset="-122"/>
                <a:ea typeface="Fira Code"/>
              </a:rPr>
              <a:t>super</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B200B2"/>
                </a:solidFill>
                <a:effectLst/>
                <a:latin typeface="Arial Unicode MS" panose="020B0604020202020204" pitchFamily="34" charset="-122"/>
                <a:ea typeface="Fira Code"/>
              </a:rPr>
              <a:t>__new__</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cls</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b="0" i="0" u="none" strike="noStrike" cap="none" normalizeH="0" baseline="0" dirty="0" smtClean="0">
                <a:ln>
                  <a:noFill/>
                </a:ln>
                <a:solidFill>
                  <a:srgbClr val="B200B2"/>
                </a:solidFill>
                <a:effectLst/>
                <a:latin typeface="Arial Unicode MS" panose="020B0604020202020204" pitchFamily="34" charset="-122"/>
                <a:ea typeface="Fira Code"/>
              </a:rPr>
              <a:t>__init__</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6A8759"/>
                </a:solidFill>
                <a:effectLst/>
                <a:latin typeface="Adobe 仿宋 Std R" panose="02020400000000000000" pitchFamily="18" charset="-122"/>
                <a:ea typeface="Adobe 仿宋 Std R" panose="02020400000000000000" pitchFamily="18" charset="-122"/>
              </a:rPr>
              <a:t>调</a:t>
            </a:r>
            <a:r>
              <a:rPr kumimoji="0" lang="zh-CN" altLang="zh-CN"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用</a:t>
            </a:r>
            <a:r>
              <a:rPr kumimoji="0" lang="zh-CN" altLang="zh-CN" b="0" i="0" u="none" strike="noStrike" cap="none" normalizeH="0" baseline="0" dirty="0" smtClean="0">
                <a:ln>
                  <a:noFill/>
                </a:ln>
                <a:solidFill>
                  <a:srgbClr val="6A8759"/>
                </a:solidFill>
                <a:effectLst/>
                <a:latin typeface="Arial Unicode MS" panose="020B0604020202020204" pitchFamily="34" charset="-122"/>
                <a:ea typeface="Fira Code"/>
              </a:rPr>
              <a:t>__init__</a:t>
            </a:r>
            <a:r>
              <a:rPr kumimoji="0" lang="zh-CN" altLang="zh-CN"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方法</a:t>
            </a:r>
            <a:r>
              <a:rPr kumimoji="0" lang="zh-CN" altLang="zh-CN"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t>
            </a:r>
            <a:endParaRPr kumimoji="0" lang="zh-CN" altLang="zh-CN" sz="2400" b="0" i="0" u="none" strike="noStrike" cap="none" normalizeH="0" baseline="0" dirty="0" smtClean="0">
              <a:ln>
                <a:noFill/>
              </a:ln>
              <a:solidFill>
                <a:schemeClr val="tx1"/>
              </a:solidFill>
              <a:effectLst/>
              <a:latin typeface="Arial" panose="020B0604020202020204" pitchFamily="34" charset="0"/>
            </a:endParaRPr>
          </a:p>
        </p:txBody>
      </p:sp>
      <p:sp>
        <p:nvSpPr>
          <p:cNvPr id="11" name="Rectangle 1"/>
          <p:cNvSpPr>
            <a:spLocks noChangeArrowheads="1"/>
          </p:cNvSpPr>
          <p:nvPr/>
        </p:nvSpPr>
        <p:spPr bwMode="auto">
          <a:xfrm>
            <a:off x="8666616" y="4494487"/>
            <a:ext cx="1135781" cy="459293"/>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b="0" i="0" u="none" strike="noStrike" cap="none" normalizeH="0" baseline="0" dirty="0" smtClean="0">
                <a:ln>
                  <a:noFill/>
                </a:ln>
                <a:solidFill>
                  <a:srgbClr val="A9B7C6"/>
                </a:solidFill>
                <a:effectLst/>
                <a:latin typeface="Arial Unicode MS" panose="020B0604020202020204" pitchFamily="34" charset="-122"/>
                <a:ea typeface="Fira Code"/>
              </a:rPr>
              <a:t>a = A()</a:t>
            </a:r>
            <a:endParaRPr kumimoji="0" lang="zh-CN" altLang="zh-CN" sz="2400" b="0" i="0" u="none" strike="noStrike" cap="none" normalizeH="0" baseline="0" dirty="0" smtClean="0">
              <a:ln>
                <a:noFill/>
              </a:ln>
              <a:solidFill>
                <a:schemeClr val="tx1"/>
              </a:solidFill>
              <a:effectLst/>
              <a:latin typeface="Arial" panose="020B0604020202020204" pitchFamily="34" charset="0"/>
            </a:endParaRPr>
          </a:p>
        </p:txBody>
      </p:sp>
      <p:sp>
        <p:nvSpPr>
          <p:cNvPr id="12" name="矩形 11"/>
          <p:cNvSpPr/>
          <p:nvPr/>
        </p:nvSpPr>
        <p:spPr>
          <a:xfrm>
            <a:off x="8268956" y="5640579"/>
            <a:ext cx="2135953" cy="923330"/>
          </a:xfrm>
          <a:prstGeom prst="rect">
            <a:avLst/>
          </a:prstGeom>
        </p:spPr>
        <p:txBody>
          <a:bodyPr wrap="square">
            <a:spAutoFit/>
          </a:bodyPr>
          <a:lstStyle/>
          <a:p>
            <a:pPr>
              <a:lnSpc>
                <a:spcPct val="150000"/>
              </a:lnSpc>
            </a:pPr>
            <a:r>
              <a:rPr lang="zh-CN" altLang="en-US" b="1" dirty="0">
                <a:solidFill>
                  <a:srgbClr val="E73A1C"/>
                </a:solidFill>
              </a:rPr>
              <a:t>调用__new__方法</a:t>
            </a:r>
            <a:endParaRPr lang="zh-CN" altLang="en-US" b="1" dirty="0">
              <a:solidFill>
                <a:srgbClr val="E73A1C"/>
              </a:solidFill>
            </a:endParaRPr>
          </a:p>
          <a:p>
            <a:pPr>
              <a:lnSpc>
                <a:spcPct val="150000"/>
              </a:lnSpc>
            </a:pPr>
            <a:r>
              <a:rPr lang="zh-CN" altLang="en-US" b="1" dirty="0">
                <a:solidFill>
                  <a:srgbClr val="E73A1C"/>
                </a:solidFill>
              </a:rPr>
              <a:t>调用__init__方法</a:t>
            </a:r>
            <a:endParaRPr lang="zh-CN" altLang="en-US" b="1" dirty="0">
              <a:solidFill>
                <a:srgbClr val="E73A1C"/>
              </a:solidFill>
            </a:endParaRPr>
          </a:p>
        </p:txBody>
      </p:sp>
      <p:sp>
        <p:nvSpPr>
          <p:cNvPr id="13" name="燕尾形箭头 12"/>
          <p:cNvSpPr/>
          <p:nvPr/>
        </p:nvSpPr>
        <p:spPr>
          <a:xfrm rot="5400000">
            <a:off x="8844623" y="5067531"/>
            <a:ext cx="779764" cy="552261"/>
          </a:xfrm>
          <a:prstGeom prst="notched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11"/>
          <p:cNvSpPr>
            <a:spLocks noGrp="1"/>
          </p:cNvSpPr>
          <p:nvPr>
            <p:ph type="body" sz="quarter" idx="15"/>
          </p:nvPr>
        </p:nvSpPr>
        <p:spPr/>
        <p:txBody>
          <a:bodyPr/>
          <a:lstStyle/>
          <a:p>
            <a:r>
              <a:rPr lang="en-US" altLang="zh-CN" dirty="0" smtClean="0"/>
              <a:t>04</a:t>
            </a:r>
            <a:endParaRPr lang="zh-CN" altLang="en-US" dirty="0"/>
          </a:p>
        </p:txBody>
      </p:sp>
      <p:sp>
        <p:nvSpPr>
          <p:cNvPr id="13" name="文本占位符 12"/>
          <p:cNvSpPr>
            <a:spLocks noGrp="1"/>
          </p:cNvSpPr>
          <p:nvPr>
            <p:ph type="body" sz="quarter" idx="16"/>
          </p:nvPr>
        </p:nvSpPr>
        <p:spPr>
          <a:xfrm>
            <a:off x="3724507" y="3390942"/>
            <a:ext cx="4742986" cy="825190"/>
          </a:xfrm>
        </p:spPr>
        <p:txBody>
          <a:bodyPr/>
          <a:lstStyle/>
          <a:p>
            <a:r>
              <a:rPr lang="zh-CN" altLang="en-US" b="1" dirty="0" smtClean="0"/>
              <a:t>类的继承</a:t>
            </a:r>
            <a:endParaRPr lang="zh-CN" altLang="en-US"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118421"/>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726309" y="386335"/>
            <a:ext cx="2662315" cy="670120"/>
          </a:xfrm>
          <a:prstGeom prst="rect">
            <a:avLst/>
          </a:prstGeom>
        </p:spPr>
        <p:txBody>
          <a:bodyPr wrap="square">
            <a:spAutoFit/>
          </a:bodyPr>
          <a:lstStyle/>
          <a:p>
            <a:pPr lvl="0" algn="ctr">
              <a:lnSpc>
                <a:spcPct val="130000"/>
              </a:lnSpc>
            </a:pPr>
            <a:r>
              <a:rPr lang="zh-CN" altLang="en-US" sz="3200" b="1" dirty="0">
                <a:solidFill>
                  <a:schemeClr val="accent1"/>
                </a:solidFill>
              </a:rPr>
              <a:t>继承</a:t>
            </a:r>
            <a:endParaRPr lang="zh-CN" altLang="en-US" sz="3200" b="1" dirty="0">
              <a:solidFill>
                <a:schemeClr val="accent1"/>
              </a:solidFill>
            </a:endParaRPr>
          </a:p>
        </p:txBody>
      </p:sp>
      <p:sp>
        <p:nvSpPr>
          <p:cNvPr id="9" name="矩形 8"/>
          <p:cNvSpPr/>
          <p:nvPr/>
        </p:nvSpPr>
        <p:spPr>
          <a:xfrm>
            <a:off x="2774217" y="1368740"/>
            <a:ext cx="9006963" cy="2477601"/>
          </a:xfrm>
          <a:prstGeom prst="rect">
            <a:avLst/>
          </a:prstGeom>
        </p:spPr>
        <p:txBody>
          <a:bodyPr wrap="square">
            <a:spAutoFit/>
          </a:bodyPr>
          <a:lstStyle/>
          <a:p>
            <a:pPr marL="285750" indent="-285750" algn="just">
              <a:lnSpc>
                <a:spcPct val="150000"/>
              </a:lnSpc>
              <a:buFont typeface="Wingdings" panose="05000000000000000000" pitchFamily="2" charset="2"/>
              <a:buChar char="p"/>
            </a:pPr>
            <a:r>
              <a:rPr lang="zh-CN" altLang="en-US" sz="2000" dirty="0" smtClean="0">
                <a:latin typeface="+mn-ea"/>
                <a:cs typeface="Times New Roman" panose="02020603050405020304" pitchFamily="18" charset="0"/>
              </a:rPr>
              <a:t>继承</a:t>
            </a:r>
            <a:r>
              <a:rPr lang="zh-CN" altLang="en-US" sz="2000" dirty="0">
                <a:latin typeface="+mn-ea"/>
                <a:cs typeface="Times New Roman" panose="02020603050405020304" pitchFamily="18" charset="0"/>
              </a:rPr>
              <a:t>是一种创建新类的方式，</a:t>
            </a:r>
            <a:r>
              <a:rPr lang="zh-CN" altLang="en-US" sz="2000" b="1" dirty="0">
                <a:solidFill>
                  <a:srgbClr val="E73A1C"/>
                </a:solidFill>
                <a:latin typeface="+mn-ea"/>
                <a:cs typeface="Times New Roman" panose="02020603050405020304" pitchFamily="18" charset="0"/>
              </a:rPr>
              <a:t>在</a:t>
            </a:r>
            <a:r>
              <a:rPr lang="en-US" altLang="zh-CN" sz="2000" b="1" dirty="0">
                <a:solidFill>
                  <a:srgbClr val="E73A1C"/>
                </a:solidFill>
                <a:latin typeface="+mn-ea"/>
                <a:cs typeface="Times New Roman" panose="02020603050405020304" pitchFamily="18" charset="0"/>
              </a:rPr>
              <a:t>Python</a:t>
            </a:r>
            <a:r>
              <a:rPr lang="zh-CN" altLang="en-US" sz="2000" b="1" dirty="0">
                <a:solidFill>
                  <a:srgbClr val="E73A1C"/>
                </a:solidFill>
                <a:latin typeface="+mn-ea"/>
                <a:cs typeface="Times New Roman" panose="02020603050405020304" pitchFamily="18" charset="0"/>
              </a:rPr>
              <a:t>中，新建的类可以继承一个或多个父类</a:t>
            </a:r>
            <a:r>
              <a:rPr lang="zh-CN" altLang="en-US" sz="2000" dirty="0">
                <a:latin typeface="+mn-ea"/>
                <a:cs typeface="Times New Roman" panose="02020603050405020304" pitchFamily="18" charset="0"/>
              </a:rPr>
              <a:t>，父类又可称为</a:t>
            </a:r>
            <a:r>
              <a:rPr lang="zh-CN" altLang="en-US" sz="2000" b="1" dirty="0">
                <a:solidFill>
                  <a:srgbClr val="0000CC"/>
                </a:solidFill>
                <a:latin typeface="+mn-ea"/>
                <a:cs typeface="Times New Roman" panose="02020603050405020304" pitchFamily="18" charset="0"/>
              </a:rPr>
              <a:t>基类或超类</a:t>
            </a:r>
            <a:r>
              <a:rPr lang="zh-CN" altLang="en-US" sz="2000" dirty="0">
                <a:latin typeface="+mn-ea"/>
                <a:cs typeface="Times New Roman" panose="02020603050405020304" pitchFamily="18" charset="0"/>
              </a:rPr>
              <a:t>，新建的类称为</a:t>
            </a:r>
            <a:r>
              <a:rPr lang="zh-CN" altLang="en-US" sz="2000" b="1" dirty="0">
                <a:solidFill>
                  <a:srgbClr val="FF00FF"/>
                </a:solidFill>
                <a:latin typeface="+mn-ea"/>
                <a:cs typeface="Times New Roman" panose="02020603050405020304" pitchFamily="18" charset="0"/>
              </a:rPr>
              <a:t>派生类或子类</a:t>
            </a:r>
            <a:r>
              <a:rPr lang="zh-CN" altLang="en-US" sz="2000" dirty="0">
                <a:latin typeface="+mn-ea"/>
                <a:cs typeface="Times New Roman" panose="02020603050405020304" pitchFamily="18" charset="0"/>
              </a:rPr>
              <a:t>。</a:t>
            </a:r>
            <a:endParaRPr lang="en-US" altLang="zh-CN" sz="2000" dirty="0">
              <a:latin typeface="+mn-ea"/>
              <a:cs typeface="Times New Roman" panose="02020603050405020304" pitchFamily="18" charset="0"/>
            </a:endParaRPr>
          </a:p>
          <a:p>
            <a:pPr marL="285750" indent="-285750" algn="just">
              <a:lnSpc>
                <a:spcPct val="150000"/>
              </a:lnSpc>
              <a:spcBef>
                <a:spcPts val="600"/>
              </a:spcBef>
              <a:buFont typeface="Wingdings" panose="05000000000000000000" pitchFamily="2" charset="2"/>
              <a:buChar char="p"/>
            </a:pPr>
            <a:r>
              <a:rPr lang="zh-CN" altLang="en-US" sz="2000" dirty="0">
                <a:latin typeface="+mn-ea"/>
                <a:cs typeface="Times New Roman" panose="02020603050405020304" pitchFamily="18" charset="0"/>
              </a:rPr>
              <a:t>子类可以</a:t>
            </a:r>
            <a:r>
              <a:rPr lang="zh-CN" altLang="en-US" sz="2000" b="1" dirty="0">
                <a:solidFill>
                  <a:srgbClr val="0000CC"/>
                </a:solidFill>
                <a:latin typeface="+mn-ea"/>
                <a:cs typeface="Times New Roman" panose="02020603050405020304" pitchFamily="18" charset="0"/>
              </a:rPr>
              <a:t>继承父类的公有成员</a:t>
            </a:r>
            <a:r>
              <a:rPr lang="zh-CN" altLang="en-US" sz="2000" dirty="0">
                <a:latin typeface="+mn-ea"/>
                <a:cs typeface="Times New Roman" panose="02020603050405020304" pitchFamily="18" charset="0"/>
              </a:rPr>
              <a:t>，但</a:t>
            </a:r>
            <a:r>
              <a:rPr lang="zh-CN" altLang="en-US" sz="2000" b="1" dirty="0">
                <a:solidFill>
                  <a:srgbClr val="0000CC"/>
                </a:solidFill>
                <a:latin typeface="+mn-ea"/>
                <a:cs typeface="Times New Roman" panose="02020603050405020304" pitchFamily="18" charset="0"/>
              </a:rPr>
              <a:t>不能继承其私有成员</a:t>
            </a:r>
            <a:r>
              <a:rPr lang="zh-CN" altLang="en-US" sz="2000" dirty="0">
                <a:latin typeface="+mn-ea"/>
                <a:cs typeface="Times New Roman" panose="02020603050405020304" pitchFamily="18" charset="0"/>
              </a:rPr>
              <a:t>。如果需要</a:t>
            </a:r>
            <a:r>
              <a:rPr lang="zh-CN" altLang="en-US" sz="2000" b="1" dirty="0">
                <a:solidFill>
                  <a:srgbClr val="0000CC"/>
                </a:solidFill>
                <a:latin typeface="+mn-ea"/>
                <a:cs typeface="Times New Roman" panose="02020603050405020304" pitchFamily="18" charset="0"/>
              </a:rPr>
              <a:t>在子类中</a:t>
            </a:r>
            <a:r>
              <a:rPr lang="zh-CN" altLang="en-US" sz="2000" b="1" dirty="0" smtClean="0">
                <a:solidFill>
                  <a:srgbClr val="0000CC"/>
                </a:solidFill>
                <a:latin typeface="+mn-ea"/>
                <a:cs typeface="Times New Roman" panose="02020603050405020304" pitchFamily="18" charset="0"/>
              </a:rPr>
              <a:t>调用父类的</a:t>
            </a:r>
            <a:r>
              <a:rPr lang="zh-CN" altLang="en-US" sz="2000" b="1" dirty="0">
                <a:solidFill>
                  <a:srgbClr val="0000CC"/>
                </a:solidFill>
                <a:latin typeface="+mn-ea"/>
                <a:cs typeface="Times New Roman" panose="02020603050405020304" pitchFamily="18" charset="0"/>
              </a:rPr>
              <a:t>方法</a:t>
            </a:r>
            <a:r>
              <a:rPr lang="zh-CN" altLang="en-US" sz="2000" dirty="0">
                <a:latin typeface="+mn-ea"/>
                <a:cs typeface="Times New Roman" panose="02020603050405020304" pitchFamily="18" charset="0"/>
              </a:rPr>
              <a:t>，可以使用</a:t>
            </a:r>
            <a:r>
              <a:rPr lang="zh-CN" altLang="en-US" sz="2000" b="1" dirty="0">
                <a:solidFill>
                  <a:srgbClr val="0000CC"/>
                </a:solidFill>
                <a:latin typeface="+mn-ea"/>
                <a:cs typeface="Times New Roman" panose="02020603050405020304" pitchFamily="18" charset="0"/>
              </a:rPr>
              <a:t>内置</a:t>
            </a:r>
            <a:r>
              <a:rPr lang="zh-CN" altLang="en-US" sz="2000" b="1" dirty="0" smtClean="0">
                <a:solidFill>
                  <a:srgbClr val="0000CC"/>
                </a:solidFill>
                <a:latin typeface="+mn-ea"/>
                <a:cs typeface="Times New Roman" panose="02020603050405020304" pitchFamily="18" charset="0"/>
              </a:rPr>
              <a:t>函数 </a:t>
            </a:r>
            <a:r>
              <a:rPr lang="en-US" altLang="zh-CN" sz="2000" b="1" dirty="0" smtClean="0">
                <a:solidFill>
                  <a:srgbClr val="0000CC"/>
                </a:solidFill>
                <a:latin typeface="+mn-ea"/>
                <a:cs typeface="Times New Roman" panose="02020603050405020304" pitchFamily="18" charset="0"/>
              </a:rPr>
              <a:t>super() </a:t>
            </a:r>
            <a:r>
              <a:rPr lang="zh-CN" altLang="en-US" sz="2000" dirty="0" smtClean="0">
                <a:latin typeface="+mn-ea"/>
                <a:cs typeface="Times New Roman" panose="02020603050405020304" pitchFamily="18" charset="0"/>
              </a:rPr>
              <a:t>或者</a:t>
            </a:r>
            <a:r>
              <a:rPr lang="zh-CN" altLang="en-US" sz="2000" dirty="0">
                <a:latin typeface="+mn-ea"/>
                <a:cs typeface="Times New Roman" panose="02020603050405020304" pitchFamily="18" charset="0"/>
              </a:rPr>
              <a:t>通过“</a:t>
            </a:r>
            <a:r>
              <a:rPr lang="zh-CN" altLang="en-US" sz="2000" b="1" dirty="0">
                <a:solidFill>
                  <a:srgbClr val="E73A1C"/>
                </a:solidFill>
                <a:latin typeface="+mn-ea"/>
                <a:cs typeface="Times New Roman" panose="02020603050405020304" pitchFamily="18" charset="0"/>
              </a:rPr>
              <a:t>基类名</a:t>
            </a:r>
            <a:r>
              <a:rPr lang="en-US" altLang="zh-CN" sz="2000" b="1" dirty="0">
                <a:solidFill>
                  <a:srgbClr val="E73A1C"/>
                </a:solidFill>
                <a:latin typeface="+mn-ea"/>
                <a:cs typeface="Times New Roman" panose="02020603050405020304" pitchFamily="18" charset="0"/>
              </a:rPr>
              <a:t>.</a:t>
            </a:r>
            <a:r>
              <a:rPr lang="zh-CN" altLang="en-US" sz="2000" b="1" dirty="0">
                <a:solidFill>
                  <a:srgbClr val="E73A1C"/>
                </a:solidFill>
                <a:latin typeface="+mn-ea"/>
                <a:cs typeface="Times New Roman" panose="02020603050405020304" pitchFamily="18" charset="0"/>
              </a:rPr>
              <a:t>方法名</a:t>
            </a:r>
            <a:r>
              <a:rPr lang="en-US" altLang="zh-CN" sz="2000" b="1" dirty="0">
                <a:solidFill>
                  <a:srgbClr val="E73A1C"/>
                </a:solidFill>
                <a:latin typeface="+mn-ea"/>
                <a:cs typeface="Times New Roman" panose="02020603050405020304" pitchFamily="18" charset="0"/>
              </a:rPr>
              <a:t>()</a:t>
            </a:r>
            <a:r>
              <a:rPr lang="en-US" altLang="zh-CN" sz="2000" dirty="0">
                <a:latin typeface="+mn-ea"/>
                <a:cs typeface="Times New Roman" panose="02020603050405020304" pitchFamily="18" charset="0"/>
              </a:rPr>
              <a:t>”</a:t>
            </a:r>
            <a:r>
              <a:rPr lang="zh-CN" altLang="en-US" sz="2000" dirty="0">
                <a:latin typeface="+mn-ea"/>
                <a:cs typeface="Times New Roman" panose="02020603050405020304" pitchFamily="18" charset="0"/>
              </a:rPr>
              <a:t>的方式来实现。</a:t>
            </a:r>
            <a:endParaRPr lang="zh-CN" altLang="en-US" sz="2000" dirty="0">
              <a:latin typeface="+mn-ea"/>
              <a:cs typeface="Times New Roman" panose="02020603050405020304" pitchFamily="18" charset="0"/>
            </a:endParaRPr>
          </a:p>
        </p:txBody>
      </p:sp>
      <p:sp>
        <p:nvSpPr>
          <p:cNvPr id="10" name="矩形 9"/>
          <p:cNvSpPr/>
          <p:nvPr/>
        </p:nvSpPr>
        <p:spPr>
          <a:xfrm>
            <a:off x="763461" y="4546525"/>
            <a:ext cx="4397134" cy="1015663"/>
          </a:xfrm>
          <a:prstGeom prst="rect">
            <a:avLst/>
          </a:prstGeom>
        </p:spPr>
        <p:txBody>
          <a:bodyPr wrap="square">
            <a:spAutoFit/>
          </a:bodyPr>
          <a:lstStyle/>
          <a:p>
            <a:pPr algn="just">
              <a:lnSpc>
                <a:spcPct val="150000"/>
              </a:lnSpc>
            </a:pPr>
            <a:r>
              <a:rPr lang="en-US" altLang="zh-CN" sz="2000" b="1" dirty="0">
                <a:solidFill>
                  <a:srgbClr val="E73A1C"/>
                </a:solidFill>
                <a:latin typeface="Times New Roman" panose="02020603050405020304" pitchFamily="18" charset="0"/>
                <a:cs typeface="Times New Roman" panose="02020603050405020304" pitchFamily="18" charset="0"/>
              </a:rPr>
              <a:t>class </a:t>
            </a:r>
            <a:r>
              <a:rPr lang="zh-CN" altLang="en-US" sz="2000" b="1" dirty="0">
                <a:solidFill>
                  <a:srgbClr val="E73A1C"/>
                </a:solidFill>
                <a:latin typeface="Times New Roman" panose="02020603050405020304" pitchFamily="18" charset="0"/>
                <a:cs typeface="Times New Roman" panose="02020603050405020304" pitchFamily="18" charset="0"/>
              </a:rPr>
              <a:t>子</a:t>
            </a:r>
            <a:r>
              <a:rPr lang="zh-CN" altLang="en-US" sz="2000" b="1" dirty="0" smtClean="0">
                <a:solidFill>
                  <a:srgbClr val="E73A1C"/>
                </a:solidFill>
                <a:latin typeface="Times New Roman" panose="02020603050405020304" pitchFamily="18" charset="0"/>
                <a:cs typeface="Times New Roman" panose="02020603050405020304" pitchFamily="18" charset="0"/>
              </a:rPr>
              <a:t>类名</a:t>
            </a:r>
            <a:r>
              <a:rPr lang="en-US" altLang="zh-CN" sz="2000" b="1" dirty="0" smtClean="0">
                <a:solidFill>
                  <a:srgbClr val="E73A1C"/>
                </a:solidFill>
                <a:latin typeface="Times New Roman" panose="02020603050405020304" pitchFamily="18" charset="0"/>
                <a:cs typeface="Times New Roman" panose="02020603050405020304" pitchFamily="18" charset="0"/>
              </a:rPr>
              <a:t>(</a:t>
            </a:r>
            <a:r>
              <a:rPr lang="zh-CN" altLang="en-US" sz="2000" b="1" dirty="0" smtClean="0">
                <a:solidFill>
                  <a:srgbClr val="0000CC"/>
                </a:solidFill>
                <a:latin typeface="Times New Roman" panose="02020603050405020304" pitchFamily="18" charset="0"/>
                <a:cs typeface="Times New Roman" panose="02020603050405020304" pitchFamily="18" charset="0"/>
              </a:rPr>
              <a:t>父类</a:t>
            </a:r>
            <a:r>
              <a:rPr lang="en-US" altLang="zh-CN" sz="2000" b="1" dirty="0">
                <a:solidFill>
                  <a:srgbClr val="0000CC"/>
                </a:solidFill>
                <a:latin typeface="Times New Roman" panose="02020603050405020304" pitchFamily="18" charset="0"/>
                <a:cs typeface="Times New Roman" panose="02020603050405020304" pitchFamily="18" charset="0"/>
              </a:rPr>
              <a:t>1</a:t>
            </a:r>
            <a:r>
              <a:rPr lang="en-US" altLang="zh-CN" sz="2000" b="1" dirty="0" smtClean="0">
                <a:solidFill>
                  <a:srgbClr val="0000CC"/>
                </a:solidFill>
                <a:latin typeface="Times New Roman" panose="02020603050405020304" pitchFamily="18" charset="0"/>
                <a:cs typeface="Times New Roman" panose="02020603050405020304" pitchFamily="18" charset="0"/>
              </a:rPr>
              <a:t>, </a:t>
            </a:r>
            <a:r>
              <a:rPr lang="zh-CN" altLang="en-US" sz="2000" b="1" dirty="0" smtClean="0">
                <a:solidFill>
                  <a:srgbClr val="0000CC"/>
                </a:solidFill>
                <a:latin typeface="Times New Roman" panose="02020603050405020304" pitchFamily="18" charset="0"/>
                <a:cs typeface="Times New Roman" panose="02020603050405020304" pitchFamily="18" charset="0"/>
              </a:rPr>
              <a:t>父</a:t>
            </a:r>
            <a:r>
              <a:rPr lang="zh-CN" altLang="en-US" sz="2000" b="1" dirty="0">
                <a:solidFill>
                  <a:srgbClr val="0000CC"/>
                </a:solidFill>
                <a:latin typeface="Times New Roman" panose="02020603050405020304" pitchFamily="18" charset="0"/>
                <a:cs typeface="Times New Roman" panose="02020603050405020304" pitchFamily="18" charset="0"/>
              </a:rPr>
              <a:t>类</a:t>
            </a:r>
            <a:r>
              <a:rPr lang="en-US" altLang="zh-CN" sz="2000" b="1" dirty="0" smtClean="0">
                <a:solidFill>
                  <a:srgbClr val="0000CC"/>
                </a:solidFill>
                <a:latin typeface="Times New Roman" panose="02020603050405020304" pitchFamily="18" charset="0"/>
                <a:cs typeface="Times New Roman" panose="02020603050405020304" pitchFamily="18" charset="0"/>
              </a:rPr>
              <a:t>2, ...., </a:t>
            </a:r>
            <a:r>
              <a:rPr lang="zh-CN" altLang="en-US" sz="2000" b="1" dirty="0" smtClean="0">
                <a:solidFill>
                  <a:srgbClr val="0000CC"/>
                </a:solidFill>
                <a:latin typeface="Times New Roman" panose="02020603050405020304" pitchFamily="18" charset="0"/>
                <a:cs typeface="Times New Roman" panose="02020603050405020304" pitchFamily="18" charset="0"/>
              </a:rPr>
              <a:t>父</a:t>
            </a:r>
            <a:r>
              <a:rPr lang="zh-CN" altLang="en-US" sz="2000" b="1" dirty="0">
                <a:solidFill>
                  <a:srgbClr val="0000CC"/>
                </a:solidFill>
                <a:latin typeface="Times New Roman" panose="02020603050405020304" pitchFamily="18" charset="0"/>
                <a:cs typeface="Times New Roman" panose="02020603050405020304" pitchFamily="18" charset="0"/>
              </a:rPr>
              <a:t>类</a:t>
            </a:r>
            <a:r>
              <a:rPr lang="en-US" altLang="zh-CN" sz="2000" b="1" dirty="0" smtClean="0">
                <a:solidFill>
                  <a:srgbClr val="0000CC"/>
                </a:solidFill>
                <a:latin typeface="Times New Roman" panose="02020603050405020304" pitchFamily="18" charset="0"/>
                <a:cs typeface="Times New Roman" panose="02020603050405020304" pitchFamily="18" charset="0"/>
              </a:rPr>
              <a:t>n</a:t>
            </a:r>
            <a:r>
              <a:rPr lang="en-US" altLang="zh-CN" sz="2000" b="1" dirty="0">
                <a:solidFill>
                  <a:srgbClr val="E73A1C"/>
                </a:solidFill>
                <a:latin typeface="Times New Roman" panose="02020603050405020304" pitchFamily="18" charset="0"/>
                <a:cs typeface="Times New Roman" panose="02020603050405020304" pitchFamily="18" charset="0"/>
              </a:rPr>
              <a:t>):</a:t>
            </a:r>
            <a:endParaRPr lang="en-US" altLang="zh-CN" sz="2000" b="1" dirty="0">
              <a:solidFill>
                <a:srgbClr val="E73A1C"/>
              </a:solidFill>
              <a:latin typeface="Times New Roman" panose="02020603050405020304" pitchFamily="18" charset="0"/>
              <a:cs typeface="Times New Roman" panose="02020603050405020304" pitchFamily="18" charset="0"/>
            </a:endParaRPr>
          </a:p>
          <a:p>
            <a:pPr algn="just">
              <a:lnSpc>
                <a:spcPct val="150000"/>
              </a:lnSpc>
            </a:pPr>
            <a:r>
              <a:rPr lang="en-US" altLang="zh-CN" sz="2000" b="1" dirty="0">
                <a:solidFill>
                  <a:srgbClr val="E73A1C"/>
                </a:solidFill>
                <a:latin typeface="Times New Roman" panose="02020603050405020304" pitchFamily="18" charset="0"/>
                <a:cs typeface="Times New Roman" panose="02020603050405020304" pitchFamily="18" charset="0"/>
              </a:rPr>
              <a:t>   </a:t>
            </a:r>
            <a:r>
              <a:rPr lang="en-US" altLang="zh-CN" sz="2000" b="1" dirty="0" smtClean="0">
                <a:solidFill>
                  <a:srgbClr val="E73A1C"/>
                </a:solidFill>
                <a:latin typeface="Times New Roman" panose="02020603050405020304" pitchFamily="18" charset="0"/>
                <a:cs typeface="Times New Roman" panose="02020603050405020304" pitchFamily="18" charset="0"/>
              </a:rPr>
              <a:t>  </a:t>
            </a:r>
            <a:r>
              <a:rPr lang="zh-CN" altLang="en-US" sz="2000" b="1" dirty="0" smtClean="0">
                <a:solidFill>
                  <a:srgbClr val="E73A1C"/>
                </a:solidFill>
                <a:latin typeface="Times New Roman" panose="02020603050405020304" pitchFamily="18" charset="0"/>
                <a:cs typeface="Times New Roman" panose="02020603050405020304" pitchFamily="18" charset="0"/>
              </a:rPr>
              <a:t>类</a:t>
            </a:r>
            <a:r>
              <a:rPr lang="zh-CN" altLang="en-US" sz="2000" b="1" dirty="0">
                <a:solidFill>
                  <a:srgbClr val="E73A1C"/>
                </a:solidFill>
                <a:latin typeface="Times New Roman" panose="02020603050405020304" pitchFamily="18" charset="0"/>
                <a:cs typeface="Times New Roman" panose="02020603050405020304" pitchFamily="18" charset="0"/>
              </a:rPr>
              <a:t>体</a:t>
            </a:r>
            <a:endParaRPr lang="zh-CN" altLang="en-US" sz="2000" b="1" dirty="0">
              <a:solidFill>
                <a:srgbClr val="E73A1C"/>
              </a:solidFill>
              <a:latin typeface="Times New Roman" panose="02020603050405020304" pitchFamily="18" charset="0"/>
              <a:cs typeface="Times New Roman" panose="02020603050405020304" pitchFamily="18" charset="0"/>
            </a:endParaRPr>
          </a:p>
        </p:txBody>
      </p:sp>
      <p:sp>
        <p:nvSpPr>
          <p:cNvPr id="11" name="矩形 10"/>
          <p:cNvSpPr/>
          <p:nvPr/>
        </p:nvSpPr>
        <p:spPr>
          <a:xfrm>
            <a:off x="5311791" y="3920872"/>
            <a:ext cx="6469391" cy="2646878"/>
          </a:xfrm>
          <a:prstGeom prst="rect">
            <a:avLst/>
          </a:prstGeom>
        </p:spPr>
        <p:txBody>
          <a:bodyPr wrap="square">
            <a:spAutoFit/>
          </a:bodyPr>
          <a:lstStyle/>
          <a:p>
            <a:pPr marL="285750" indent="-285750" algn="just">
              <a:lnSpc>
                <a:spcPct val="130000"/>
              </a:lnSpc>
              <a:spcBef>
                <a:spcPts val="600"/>
              </a:spcBef>
              <a:spcAft>
                <a:spcPts val="600"/>
              </a:spcAft>
              <a:buFont typeface="Wingdings" panose="05000000000000000000" pitchFamily="2" charset="2"/>
              <a:buChar char="p"/>
            </a:pPr>
            <a:r>
              <a:rPr lang="zh-CN" altLang="en-US" sz="2000" dirty="0" smtClean="0">
                <a:latin typeface="+mn-ea"/>
                <a:cs typeface="Times New Roman" panose="02020603050405020304" pitchFamily="18" charset="0"/>
              </a:rPr>
              <a:t>如果</a:t>
            </a:r>
            <a:r>
              <a:rPr lang="zh-CN" altLang="en-US" sz="2000" dirty="0">
                <a:latin typeface="+mn-ea"/>
                <a:cs typeface="Times New Roman" panose="02020603050405020304" pitchFamily="18" charset="0"/>
              </a:rPr>
              <a:t>在类定义中</a:t>
            </a:r>
            <a:r>
              <a:rPr lang="zh-CN" altLang="en-US" sz="2000" b="1" dirty="0">
                <a:solidFill>
                  <a:srgbClr val="E73A1C"/>
                </a:solidFill>
                <a:latin typeface="+mn-ea"/>
                <a:cs typeface="Times New Roman" panose="02020603050405020304" pitchFamily="18" charset="0"/>
              </a:rPr>
              <a:t>没有</a:t>
            </a:r>
            <a:r>
              <a:rPr lang="zh-CN" altLang="en-US" sz="2000" b="1" dirty="0" smtClean="0">
                <a:solidFill>
                  <a:srgbClr val="E73A1C"/>
                </a:solidFill>
                <a:latin typeface="+mn-ea"/>
                <a:cs typeface="Times New Roman" panose="02020603050405020304" pitchFamily="18" charset="0"/>
              </a:rPr>
              <a:t>指定父类</a:t>
            </a:r>
            <a:r>
              <a:rPr lang="zh-CN" altLang="en-US" sz="2000" dirty="0" smtClean="0">
                <a:latin typeface="+mn-ea"/>
                <a:cs typeface="Times New Roman" panose="02020603050405020304" pitchFamily="18" charset="0"/>
              </a:rPr>
              <a:t>，</a:t>
            </a:r>
            <a:r>
              <a:rPr lang="zh-CN" altLang="en-US" sz="2000" dirty="0">
                <a:latin typeface="+mn-ea"/>
                <a:cs typeface="Times New Roman" panose="02020603050405020304" pitchFamily="18" charset="0"/>
              </a:rPr>
              <a:t>则</a:t>
            </a:r>
            <a:r>
              <a:rPr lang="zh-CN" altLang="en-US" sz="2000" b="1" dirty="0">
                <a:solidFill>
                  <a:srgbClr val="0000CC"/>
                </a:solidFill>
                <a:latin typeface="+mn-ea"/>
                <a:cs typeface="Times New Roman" panose="02020603050405020304" pitchFamily="18" charset="0"/>
              </a:rPr>
              <a:t>默认</a:t>
            </a:r>
            <a:r>
              <a:rPr lang="zh-CN" altLang="en-US" sz="2000" b="1" dirty="0" smtClean="0">
                <a:solidFill>
                  <a:srgbClr val="0000CC"/>
                </a:solidFill>
                <a:latin typeface="+mn-ea"/>
                <a:cs typeface="Times New Roman" panose="02020603050405020304" pitchFamily="18" charset="0"/>
              </a:rPr>
              <a:t>其父类</a:t>
            </a:r>
            <a:r>
              <a:rPr lang="zh-CN" altLang="en-US" sz="2000" b="1" dirty="0">
                <a:solidFill>
                  <a:srgbClr val="0000CC"/>
                </a:solidFill>
                <a:latin typeface="+mn-ea"/>
                <a:cs typeface="Times New Roman" panose="02020603050405020304" pitchFamily="18" charset="0"/>
              </a:rPr>
              <a:t>为</a:t>
            </a:r>
            <a:r>
              <a:rPr lang="en-US" altLang="zh-CN" sz="2000" b="1" dirty="0">
                <a:solidFill>
                  <a:srgbClr val="0000CC"/>
                </a:solidFill>
                <a:latin typeface="+mn-ea"/>
                <a:cs typeface="Times New Roman" panose="02020603050405020304" pitchFamily="18" charset="0"/>
              </a:rPr>
              <a:t>object</a:t>
            </a:r>
            <a:r>
              <a:rPr lang="zh-CN" altLang="en-US" sz="2000" b="1" dirty="0">
                <a:solidFill>
                  <a:srgbClr val="0000CC"/>
                </a:solidFill>
                <a:latin typeface="+mn-ea"/>
                <a:cs typeface="Times New Roman" panose="02020603050405020304" pitchFamily="18" charset="0"/>
              </a:rPr>
              <a:t>，</a:t>
            </a:r>
            <a:r>
              <a:rPr lang="en-US" altLang="zh-CN" sz="2000" b="1" dirty="0">
                <a:solidFill>
                  <a:srgbClr val="0000CC"/>
                </a:solidFill>
                <a:latin typeface="+mn-ea"/>
                <a:cs typeface="Times New Roman" panose="02020603050405020304" pitchFamily="18" charset="0"/>
              </a:rPr>
              <a:t>object</a:t>
            </a:r>
            <a:r>
              <a:rPr lang="zh-CN" altLang="en-US" sz="2000" b="1" dirty="0">
                <a:solidFill>
                  <a:srgbClr val="0000CC"/>
                </a:solidFill>
                <a:latin typeface="+mn-ea"/>
                <a:cs typeface="Times New Roman" panose="02020603050405020304" pitchFamily="18" charset="0"/>
              </a:rPr>
              <a:t>是</a:t>
            </a:r>
            <a:r>
              <a:rPr lang="zh-CN" altLang="en-US" sz="2000" b="1" dirty="0" smtClean="0">
                <a:solidFill>
                  <a:srgbClr val="0000CC"/>
                </a:solidFill>
                <a:latin typeface="+mn-ea"/>
                <a:cs typeface="Times New Roman" panose="02020603050405020304" pitchFamily="18" charset="0"/>
              </a:rPr>
              <a:t>所有类的</a:t>
            </a:r>
            <a:r>
              <a:rPr lang="zh-CN" altLang="en-US" sz="2000" b="1" dirty="0">
                <a:solidFill>
                  <a:srgbClr val="0000CC"/>
                </a:solidFill>
                <a:latin typeface="+mn-ea"/>
                <a:cs typeface="Times New Roman" panose="02020603050405020304" pitchFamily="18" charset="0"/>
              </a:rPr>
              <a:t>根基类</a:t>
            </a:r>
            <a:r>
              <a:rPr lang="zh-CN" altLang="en-US" sz="2000" dirty="0" smtClean="0">
                <a:latin typeface="+mn-ea"/>
                <a:cs typeface="Times New Roman" panose="02020603050405020304" pitchFamily="18" charset="0"/>
              </a:rPr>
              <a:t>。此时，可以省去类名后面的圆括号。</a:t>
            </a:r>
            <a:endParaRPr lang="en-US" altLang="zh-CN" sz="2000" dirty="0">
              <a:latin typeface="+mn-ea"/>
              <a:cs typeface="Times New Roman" panose="02020603050405020304" pitchFamily="18" charset="0"/>
            </a:endParaRPr>
          </a:p>
          <a:p>
            <a:pPr marL="285750" indent="-285750" algn="just">
              <a:lnSpc>
                <a:spcPct val="130000"/>
              </a:lnSpc>
              <a:spcBef>
                <a:spcPts val="600"/>
              </a:spcBef>
              <a:spcAft>
                <a:spcPts val="600"/>
              </a:spcAft>
              <a:buFont typeface="Wingdings" panose="05000000000000000000" pitchFamily="2" charset="2"/>
              <a:buChar char="p"/>
            </a:pPr>
            <a:r>
              <a:rPr lang="zh-CN" altLang="en-US" sz="2000" b="1" dirty="0" smtClean="0">
                <a:solidFill>
                  <a:srgbClr val="0000CC"/>
                </a:solidFill>
                <a:latin typeface="+mn-ea"/>
                <a:cs typeface="Times New Roman" panose="02020603050405020304" pitchFamily="18" charset="0"/>
              </a:rPr>
              <a:t>注意</a:t>
            </a:r>
            <a:r>
              <a:rPr lang="zh-CN" altLang="en-US" sz="2000" b="1" dirty="0">
                <a:solidFill>
                  <a:srgbClr val="0000CC"/>
                </a:solidFill>
                <a:latin typeface="+mn-ea"/>
                <a:cs typeface="Times New Roman" panose="02020603050405020304" pitchFamily="18" charset="0"/>
              </a:rPr>
              <a:t>圆括号</a:t>
            </a:r>
            <a:r>
              <a:rPr lang="zh-CN" altLang="en-US" sz="2000" b="1" dirty="0" smtClean="0">
                <a:solidFill>
                  <a:srgbClr val="0000CC"/>
                </a:solidFill>
                <a:latin typeface="+mn-ea"/>
                <a:cs typeface="Times New Roman" panose="02020603050405020304" pitchFamily="18" charset="0"/>
              </a:rPr>
              <a:t>中父类的</a:t>
            </a:r>
            <a:r>
              <a:rPr lang="zh-CN" altLang="en-US" sz="2000" b="1" dirty="0">
                <a:solidFill>
                  <a:srgbClr val="0000CC"/>
                </a:solidFill>
                <a:latin typeface="+mn-ea"/>
                <a:cs typeface="Times New Roman" panose="02020603050405020304" pitchFamily="18" charset="0"/>
              </a:rPr>
              <a:t>顺序</a:t>
            </a:r>
            <a:r>
              <a:rPr lang="zh-CN" altLang="en-US" sz="2000" dirty="0">
                <a:latin typeface="+mn-ea"/>
                <a:cs typeface="Times New Roman" panose="02020603050405020304" pitchFamily="18" charset="0"/>
              </a:rPr>
              <a:t>，使用类的实例对象调用一个方法时，若</a:t>
            </a:r>
            <a:r>
              <a:rPr lang="zh-CN" altLang="en-US" sz="2000" dirty="0" smtClean="0">
                <a:latin typeface="+mn-ea"/>
                <a:cs typeface="Times New Roman" panose="02020603050405020304" pitchFamily="18" charset="0"/>
              </a:rPr>
              <a:t>在子类</a:t>
            </a:r>
            <a:r>
              <a:rPr lang="zh-CN" altLang="en-US" sz="2000" dirty="0">
                <a:latin typeface="+mn-ea"/>
                <a:cs typeface="Times New Roman" panose="02020603050405020304" pitchFamily="18" charset="0"/>
              </a:rPr>
              <a:t>中未找到，则会</a:t>
            </a:r>
            <a:r>
              <a:rPr lang="zh-CN" altLang="en-US" sz="2000" b="1" dirty="0">
                <a:solidFill>
                  <a:srgbClr val="0000CC"/>
                </a:solidFill>
                <a:latin typeface="+mn-ea"/>
                <a:cs typeface="Times New Roman" panose="02020603050405020304" pitchFamily="18" charset="0"/>
              </a:rPr>
              <a:t>从左到右</a:t>
            </a:r>
            <a:r>
              <a:rPr lang="zh-CN" altLang="en-US" sz="2000" b="1" dirty="0" smtClean="0">
                <a:solidFill>
                  <a:srgbClr val="0000CC"/>
                </a:solidFill>
                <a:latin typeface="+mn-ea"/>
                <a:cs typeface="Times New Roman" panose="02020603050405020304" pitchFamily="18" charset="0"/>
              </a:rPr>
              <a:t>查找</a:t>
            </a:r>
            <a:r>
              <a:rPr lang="zh-CN" altLang="en-US" sz="2000" b="1" dirty="0">
                <a:solidFill>
                  <a:srgbClr val="0000CC"/>
                </a:solidFill>
                <a:latin typeface="+mn-ea"/>
                <a:cs typeface="Times New Roman" panose="02020603050405020304" pitchFamily="18" charset="0"/>
              </a:rPr>
              <a:t>父类</a:t>
            </a:r>
            <a:r>
              <a:rPr lang="zh-CN" altLang="en-US" sz="2000" b="1" dirty="0" smtClean="0">
                <a:solidFill>
                  <a:srgbClr val="0000CC"/>
                </a:solidFill>
                <a:latin typeface="+mn-ea"/>
                <a:cs typeface="Times New Roman" panose="02020603050405020304" pitchFamily="18" charset="0"/>
              </a:rPr>
              <a:t>中</a:t>
            </a:r>
            <a:r>
              <a:rPr lang="zh-CN" altLang="en-US" sz="2000" b="1" dirty="0">
                <a:solidFill>
                  <a:srgbClr val="0000CC"/>
                </a:solidFill>
                <a:latin typeface="+mn-ea"/>
                <a:cs typeface="Times New Roman" panose="02020603050405020304" pitchFamily="18" charset="0"/>
              </a:rPr>
              <a:t>是否包含该方法</a:t>
            </a:r>
            <a:r>
              <a:rPr lang="zh-CN" altLang="en-US" sz="2000" dirty="0">
                <a:latin typeface="+mn-ea"/>
                <a:cs typeface="Times New Roman" panose="02020603050405020304" pitchFamily="18" charset="0"/>
              </a:rPr>
              <a:t>。</a:t>
            </a:r>
            <a:endParaRPr lang="en-US" altLang="zh-CN" sz="2000" dirty="0">
              <a:latin typeface="+mn-ea"/>
              <a:cs typeface="Times New Roman" panose="02020603050405020304" pitchFamily="18" charset="0"/>
            </a:endParaRPr>
          </a:p>
        </p:txBody>
      </p:sp>
      <p:sp>
        <p:nvSpPr>
          <p:cNvPr id="15" name="矩形 14"/>
          <p:cNvSpPr/>
          <p:nvPr/>
        </p:nvSpPr>
        <p:spPr>
          <a:xfrm>
            <a:off x="763461" y="3834130"/>
            <a:ext cx="3262432" cy="400110"/>
          </a:xfrm>
          <a:prstGeom prst="rect">
            <a:avLst/>
          </a:prstGeom>
        </p:spPr>
        <p:txBody>
          <a:bodyPr wrap="none">
            <a:spAutoFit/>
          </a:bodyPr>
          <a:lstStyle/>
          <a:p>
            <a:r>
              <a:rPr lang="zh-CN" altLang="en-US" sz="2000" b="1" dirty="0">
                <a:latin typeface="Times New Roman" panose="02020603050405020304" pitchFamily="18" charset="0"/>
                <a:cs typeface="Times New Roman" panose="02020603050405020304" pitchFamily="18" charset="0"/>
              </a:rPr>
              <a:t>类的多重继承的语法</a:t>
            </a:r>
            <a:r>
              <a:rPr lang="zh-CN" altLang="en-US" sz="2000" b="1" dirty="0" smtClean="0">
                <a:latin typeface="Times New Roman" panose="02020603050405020304" pitchFamily="18" charset="0"/>
                <a:cs typeface="Times New Roman" panose="02020603050405020304" pitchFamily="18" charset="0"/>
              </a:rPr>
              <a:t>格式：</a:t>
            </a:r>
            <a:endParaRPr lang="zh-CN" altLang="en-US" sz="2000" dirty="0"/>
          </a:p>
        </p:txBody>
      </p:sp>
      <p:sp>
        <p:nvSpPr>
          <p:cNvPr id="16" name="矩形 15"/>
          <p:cNvSpPr/>
          <p:nvPr/>
        </p:nvSpPr>
        <p:spPr>
          <a:xfrm>
            <a:off x="625083" y="5766918"/>
            <a:ext cx="4368656" cy="1015663"/>
          </a:xfrm>
          <a:prstGeom prst="rect">
            <a:avLst/>
          </a:prstGeom>
        </p:spPr>
        <p:txBody>
          <a:bodyPr wrap="square">
            <a:spAutoFit/>
          </a:bodyPr>
          <a:lstStyle/>
          <a:p>
            <a:pPr>
              <a:lnSpc>
                <a:spcPct val="150000"/>
              </a:lnSpc>
            </a:pPr>
            <a:r>
              <a:rPr lang="zh-CN" altLang="en-US" sz="2000" b="1" dirty="0" smtClean="0">
                <a:latin typeface="Times New Roman" panose="02020603050405020304" pitchFamily="18" charset="0"/>
                <a:cs typeface="Times New Roman" panose="02020603050405020304" pitchFamily="18" charset="0"/>
              </a:rPr>
              <a:t>       </a:t>
            </a:r>
            <a:r>
              <a:rPr lang="zh-CN" altLang="en-US" sz="2000" dirty="0" smtClean="0">
                <a:latin typeface="Times New Roman" panose="02020603050405020304" pitchFamily="18" charset="0"/>
                <a:cs typeface="Times New Roman" panose="02020603050405020304" pitchFamily="18" charset="0"/>
              </a:rPr>
              <a:t>通过类提供的 </a:t>
            </a:r>
            <a:r>
              <a:rPr lang="en-US" altLang="zh-CN" sz="2000" b="1" dirty="0" smtClean="0">
                <a:solidFill>
                  <a:srgbClr val="0000CC"/>
                </a:solidFill>
                <a:latin typeface="+mn-ea"/>
                <a:cs typeface="Times New Roman" panose="02020603050405020304" pitchFamily="18" charset="0"/>
              </a:rPr>
              <a:t>__bases__ </a:t>
            </a:r>
            <a:r>
              <a:rPr lang="zh-CN" altLang="en-US" sz="2000" dirty="0" smtClean="0">
                <a:latin typeface="Times New Roman" panose="02020603050405020304" pitchFamily="18" charset="0"/>
                <a:cs typeface="Times New Roman" panose="02020603050405020304" pitchFamily="18" charset="0"/>
              </a:rPr>
              <a:t>属性可以查看该类的所有直接父类。</a:t>
            </a:r>
            <a:endParaRPr lang="zh-CN" altLang="en-US" sz="2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225297"/>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726309" y="492789"/>
            <a:ext cx="2662315" cy="670120"/>
          </a:xfrm>
          <a:prstGeom prst="rect">
            <a:avLst/>
          </a:prstGeom>
        </p:spPr>
        <p:txBody>
          <a:bodyPr wrap="square">
            <a:spAutoFit/>
          </a:bodyPr>
          <a:lstStyle/>
          <a:p>
            <a:pPr lvl="0" algn="ctr">
              <a:lnSpc>
                <a:spcPct val="130000"/>
              </a:lnSpc>
            </a:pPr>
            <a:r>
              <a:rPr lang="en-US" altLang="zh-CN" sz="3200" b="1" dirty="0" smtClean="0">
                <a:solidFill>
                  <a:schemeClr val="accent1"/>
                </a:solidFill>
              </a:rPr>
              <a:t>object</a:t>
            </a:r>
            <a:r>
              <a:rPr lang="zh-CN" altLang="en-US" sz="3200" b="1" dirty="0" smtClean="0">
                <a:solidFill>
                  <a:schemeClr val="accent1"/>
                </a:solidFill>
              </a:rPr>
              <a:t>类</a:t>
            </a:r>
            <a:endParaRPr lang="zh-CN" altLang="en-US" sz="3200" b="1" dirty="0">
              <a:solidFill>
                <a:schemeClr val="accent1"/>
              </a:solidFill>
            </a:endParaRPr>
          </a:p>
        </p:txBody>
      </p:sp>
      <p:sp>
        <p:nvSpPr>
          <p:cNvPr id="8" name="矩形 7"/>
          <p:cNvSpPr/>
          <p:nvPr/>
        </p:nvSpPr>
        <p:spPr>
          <a:xfrm>
            <a:off x="2494554" y="1560933"/>
            <a:ext cx="9103888" cy="1938992"/>
          </a:xfrm>
          <a:prstGeom prst="rect">
            <a:avLst/>
          </a:prstGeom>
        </p:spPr>
        <p:txBody>
          <a:bodyPr wrap="square">
            <a:spAutoFit/>
          </a:bodyPr>
          <a:lstStyle/>
          <a:p>
            <a:pPr marL="285750" indent="-285750" algn="just">
              <a:lnSpc>
                <a:spcPct val="150000"/>
              </a:lnSpc>
              <a:buFont typeface="Wingdings" panose="05000000000000000000" pitchFamily="2" charset="2"/>
              <a:buChar char="p"/>
            </a:pPr>
            <a:r>
              <a:rPr lang="en-US" altLang="zh-CN" sz="2000" b="1" dirty="0">
                <a:solidFill>
                  <a:srgbClr val="0000CC"/>
                </a:solidFill>
                <a:latin typeface="+mn-ea"/>
                <a:cs typeface="Times New Roman" panose="02020603050405020304" pitchFamily="18" charset="0"/>
              </a:rPr>
              <a:t>object</a:t>
            </a:r>
            <a:r>
              <a:rPr lang="zh-CN" altLang="en-US" sz="2000" b="1" dirty="0">
                <a:solidFill>
                  <a:srgbClr val="0000CC"/>
                </a:solidFill>
                <a:latin typeface="+mn-ea"/>
                <a:cs typeface="Times New Roman" panose="02020603050405020304" pitchFamily="18" charset="0"/>
              </a:rPr>
              <a:t>类是</a:t>
            </a:r>
            <a:r>
              <a:rPr lang="en-US" altLang="zh-CN" sz="2000" b="1" dirty="0">
                <a:solidFill>
                  <a:srgbClr val="0000CC"/>
                </a:solidFill>
                <a:latin typeface="+mn-ea"/>
                <a:cs typeface="Times New Roman" panose="02020603050405020304" pitchFamily="18" charset="0"/>
              </a:rPr>
              <a:t>Python</a:t>
            </a:r>
            <a:r>
              <a:rPr lang="zh-CN" altLang="en-US" sz="2000" b="1" dirty="0">
                <a:solidFill>
                  <a:srgbClr val="0000CC"/>
                </a:solidFill>
                <a:latin typeface="+mn-ea"/>
                <a:cs typeface="Times New Roman" panose="02020603050405020304" pitchFamily="18" charset="0"/>
              </a:rPr>
              <a:t>中所有类的基类</a:t>
            </a:r>
            <a:r>
              <a:rPr lang="zh-CN" altLang="en-US" sz="2000" dirty="0">
                <a:latin typeface="+mn-ea"/>
                <a:cs typeface="Times New Roman" panose="02020603050405020304" pitchFamily="18" charset="0"/>
              </a:rPr>
              <a:t>，如果定义一个</a:t>
            </a:r>
            <a:r>
              <a:rPr lang="zh-CN" altLang="en-US" sz="2000" dirty="0" smtClean="0">
                <a:latin typeface="+mn-ea"/>
                <a:cs typeface="Times New Roman" panose="02020603050405020304" pitchFamily="18" charset="0"/>
              </a:rPr>
              <a:t>类时如果没有</a:t>
            </a:r>
            <a:r>
              <a:rPr lang="zh-CN" altLang="en-US" sz="2000" dirty="0">
                <a:latin typeface="+mn-ea"/>
                <a:cs typeface="Times New Roman" panose="02020603050405020304" pitchFamily="18" charset="0"/>
              </a:rPr>
              <a:t>指定继承哪个类，则默认继承</a:t>
            </a:r>
            <a:r>
              <a:rPr lang="en-US" altLang="zh-CN" sz="2000" dirty="0">
                <a:latin typeface="+mn-ea"/>
                <a:cs typeface="Times New Roman" panose="02020603050405020304" pitchFamily="18" charset="0"/>
              </a:rPr>
              <a:t>object</a:t>
            </a:r>
            <a:r>
              <a:rPr lang="zh-CN" altLang="en-US" sz="2000" dirty="0">
                <a:latin typeface="+mn-ea"/>
                <a:cs typeface="Times New Roman" panose="02020603050405020304" pitchFamily="18" charset="0"/>
              </a:rPr>
              <a:t>类。</a:t>
            </a:r>
            <a:r>
              <a:rPr lang="en-US" altLang="zh-CN" sz="2000" dirty="0">
                <a:latin typeface="+mn-ea"/>
                <a:cs typeface="Times New Roman" panose="02020603050405020304" pitchFamily="18" charset="0"/>
              </a:rPr>
              <a:t>object</a:t>
            </a:r>
            <a:r>
              <a:rPr lang="zh-CN" altLang="en-US" sz="2000" dirty="0">
                <a:latin typeface="+mn-ea"/>
                <a:cs typeface="Times New Roman" panose="02020603050405020304" pitchFamily="18" charset="0"/>
              </a:rPr>
              <a:t>类中定义的所有方法名都是</a:t>
            </a:r>
            <a:r>
              <a:rPr lang="zh-CN" altLang="en-US" sz="2000" b="1" dirty="0">
                <a:solidFill>
                  <a:srgbClr val="E73A1C"/>
                </a:solidFill>
                <a:latin typeface="+mn-ea"/>
                <a:cs typeface="Times New Roman" panose="02020603050405020304" pitchFamily="18" charset="0"/>
              </a:rPr>
              <a:t>以两个下划线开始、以两个下划线结束</a:t>
            </a:r>
            <a:r>
              <a:rPr lang="zh-CN" altLang="en-US" sz="2000" dirty="0">
                <a:latin typeface="+mn-ea"/>
                <a:cs typeface="Times New Roman" panose="02020603050405020304" pitchFamily="18" charset="0"/>
              </a:rPr>
              <a:t>，</a:t>
            </a:r>
            <a:r>
              <a:rPr lang="zh-CN" altLang="en-US" sz="2000" dirty="0" smtClean="0">
                <a:latin typeface="+mn-ea"/>
                <a:cs typeface="Times New Roman" panose="02020603050405020304" pitchFamily="18" charset="0"/>
              </a:rPr>
              <a:t>其中比较重要</a:t>
            </a:r>
            <a:r>
              <a:rPr lang="zh-CN" altLang="en-US" sz="2000" dirty="0">
                <a:latin typeface="+mn-ea"/>
                <a:cs typeface="Times New Roman" panose="02020603050405020304" pitchFamily="18" charset="0"/>
              </a:rPr>
              <a:t>的方法有</a:t>
            </a:r>
            <a:r>
              <a:rPr lang="en-US" altLang="zh-CN" sz="2000" b="1" dirty="0">
                <a:solidFill>
                  <a:srgbClr val="E73A1C"/>
                </a:solidFill>
                <a:latin typeface="+mn-ea"/>
                <a:cs typeface="Times New Roman" panose="02020603050405020304" pitchFamily="18" charset="0"/>
              </a:rPr>
              <a:t>__new__()</a:t>
            </a:r>
            <a:r>
              <a:rPr lang="zh-CN" altLang="en-US" sz="2000" dirty="0">
                <a:latin typeface="+mn-ea"/>
                <a:cs typeface="Times New Roman" panose="02020603050405020304" pitchFamily="18" charset="0"/>
              </a:rPr>
              <a:t>、</a:t>
            </a:r>
            <a:r>
              <a:rPr lang="en-US" altLang="zh-CN" sz="2000" b="1" dirty="0">
                <a:solidFill>
                  <a:srgbClr val="E73A1C"/>
                </a:solidFill>
                <a:latin typeface="+mn-ea"/>
                <a:cs typeface="Times New Roman" panose="02020603050405020304" pitchFamily="18" charset="0"/>
              </a:rPr>
              <a:t>__</a:t>
            </a:r>
            <a:r>
              <a:rPr lang="en-US" altLang="zh-CN" sz="2000" b="1" dirty="0" err="1">
                <a:solidFill>
                  <a:srgbClr val="E73A1C"/>
                </a:solidFill>
                <a:latin typeface="+mn-ea"/>
                <a:cs typeface="Times New Roman" panose="02020603050405020304" pitchFamily="18" charset="0"/>
              </a:rPr>
              <a:t>init</a:t>
            </a:r>
            <a:r>
              <a:rPr lang="en-US" altLang="zh-CN" sz="2000" b="1" dirty="0">
                <a:solidFill>
                  <a:srgbClr val="E73A1C"/>
                </a:solidFill>
                <a:latin typeface="+mn-ea"/>
                <a:cs typeface="Times New Roman" panose="02020603050405020304" pitchFamily="18" charset="0"/>
              </a:rPr>
              <a:t>_()</a:t>
            </a:r>
            <a:r>
              <a:rPr lang="zh-CN" altLang="en-US" sz="2000" dirty="0">
                <a:latin typeface="+mn-ea"/>
                <a:cs typeface="Times New Roman" panose="02020603050405020304" pitchFamily="18" charset="0"/>
              </a:rPr>
              <a:t>、</a:t>
            </a:r>
            <a:r>
              <a:rPr lang="en-US" altLang="zh-CN" sz="2000" b="1" dirty="0">
                <a:solidFill>
                  <a:srgbClr val="E73A1C"/>
                </a:solidFill>
                <a:latin typeface="+mn-ea"/>
                <a:cs typeface="Times New Roman" panose="02020603050405020304" pitchFamily="18" charset="0"/>
              </a:rPr>
              <a:t>__</a:t>
            </a:r>
            <a:r>
              <a:rPr lang="en-US" altLang="zh-CN" sz="2000" b="1" dirty="0" err="1">
                <a:solidFill>
                  <a:srgbClr val="E73A1C"/>
                </a:solidFill>
                <a:latin typeface="+mn-ea"/>
                <a:cs typeface="Times New Roman" panose="02020603050405020304" pitchFamily="18" charset="0"/>
              </a:rPr>
              <a:t>str</a:t>
            </a:r>
            <a:r>
              <a:rPr lang="en-US" altLang="zh-CN" sz="2000" b="1" dirty="0">
                <a:solidFill>
                  <a:srgbClr val="E73A1C"/>
                </a:solidFill>
                <a:latin typeface="+mn-ea"/>
                <a:cs typeface="Times New Roman" panose="02020603050405020304" pitchFamily="18" charset="0"/>
              </a:rPr>
              <a:t>__() </a:t>
            </a:r>
            <a:r>
              <a:rPr lang="zh-CN" altLang="en-US" sz="2000" dirty="0" smtClean="0">
                <a:latin typeface="+mn-ea"/>
                <a:cs typeface="Times New Roman" panose="02020603050405020304" pitchFamily="18" charset="0"/>
              </a:rPr>
              <a:t>、 </a:t>
            </a:r>
            <a:r>
              <a:rPr lang="en-US" altLang="zh-CN" sz="2000" b="1" dirty="0">
                <a:solidFill>
                  <a:srgbClr val="E73A1C"/>
                </a:solidFill>
                <a:latin typeface="+mn-ea"/>
                <a:cs typeface="Times New Roman" panose="02020603050405020304" pitchFamily="18" charset="0"/>
              </a:rPr>
              <a:t>__</a:t>
            </a:r>
            <a:r>
              <a:rPr lang="en-US" altLang="zh-CN" sz="2000" b="1" dirty="0" err="1">
                <a:solidFill>
                  <a:srgbClr val="E73A1C"/>
                </a:solidFill>
                <a:latin typeface="+mn-ea"/>
                <a:cs typeface="Times New Roman" panose="02020603050405020304" pitchFamily="18" charset="0"/>
              </a:rPr>
              <a:t>eq</a:t>
            </a:r>
            <a:r>
              <a:rPr lang="en-US" altLang="zh-CN" sz="2000" b="1" dirty="0" smtClean="0">
                <a:solidFill>
                  <a:srgbClr val="E73A1C"/>
                </a:solidFill>
                <a:latin typeface="+mn-ea"/>
                <a:cs typeface="Times New Roman" panose="02020603050405020304" pitchFamily="18" charset="0"/>
              </a:rPr>
              <a:t>__() </a:t>
            </a:r>
            <a:r>
              <a:rPr lang="zh-CN" altLang="en-US" sz="2000" dirty="0" smtClean="0">
                <a:latin typeface="+mn-ea"/>
                <a:cs typeface="Times New Roman" panose="02020603050405020304" pitchFamily="18" charset="0"/>
              </a:rPr>
              <a:t>和</a:t>
            </a:r>
            <a:r>
              <a:rPr lang="zh-CN" altLang="en-US" sz="2000" b="1" dirty="0" smtClean="0">
                <a:solidFill>
                  <a:srgbClr val="E73A1C"/>
                </a:solidFill>
                <a:latin typeface="+mn-ea"/>
                <a:cs typeface="Times New Roman" panose="02020603050405020304" pitchFamily="18" charset="0"/>
              </a:rPr>
              <a:t> </a:t>
            </a:r>
            <a:r>
              <a:rPr lang="en-US" altLang="zh-CN" sz="2000" b="1" dirty="0" smtClean="0">
                <a:solidFill>
                  <a:srgbClr val="E73A1C"/>
                </a:solidFill>
                <a:latin typeface="+mn-ea"/>
                <a:cs typeface="Times New Roman" panose="02020603050405020304" pitchFamily="18" charset="0"/>
              </a:rPr>
              <a:t>__</a:t>
            </a:r>
            <a:r>
              <a:rPr lang="en-US" altLang="zh-CN" sz="2000" b="1" dirty="0" err="1" smtClean="0">
                <a:solidFill>
                  <a:srgbClr val="E73A1C"/>
                </a:solidFill>
                <a:latin typeface="+mn-ea"/>
                <a:cs typeface="Times New Roman" panose="02020603050405020304" pitchFamily="18" charset="0"/>
              </a:rPr>
              <a:t>dir</a:t>
            </a:r>
            <a:r>
              <a:rPr lang="en-US" altLang="zh-CN" sz="2000" b="1" dirty="0" smtClean="0">
                <a:solidFill>
                  <a:srgbClr val="E73A1C"/>
                </a:solidFill>
                <a:latin typeface="+mn-ea"/>
                <a:cs typeface="Times New Roman" panose="02020603050405020304" pitchFamily="18" charset="0"/>
              </a:rPr>
              <a:t>__()</a:t>
            </a:r>
            <a:r>
              <a:rPr lang="zh-CN" altLang="en-US" sz="2000" dirty="0" smtClean="0">
                <a:latin typeface="+mn-ea"/>
                <a:cs typeface="Times New Roman" panose="02020603050405020304" pitchFamily="18" charset="0"/>
              </a:rPr>
              <a:t>等。</a:t>
            </a:r>
            <a:endParaRPr lang="zh-CN" altLang="en-US" sz="2000" dirty="0">
              <a:latin typeface="+mn-ea"/>
              <a:cs typeface="Times New Roman" panose="02020603050405020304" pitchFamily="18" charset="0"/>
            </a:endParaRPr>
          </a:p>
        </p:txBody>
      </p:sp>
      <p:sp>
        <p:nvSpPr>
          <p:cNvPr id="9" name="矩形 8"/>
          <p:cNvSpPr/>
          <p:nvPr/>
        </p:nvSpPr>
        <p:spPr>
          <a:xfrm>
            <a:off x="1108409" y="3767696"/>
            <a:ext cx="10260552" cy="2862322"/>
          </a:xfrm>
          <a:prstGeom prst="rect">
            <a:avLst/>
          </a:prstGeom>
        </p:spPr>
        <p:txBody>
          <a:bodyPr wrap="square">
            <a:spAutoFit/>
          </a:bodyPr>
          <a:lstStyle/>
          <a:p>
            <a:pPr marL="342900" indent="-342900" algn="just">
              <a:lnSpc>
                <a:spcPct val="150000"/>
              </a:lnSpc>
              <a:buFont typeface="Wingdings" panose="05000000000000000000" pitchFamily="2" charset="2"/>
              <a:buChar char="p"/>
            </a:pPr>
            <a:r>
              <a:rPr lang="en-US" altLang="zh-CN" sz="2000" b="1" dirty="0">
                <a:solidFill>
                  <a:srgbClr val="E73A1C"/>
                </a:solidFill>
                <a:latin typeface="+mn-ea"/>
                <a:cs typeface="Times New Roman" panose="02020603050405020304" pitchFamily="18" charset="0"/>
              </a:rPr>
              <a:t>__</a:t>
            </a:r>
            <a:r>
              <a:rPr lang="en-US" altLang="zh-CN" sz="2000" b="1" dirty="0" err="1">
                <a:solidFill>
                  <a:srgbClr val="E73A1C"/>
                </a:solidFill>
                <a:latin typeface="+mn-ea"/>
                <a:cs typeface="Times New Roman" panose="02020603050405020304" pitchFamily="18" charset="0"/>
              </a:rPr>
              <a:t>str</a:t>
            </a:r>
            <a:r>
              <a:rPr lang="en-US" altLang="zh-CN" sz="2000" b="1" dirty="0" smtClean="0">
                <a:solidFill>
                  <a:srgbClr val="E73A1C"/>
                </a:solidFill>
                <a:latin typeface="+mn-ea"/>
                <a:cs typeface="Times New Roman" panose="02020603050405020304" pitchFamily="18" charset="0"/>
              </a:rPr>
              <a:t>__() </a:t>
            </a:r>
            <a:r>
              <a:rPr lang="zh-CN" altLang="en-US" sz="2000" dirty="0" smtClean="0">
                <a:latin typeface="+mn-ea"/>
                <a:cs typeface="Times New Roman" panose="02020603050405020304" pitchFamily="18" charset="0"/>
              </a:rPr>
              <a:t>方法</a:t>
            </a:r>
            <a:r>
              <a:rPr lang="zh-CN" altLang="en-US" sz="2000" dirty="0">
                <a:latin typeface="+mn-ea"/>
                <a:cs typeface="Times New Roman" panose="02020603050405020304" pitchFamily="18" charset="0"/>
              </a:rPr>
              <a:t>会返回一个</a:t>
            </a:r>
            <a:r>
              <a:rPr lang="zh-CN" altLang="en-US" sz="2000" b="1" dirty="0">
                <a:solidFill>
                  <a:srgbClr val="0000CC"/>
                </a:solidFill>
                <a:latin typeface="+mn-ea"/>
                <a:cs typeface="Times New Roman" panose="02020603050405020304" pitchFamily="18" charset="0"/>
              </a:rPr>
              <a:t>描述该对象的字符串</a:t>
            </a:r>
            <a:r>
              <a:rPr lang="zh-CN" altLang="en-US" sz="2000" dirty="0">
                <a:latin typeface="+mn-ea"/>
                <a:cs typeface="Times New Roman" panose="02020603050405020304" pitchFamily="18" charset="0"/>
              </a:rPr>
              <a:t>。默认情况下，它返回一个由</a:t>
            </a:r>
            <a:r>
              <a:rPr lang="zh-CN" altLang="en-US" sz="2000" b="1" dirty="0">
                <a:solidFill>
                  <a:srgbClr val="0000CC"/>
                </a:solidFill>
                <a:latin typeface="+mn-ea"/>
                <a:cs typeface="Times New Roman" panose="02020603050405020304" pitchFamily="18" charset="0"/>
              </a:rPr>
              <a:t>该对象所属的类名以及该对象十六进制形式的内存地址组成的字符串</a:t>
            </a:r>
            <a:r>
              <a:rPr lang="zh-CN" altLang="en-US" sz="2000" dirty="0">
                <a:latin typeface="+mn-ea"/>
                <a:cs typeface="Times New Roman" panose="02020603050405020304" pitchFamily="18" charset="0"/>
              </a:rPr>
              <a:t>。</a:t>
            </a:r>
            <a:endParaRPr lang="en-US" altLang="zh-CN" sz="2000" dirty="0">
              <a:latin typeface="+mn-ea"/>
              <a:cs typeface="Times New Roman" panose="02020603050405020304" pitchFamily="18" charset="0"/>
            </a:endParaRPr>
          </a:p>
          <a:p>
            <a:pPr marL="342900" indent="-342900" algn="just">
              <a:lnSpc>
                <a:spcPct val="150000"/>
              </a:lnSpc>
              <a:buFont typeface="Wingdings" panose="05000000000000000000" pitchFamily="2" charset="2"/>
              <a:buChar char="p"/>
            </a:pPr>
            <a:r>
              <a:rPr lang="en-US" altLang="zh-CN" sz="2000" b="1" dirty="0">
                <a:solidFill>
                  <a:srgbClr val="E73A1C"/>
                </a:solidFill>
                <a:latin typeface="+mn-ea"/>
                <a:cs typeface="Times New Roman" panose="02020603050405020304" pitchFamily="18" charset="0"/>
              </a:rPr>
              <a:t>__</a:t>
            </a:r>
            <a:r>
              <a:rPr lang="en-US" altLang="zh-CN" sz="2000" b="1" dirty="0" err="1">
                <a:solidFill>
                  <a:srgbClr val="E73A1C"/>
                </a:solidFill>
                <a:latin typeface="+mn-ea"/>
                <a:cs typeface="Times New Roman" panose="02020603050405020304" pitchFamily="18" charset="0"/>
              </a:rPr>
              <a:t>eq</a:t>
            </a:r>
            <a:r>
              <a:rPr lang="en-US" altLang="zh-CN" sz="2000" b="1" dirty="0" smtClean="0">
                <a:solidFill>
                  <a:srgbClr val="E73A1C"/>
                </a:solidFill>
                <a:latin typeface="+mn-ea"/>
                <a:cs typeface="Times New Roman" panose="02020603050405020304" pitchFamily="18" charset="0"/>
              </a:rPr>
              <a:t>__() </a:t>
            </a:r>
            <a:r>
              <a:rPr lang="zh-CN" altLang="en-US" sz="2000" dirty="0" smtClean="0">
                <a:latin typeface="+mn-ea"/>
                <a:cs typeface="Times New Roman" panose="02020603050405020304" pitchFamily="18" charset="0"/>
              </a:rPr>
              <a:t>方法</a:t>
            </a:r>
            <a:r>
              <a:rPr lang="zh-CN" altLang="en-US" sz="2000" b="1" dirty="0">
                <a:solidFill>
                  <a:srgbClr val="0000CC"/>
                </a:solidFill>
                <a:latin typeface="+mn-ea"/>
                <a:cs typeface="Times New Roman" panose="02020603050405020304" pitchFamily="18" charset="0"/>
              </a:rPr>
              <a:t>用于比较两个对象是否相等</a:t>
            </a:r>
            <a:r>
              <a:rPr lang="zh-CN" altLang="en-US" sz="2000" dirty="0" smtClean="0">
                <a:latin typeface="+mn-ea"/>
                <a:cs typeface="Times New Roman" panose="02020603050405020304" pitchFamily="18" charset="0"/>
              </a:rPr>
              <a:t>，默认是比较两个对象</a:t>
            </a:r>
            <a:r>
              <a:rPr lang="zh-CN" altLang="en-US" sz="2000" b="1" dirty="0" smtClean="0">
                <a:solidFill>
                  <a:srgbClr val="0000CC"/>
                </a:solidFill>
                <a:latin typeface="+mn-ea"/>
                <a:cs typeface="Times New Roman" panose="02020603050405020304" pitchFamily="18" charset="0"/>
              </a:rPr>
              <a:t>是否指向同一引用</a:t>
            </a:r>
            <a:r>
              <a:rPr lang="zh-CN" altLang="en-US" sz="2000" dirty="0" smtClean="0">
                <a:latin typeface="+mn-ea"/>
                <a:cs typeface="Times New Roman" panose="02020603050405020304" pitchFamily="18" charset="0"/>
              </a:rPr>
              <a:t>，可根据业务需求重写该方法，使用 “</a:t>
            </a:r>
            <a:r>
              <a:rPr lang="en-US" altLang="zh-CN" sz="2000" dirty="0" smtClean="0">
                <a:latin typeface="+mn-ea"/>
                <a:cs typeface="Times New Roman" panose="02020603050405020304" pitchFamily="18" charset="0"/>
              </a:rPr>
              <a:t>==</a:t>
            </a:r>
            <a:r>
              <a:rPr lang="zh-CN" altLang="en-US" sz="2000" dirty="0" smtClean="0">
                <a:latin typeface="+mn-ea"/>
                <a:cs typeface="Times New Roman" panose="02020603050405020304" pitchFamily="18" charset="0"/>
              </a:rPr>
              <a:t>”判断两个对象是否相等时将会调用该方法。</a:t>
            </a:r>
            <a:endParaRPr lang="en-US" altLang="zh-CN" sz="2000" dirty="0" smtClean="0">
              <a:latin typeface="+mn-ea"/>
              <a:cs typeface="Times New Roman" panose="02020603050405020304" pitchFamily="18" charset="0"/>
            </a:endParaRPr>
          </a:p>
          <a:p>
            <a:pPr marL="342900" indent="-342900" algn="just">
              <a:lnSpc>
                <a:spcPct val="150000"/>
              </a:lnSpc>
              <a:buFont typeface="Wingdings" panose="05000000000000000000" pitchFamily="2" charset="2"/>
              <a:buChar char="p"/>
            </a:pPr>
            <a:r>
              <a:rPr lang="en-US" altLang="zh-CN" sz="2000" b="1" dirty="0">
                <a:solidFill>
                  <a:srgbClr val="E73A1C"/>
                </a:solidFill>
                <a:latin typeface="+mn-ea"/>
                <a:cs typeface="Times New Roman" panose="02020603050405020304" pitchFamily="18" charset="0"/>
              </a:rPr>
              <a:t>__</a:t>
            </a:r>
            <a:r>
              <a:rPr lang="en-US" altLang="zh-CN" sz="2000" b="1" dirty="0" err="1">
                <a:solidFill>
                  <a:srgbClr val="E73A1C"/>
                </a:solidFill>
                <a:latin typeface="+mn-ea"/>
                <a:cs typeface="Times New Roman" panose="02020603050405020304" pitchFamily="18" charset="0"/>
              </a:rPr>
              <a:t>dir</a:t>
            </a:r>
            <a:r>
              <a:rPr lang="en-US" altLang="zh-CN" sz="2000" b="1" dirty="0" smtClean="0">
                <a:solidFill>
                  <a:srgbClr val="E73A1C"/>
                </a:solidFill>
                <a:latin typeface="+mn-ea"/>
                <a:cs typeface="Times New Roman" panose="02020603050405020304" pitchFamily="18" charset="0"/>
              </a:rPr>
              <a:t>__() </a:t>
            </a:r>
            <a:r>
              <a:rPr lang="zh-CN" altLang="en-US" sz="2000" dirty="0" smtClean="0">
                <a:latin typeface="+mn-ea"/>
                <a:cs typeface="Times New Roman" panose="02020603050405020304" pitchFamily="18" charset="0"/>
              </a:rPr>
              <a:t>方法用于</a:t>
            </a:r>
            <a:r>
              <a:rPr lang="zh-CN" altLang="en-US" sz="2000" b="1" dirty="0" smtClean="0">
                <a:solidFill>
                  <a:srgbClr val="0000CC"/>
                </a:solidFill>
                <a:latin typeface="+mn-ea"/>
                <a:cs typeface="Times New Roman" panose="02020603050405020304" pitchFamily="18" charset="0"/>
              </a:rPr>
              <a:t>显示对象内部所有的属性和方法</a:t>
            </a:r>
            <a:r>
              <a:rPr lang="zh-CN" altLang="en-US" sz="2000" dirty="0" smtClean="0">
                <a:latin typeface="+mn-ea"/>
                <a:cs typeface="Times New Roman" panose="02020603050405020304" pitchFamily="18" charset="0"/>
              </a:rPr>
              <a:t>。</a:t>
            </a:r>
            <a:endParaRPr lang="en-US" altLang="zh-CN" sz="2000" dirty="0" smtClean="0">
              <a:latin typeface="+mn-ea"/>
              <a:cs typeface="Times New Roman" panose="02020603050405020304" pitchFamily="18" charset="0"/>
            </a:endParaRPr>
          </a:p>
          <a:p>
            <a:pPr marL="342900" indent="-342900" algn="just">
              <a:lnSpc>
                <a:spcPct val="150000"/>
              </a:lnSpc>
              <a:buFont typeface="Wingdings" panose="05000000000000000000" pitchFamily="2" charset="2"/>
              <a:buChar char="p"/>
            </a:pPr>
            <a:r>
              <a:rPr lang="en-US" altLang="zh-CN" sz="2000" b="1" dirty="0">
                <a:solidFill>
                  <a:srgbClr val="E73A1C"/>
                </a:solidFill>
                <a:latin typeface="+mn-ea"/>
                <a:cs typeface="Times New Roman" panose="02020603050405020304" pitchFamily="18" charset="0"/>
              </a:rPr>
              <a:t>__</a:t>
            </a:r>
            <a:r>
              <a:rPr lang="en-US" altLang="zh-CN" sz="2000" b="1" dirty="0" err="1">
                <a:solidFill>
                  <a:srgbClr val="E73A1C"/>
                </a:solidFill>
                <a:latin typeface="+mn-ea"/>
                <a:cs typeface="Times New Roman" panose="02020603050405020304" pitchFamily="18" charset="0"/>
              </a:rPr>
              <a:t>dict</a:t>
            </a:r>
            <a:r>
              <a:rPr lang="en-US" altLang="zh-CN" sz="2000" b="1" dirty="0">
                <a:solidFill>
                  <a:srgbClr val="E73A1C"/>
                </a:solidFill>
                <a:latin typeface="+mn-ea"/>
                <a:cs typeface="Times New Roman" panose="02020603050405020304" pitchFamily="18" charset="0"/>
              </a:rPr>
              <a:t>__ </a:t>
            </a:r>
            <a:r>
              <a:rPr lang="zh-CN" altLang="en-US" sz="2000" dirty="0" smtClean="0">
                <a:latin typeface="+mn-ea"/>
                <a:cs typeface="Times New Roman" panose="02020603050405020304" pitchFamily="18" charset="0"/>
              </a:rPr>
              <a:t>属性以字典的形式显示对象</a:t>
            </a:r>
            <a:r>
              <a:rPr lang="zh-CN" altLang="en-US" sz="2000" dirty="0">
                <a:latin typeface="+mn-ea"/>
                <a:cs typeface="Times New Roman" panose="02020603050405020304" pitchFamily="18" charset="0"/>
              </a:rPr>
              <a:t>内部存储的</a:t>
            </a:r>
            <a:r>
              <a:rPr lang="zh-CN" altLang="en-US" sz="2000" b="1" dirty="0">
                <a:solidFill>
                  <a:srgbClr val="0000CC"/>
                </a:solidFill>
                <a:latin typeface="+mn-ea"/>
                <a:cs typeface="Times New Roman" panose="02020603050405020304" pitchFamily="18" charset="0"/>
              </a:rPr>
              <a:t>所有属性名和属性</a:t>
            </a:r>
            <a:r>
              <a:rPr lang="zh-CN" altLang="en-US" sz="2000" b="1" dirty="0" smtClean="0">
                <a:solidFill>
                  <a:srgbClr val="0000CC"/>
                </a:solidFill>
                <a:latin typeface="+mn-ea"/>
                <a:cs typeface="Times New Roman" panose="02020603050405020304" pitchFamily="18" charset="0"/>
              </a:rPr>
              <a:t>值</a:t>
            </a:r>
            <a:r>
              <a:rPr lang="zh-CN" altLang="en-US" sz="2000" dirty="0" smtClean="0">
                <a:latin typeface="+mn-ea"/>
                <a:cs typeface="Times New Roman" panose="02020603050405020304" pitchFamily="18" charset="0"/>
              </a:rPr>
              <a:t>。</a:t>
            </a:r>
            <a:endParaRPr lang="en-US" altLang="zh-CN" sz="2000" dirty="0">
              <a:latin typeface="+mn-ea"/>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225297"/>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726309" y="492789"/>
            <a:ext cx="2662315" cy="670120"/>
          </a:xfrm>
          <a:prstGeom prst="rect">
            <a:avLst/>
          </a:prstGeom>
        </p:spPr>
        <p:txBody>
          <a:bodyPr wrap="square">
            <a:spAutoFit/>
          </a:bodyPr>
          <a:lstStyle/>
          <a:p>
            <a:pPr lvl="0" algn="ctr">
              <a:lnSpc>
                <a:spcPct val="130000"/>
              </a:lnSpc>
            </a:pPr>
            <a:r>
              <a:rPr lang="zh-CN" altLang="en-US" sz="3200" b="1" dirty="0" smtClean="0">
                <a:solidFill>
                  <a:schemeClr val="accent1"/>
                </a:solidFill>
              </a:rPr>
              <a:t>方法重写</a:t>
            </a:r>
            <a:endParaRPr lang="zh-CN" altLang="en-US" sz="3200" b="1" dirty="0">
              <a:solidFill>
                <a:schemeClr val="accent1"/>
              </a:solidFill>
            </a:endParaRPr>
          </a:p>
        </p:txBody>
      </p:sp>
      <p:sp>
        <p:nvSpPr>
          <p:cNvPr id="8" name="矩形 7"/>
          <p:cNvSpPr/>
          <p:nvPr/>
        </p:nvSpPr>
        <p:spPr>
          <a:xfrm>
            <a:off x="2488117" y="1355550"/>
            <a:ext cx="9369570" cy="892552"/>
          </a:xfrm>
          <a:prstGeom prst="rect">
            <a:avLst/>
          </a:prstGeom>
        </p:spPr>
        <p:txBody>
          <a:bodyPr wrap="square">
            <a:spAutoFit/>
          </a:bodyPr>
          <a:lstStyle/>
          <a:p>
            <a:pPr algn="just">
              <a:lnSpc>
                <a:spcPct val="130000"/>
              </a:lnSpc>
            </a:pPr>
            <a:r>
              <a:rPr lang="zh-CN" altLang="en-US" sz="2000" dirty="0" smtClean="0">
                <a:latin typeface="+mn-ea"/>
                <a:cs typeface="Times New Roman" panose="02020603050405020304" pitchFamily="18" charset="0"/>
              </a:rPr>
              <a:t>       当</a:t>
            </a:r>
            <a:r>
              <a:rPr lang="zh-CN" altLang="en-US" sz="2000" dirty="0">
                <a:latin typeface="+mn-ea"/>
                <a:cs typeface="Times New Roman" panose="02020603050405020304" pitchFamily="18" charset="0"/>
              </a:rPr>
              <a:t>父类的方法不能满足子类的要求时</a:t>
            </a:r>
            <a:r>
              <a:rPr lang="zh-CN" altLang="en-US" sz="2000" dirty="0" smtClean="0">
                <a:latin typeface="+mn-ea"/>
                <a:cs typeface="Times New Roman" panose="02020603050405020304" pitchFamily="18" charset="0"/>
              </a:rPr>
              <a:t>，可以</a:t>
            </a:r>
            <a:r>
              <a:rPr lang="zh-CN" altLang="en-US" sz="2000" dirty="0">
                <a:latin typeface="+mn-ea"/>
                <a:cs typeface="Times New Roman" panose="02020603050405020304" pitchFamily="18" charset="0"/>
              </a:rPr>
              <a:t>在子类中</a:t>
            </a:r>
            <a:r>
              <a:rPr lang="zh-CN" altLang="en-US" sz="2000" b="1" dirty="0">
                <a:solidFill>
                  <a:srgbClr val="0000CC"/>
                </a:solidFill>
                <a:latin typeface="+mn-ea"/>
                <a:cs typeface="Times New Roman" panose="02020603050405020304" pitchFamily="18" charset="0"/>
              </a:rPr>
              <a:t>重写父类的方法</a:t>
            </a:r>
            <a:r>
              <a:rPr lang="zh-CN" altLang="en-US" sz="2000" dirty="0">
                <a:latin typeface="+mn-ea"/>
                <a:cs typeface="Times New Roman" panose="02020603050405020304" pitchFamily="18" charset="0"/>
              </a:rPr>
              <a:t>，也就是</a:t>
            </a:r>
            <a:r>
              <a:rPr lang="zh-CN" altLang="en-US" sz="2000" b="1" dirty="0">
                <a:solidFill>
                  <a:srgbClr val="0000CC"/>
                </a:solidFill>
                <a:latin typeface="+mn-ea"/>
                <a:cs typeface="Times New Roman" panose="02020603050405020304" pitchFamily="18" charset="0"/>
              </a:rPr>
              <a:t>在子类中写一个和父类的方法名相同的方法</a:t>
            </a:r>
            <a:r>
              <a:rPr lang="zh-CN" altLang="en-US" sz="2000" dirty="0" smtClean="0">
                <a:latin typeface="+mn-ea"/>
                <a:cs typeface="Times New Roman" panose="02020603050405020304" pitchFamily="18" charset="0"/>
              </a:rPr>
              <a:t>。</a:t>
            </a:r>
            <a:endParaRPr lang="zh-CN" altLang="en-US" sz="2000" dirty="0">
              <a:latin typeface="+mn-ea"/>
              <a:cs typeface="Times New Roman" panose="02020603050405020304" pitchFamily="18" charset="0"/>
            </a:endParaRPr>
          </a:p>
        </p:txBody>
      </p:sp>
      <p:sp>
        <p:nvSpPr>
          <p:cNvPr id="9" name="Rectangle 1"/>
          <p:cNvSpPr>
            <a:spLocks noChangeArrowheads="1"/>
          </p:cNvSpPr>
          <p:nvPr/>
        </p:nvSpPr>
        <p:spPr bwMode="auto">
          <a:xfrm>
            <a:off x="37465" y="2414270"/>
            <a:ext cx="6838950" cy="4278630"/>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no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class </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Person:</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sz="1600" b="0" i="0" u="none" strike="noStrike" cap="none" normalizeH="0" baseline="0" dirty="0" smtClean="0">
                <a:ln>
                  <a:noFill/>
                </a:ln>
                <a:solidFill>
                  <a:srgbClr val="B200B2"/>
                </a:solidFill>
                <a:effectLst/>
                <a:latin typeface="Arial Unicode MS" panose="020B0604020202020204" pitchFamily="34" charset="-122"/>
                <a:ea typeface="Fira Code"/>
              </a:rPr>
              <a:t>__init__</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name</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age</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sex):</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.name = name</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.age = age</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.sex = sex</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sz="1600" b="0" i="0" u="none" strike="noStrike" cap="none" normalizeH="0" baseline="0" dirty="0" smtClean="0">
                <a:ln>
                  <a:noFill/>
                </a:ln>
                <a:solidFill>
                  <a:srgbClr val="FFC66D"/>
                </a:solidFill>
                <a:effectLst/>
                <a:latin typeface="Arial Unicode MS" panose="020B0604020202020204" pitchFamily="34" charset="-122"/>
                <a:ea typeface="Fira Code"/>
              </a:rPr>
              <a:t>working</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.name</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正在工作！</a:t>
            </a:r>
            <a:r>
              <a:rPr kumimoji="0" lang="zh-CN" altLang="zh-CN" sz="16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sz="1600" b="0" i="0" u="none" strike="noStrike" cap="none" normalizeH="0" baseline="0" dirty="0" smtClean="0">
                <a:ln>
                  <a:noFill/>
                </a:ln>
                <a:solidFill>
                  <a:srgbClr val="FFC66D"/>
                </a:solidFill>
                <a:effectLst/>
                <a:latin typeface="Arial Unicode MS" panose="020B0604020202020204" pitchFamily="34" charset="-122"/>
                <a:ea typeface="Fira Code"/>
              </a:rPr>
              <a:t>show</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姓名：</a:t>
            </a:r>
            <a:r>
              <a:rPr kumimoji="0" lang="zh-CN" altLang="zh-CN" sz="16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.name</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年</a:t>
            </a:r>
            <a:r>
              <a:rPr kumimoji="0" lang="zh-CN" altLang="zh-CN" sz="1600" b="0" i="0" u="none" strike="noStrike" cap="none" normalizeH="0" baseline="0" dirty="0" smtClean="0">
                <a:ln>
                  <a:noFill/>
                </a:ln>
                <a:solidFill>
                  <a:srgbClr val="6A8759"/>
                </a:solidFill>
                <a:effectLst/>
                <a:latin typeface="Adobe 仿宋 Std R" panose="02020400000000000000" pitchFamily="18" charset="-122"/>
                <a:ea typeface="Adobe 仿宋 Std R" panose="02020400000000000000" pitchFamily="18" charset="-122"/>
              </a:rPr>
              <a:t>龄</a:t>
            </a:r>
            <a:r>
              <a:rPr kumimoji="0" lang="zh-CN" altLang="zh-CN" sz="16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a:t>
            </a:r>
            <a:r>
              <a:rPr kumimoji="0" lang="zh-CN" altLang="zh-CN" sz="16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.age</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性</a:t>
            </a:r>
            <a:r>
              <a:rPr kumimoji="0" lang="zh-CN" altLang="zh-CN" sz="1600" b="0" i="0" u="none" strike="noStrike" cap="none" normalizeH="0" baseline="0" dirty="0" smtClean="0">
                <a:ln>
                  <a:noFill/>
                </a:ln>
                <a:solidFill>
                  <a:srgbClr val="6A8759"/>
                </a:solidFill>
                <a:effectLst/>
                <a:latin typeface="Adobe 仿宋 Std R" panose="02020400000000000000" pitchFamily="18" charset="-122"/>
                <a:ea typeface="Adobe 仿宋 Std R" panose="02020400000000000000" pitchFamily="18" charset="-122"/>
              </a:rPr>
              <a:t>别</a:t>
            </a:r>
            <a:r>
              <a:rPr kumimoji="0" lang="zh-CN" altLang="zh-CN" sz="16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a:t>
            </a:r>
            <a:r>
              <a:rPr kumimoji="0" lang="zh-CN" altLang="zh-CN" sz="16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.sex)</a:t>
            </a:r>
            <a:endParaRPr kumimoji="0" lang="zh-CN" altLang="zh-CN" sz="2000" b="0" i="0" u="none" strike="noStrike" cap="none" normalizeH="0" baseline="0" dirty="0" smtClean="0">
              <a:ln>
                <a:noFill/>
              </a:ln>
              <a:solidFill>
                <a:schemeClr val="tx1"/>
              </a:solidFill>
              <a:effectLst/>
              <a:latin typeface="Arial" panose="020B0604020202020204" pitchFamily="34" charset="0"/>
            </a:endParaRPr>
          </a:p>
        </p:txBody>
      </p:sp>
      <p:sp>
        <p:nvSpPr>
          <p:cNvPr id="11" name="Rectangle 4"/>
          <p:cNvSpPr>
            <a:spLocks noChangeArrowheads="1"/>
          </p:cNvSpPr>
          <p:nvPr/>
        </p:nvSpPr>
        <p:spPr bwMode="auto">
          <a:xfrm>
            <a:off x="7097007" y="5607561"/>
            <a:ext cx="3801979" cy="1131079"/>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student_1 = Student(</a:t>
            </a:r>
            <a:r>
              <a:rPr kumimoji="0" lang="zh-CN" altLang="zh-CN" sz="1500" b="0" i="0" u="none" strike="noStrike" cap="none" normalizeH="0" baseline="0" dirty="0" smtClean="0">
                <a:ln>
                  <a:noFill/>
                </a:ln>
                <a:solidFill>
                  <a:srgbClr val="AA4926"/>
                </a:solidFill>
                <a:effectLst/>
                <a:latin typeface="Arial Unicode MS" panose="020B0604020202020204" pitchFamily="34" charset="-122"/>
                <a:ea typeface="Fira Code"/>
              </a:rPr>
              <a:t>major</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6A8759"/>
                </a:solidFill>
                <a:effectLst/>
                <a:latin typeface="Adobe 仿宋 Std R" panose="02020400000000000000" pitchFamily="18" charset="-122"/>
                <a:ea typeface="Adobe 仿宋 Std R" panose="02020400000000000000" pitchFamily="18" charset="-122"/>
              </a:rPr>
              <a:t>软</a:t>
            </a:r>
            <a:r>
              <a:rPr kumimoji="0" lang="zh-CN" altLang="zh-CN" sz="15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件工程</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student_1.working()</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student_1.show()</a:t>
            </a:r>
            <a:endParaRPr kumimoji="0" lang="zh-CN" altLang="zh-CN" sz="1800" b="0" i="0" u="none" strike="noStrike" cap="none" normalizeH="0" baseline="0" dirty="0" smtClean="0">
              <a:ln>
                <a:noFill/>
              </a:ln>
              <a:solidFill>
                <a:schemeClr val="tx1"/>
              </a:solidFill>
              <a:effectLst/>
              <a:latin typeface="Arial" panose="020B0604020202020204" pitchFamily="34" charset="0"/>
            </a:endParaRPr>
          </a:p>
        </p:txBody>
      </p:sp>
      <p:sp>
        <p:nvSpPr>
          <p:cNvPr id="3" name="Rectangle 2"/>
          <p:cNvSpPr>
            <a:spLocks noChangeArrowheads="1"/>
          </p:cNvSpPr>
          <p:nvPr/>
        </p:nvSpPr>
        <p:spPr bwMode="auto">
          <a:xfrm>
            <a:off x="4166972" y="2404054"/>
            <a:ext cx="8025028" cy="3046988"/>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sz="1600" b="0" i="0" u="none" strike="noStrike" cap="none" normalizeH="0" baseline="0" dirty="0" smtClean="0">
                <a:ln>
                  <a:noFill/>
                </a:ln>
                <a:solidFill>
                  <a:srgbClr val="CC7832"/>
                </a:solidFill>
                <a:effectLst/>
                <a:latin typeface="Consolas" panose="020B0609020204030204" pitchFamily="49" charset="0"/>
              </a:rPr>
              <a:t>class </a:t>
            </a:r>
            <a:r>
              <a:rPr kumimoji="0" lang="zh-CN" altLang="zh-CN" sz="1600" b="0" i="0" u="none" strike="noStrike" cap="none" normalizeH="0" baseline="0" dirty="0" smtClean="0">
                <a:ln>
                  <a:noFill/>
                </a:ln>
                <a:solidFill>
                  <a:srgbClr val="A9B7C6"/>
                </a:solidFill>
                <a:effectLst/>
                <a:latin typeface="Consolas" panose="020B0609020204030204" pitchFamily="49" charset="0"/>
              </a:rPr>
              <a:t>Student(Person):  </a:t>
            </a:r>
            <a:r>
              <a:rPr kumimoji="0" lang="zh-CN" altLang="zh-CN" sz="1600" b="0" i="0" u="none" strike="noStrike" cap="none" normalizeH="0" baseline="0" dirty="0" smtClean="0">
                <a:ln>
                  <a:noFill/>
                </a:ln>
                <a:solidFill>
                  <a:srgbClr val="808080"/>
                </a:solidFill>
                <a:effectLst/>
                <a:latin typeface="Consolas" panose="020B0609020204030204" pitchFamily="49" charset="0"/>
              </a:rPr>
              <a:t># Student </a:t>
            </a:r>
            <a:r>
              <a:rPr kumimoji="0" lang="zh-CN" sz="1600" b="0" i="0" u="none" strike="noStrike" cap="none" normalizeH="0" baseline="0" dirty="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t>继承于</a:t>
            </a:r>
            <a:r>
              <a:rPr kumimoji="0" lang="zh-CN" sz="1600" b="0" i="0" u="none" strike="noStrike" cap="none" normalizeH="0" baseline="0" dirty="0" smtClean="0">
                <a:ln>
                  <a:noFill/>
                </a:ln>
                <a:solidFill>
                  <a:srgbClr val="808080"/>
                </a:solidFill>
                <a:effectLst/>
                <a:latin typeface="Consolas" panose="020B0609020204030204" pitchFamily="49" charset="0"/>
              </a:rPr>
              <a:t> </a:t>
            </a:r>
            <a:r>
              <a:rPr kumimoji="0" lang="zh-CN" altLang="zh-CN" sz="1600" b="0" i="0" u="none" strike="noStrike" cap="none" normalizeH="0" baseline="0" dirty="0" smtClean="0">
                <a:ln>
                  <a:noFill/>
                </a:ln>
                <a:solidFill>
                  <a:srgbClr val="808080"/>
                </a:solidFill>
                <a:effectLst/>
                <a:latin typeface="Consolas" panose="020B0609020204030204" pitchFamily="49" charset="0"/>
              </a:rPr>
              <a:t>Person</a:t>
            </a:r>
            <a:br>
              <a:rPr kumimoji="0" lang="zh-CN" altLang="zh-CN" sz="1600" b="0" i="0" u="none" strike="noStrike" cap="none" normalizeH="0" baseline="0" dirty="0" smtClean="0">
                <a:ln>
                  <a:noFill/>
                </a:ln>
                <a:solidFill>
                  <a:srgbClr val="808080"/>
                </a:solidFill>
                <a:effectLst/>
                <a:latin typeface="Consolas" panose="020B0609020204030204" pitchFamily="49" charset="0"/>
              </a:rPr>
            </a:br>
            <a:r>
              <a:rPr kumimoji="0" lang="zh-CN" altLang="zh-CN" sz="1600" b="0" i="0" u="none" strike="noStrike" cap="none" normalizeH="0" baseline="0" dirty="0" smtClean="0">
                <a:ln>
                  <a:noFill/>
                </a:ln>
                <a:solidFill>
                  <a:srgbClr val="808080"/>
                </a:solidFill>
                <a:effectLst/>
                <a:latin typeface="Consolas" panose="020B0609020204030204" pitchFamily="49" charset="0"/>
              </a:rPr>
              <a:t>    </a:t>
            </a:r>
            <a:r>
              <a:rPr kumimoji="0" lang="zh-CN" altLang="zh-CN" sz="1600" b="0" i="0" u="none" strike="noStrike" cap="none" normalizeH="0" baseline="0" dirty="0" smtClean="0">
                <a:ln>
                  <a:noFill/>
                </a:ln>
                <a:solidFill>
                  <a:srgbClr val="CC7832"/>
                </a:solidFill>
                <a:effectLst/>
                <a:latin typeface="Consolas" panose="020B0609020204030204" pitchFamily="49" charset="0"/>
              </a:rPr>
              <a:t>def </a:t>
            </a:r>
            <a:r>
              <a:rPr kumimoji="0" lang="zh-CN" altLang="zh-CN" sz="1600" b="0" i="0" u="none" strike="noStrike" cap="none" normalizeH="0" baseline="0" dirty="0" smtClean="0">
                <a:ln>
                  <a:noFill/>
                </a:ln>
                <a:solidFill>
                  <a:srgbClr val="B200B2"/>
                </a:solidFill>
                <a:effectLst/>
                <a:latin typeface="Consolas" panose="020B0609020204030204" pitchFamily="49" charset="0"/>
              </a:rPr>
              <a:t>__init__</a:t>
            </a:r>
            <a:r>
              <a:rPr kumimoji="0" lang="zh-CN" altLang="zh-CN" sz="1600" b="0" i="0" u="none" strike="noStrike" cap="none" normalizeH="0" baseline="0" dirty="0" smtClean="0">
                <a:ln>
                  <a:noFill/>
                </a:ln>
                <a:solidFill>
                  <a:srgbClr val="A9B7C6"/>
                </a:solidFill>
                <a:effectLst/>
                <a:latin typeface="Consolas" panose="020B0609020204030204" pitchFamily="49" charset="0"/>
              </a:rPr>
              <a:t>(</a:t>
            </a:r>
            <a:r>
              <a:rPr kumimoji="0" lang="zh-CN" altLang="zh-CN" sz="1600" b="0" i="0" u="none" strike="noStrike" cap="none" normalizeH="0" baseline="0" dirty="0" smtClean="0">
                <a:ln>
                  <a:noFill/>
                </a:ln>
                <a:solidFill>
                  <a:srgbClr val="94558D"/>
                </a:solidFill>
                <a:effectLst/>
                <a:latin typeface="Consolas" panose="020B0609020204030204" pitchFamily="49" charset="0"/>
              </a:rPr>
              <a:t>self</a:t>
            </a:r>
            <a:r>
              <a:rPr kumimoji="0" lang="zh-CN" altLang="zh-CN" sz="1600" b="0" i="0" u="none" strike="noStrike" cap="none" normalizeH="0" baseline="0" dirty="0" smtClean="0">
                <a:ln>
                  <a:noFill/>
                </a:ln>
                <a:solidFill>
                  <a:srgbClr val="CC7832"/>
                </a:solidFill>
                <a:effectLst/>
                <a:latin typeface="Consolas" panose="020B0609020204030204" pitchFamily="49" charset="0"/>
              </a:rPr>
              <a:t>, </a:t>
            </a:r>
            <a:r>
              <a:rPr kumimoji="0" lang="zh-CN" altLang="zh-CN" sz="1600" b="0" i="0" u="none" strike="noStrike" cap="none" normalizeH="0" baseline="0" dirty="0" smtClean="0">
                <a:ln>
                  <a:noFill/>
                </a:ln>
                <a:solidFill>
                  <a:srgbClr val="A9B7C6"/>
                </a:solidFill>
                <a:effectLst/>
                <a:latin typeface="Consolas" panose="020B0609020204030204" pitchFamily="49" charset="0"/>
              </a:rPr>
              <a:t>name=</a:t>
            </a:r>
            <a:r>
              <a:rPr kumimoji="0" lang="zh-CN" altLang="zh-CN" sz="1600" b="0" i="0" u="none" strike="noStrike" cap="none" normalizeH="0" baseline="0" dirty="0" smtClean="0">
                <a:ln>
                  <a:noFill/>
                </a:ln>
                <a:solidFill>
                  <a:srgbClr val="6A8759"/>
                </a:solidFill>
                <a:effectLst/>
                <a:latin typeface="Consolas" panose="020B0609020204030204" pitchFamily="49" charset="0"/>
              </a:rPr>
              <a:t>"</a:t>
            </a:r>
            <a:r>
              <a:rPr kumimoji="0" lang="zh-CN" sz="1600" b="0" i="0" u="none" strike="noStrike" cap="none" normalizeH="0" baseline="0" dirty="0" smtClean="0">
                <a:ln>
                  <a:noFill/>
                </a:ln>
                <a:solidFill>
                  <a:srgbClr val="6A8759"/>
                </a:solidFill>
                <a:effectLst/>
                <a:latin typeface="Arial Unicode MS" panose="020B0604020202020204" pitchFamily="34" charset="-122"/>
                <a:ea typeface="Arial Unicode MS" panose="020B0604020202020204" pitchFamily="34" charset="-122"/>
                <a:cs typeface="Arial Unicode MS" panose="020B0604020202020204" pitchFamily="34" charset="-122"/>
              </a:rPr>
              <a:t>张三</a:t>
            </a:r>
            <a:r>
              <a:rPr kumimoji="0" lang="zh-CN" altLang="zh-CN" sz="1600" b="0" i="0" u="none" strike="noStrike" cap="none" normalizeH="0" baseline="0" dirty="0" smtClean="0">
                <a:ln>
                  <a:noFill/>
                </a:ln>
                <a:solidFill>
                  <a:srgbClr val="6A8759"/>
                </a:solidFill>
                <a:effectLst/>
                <a:latin typeface="Consolas" panose="020B0609020204030204" pitchFamily="49" charset="0"/>
              </a:rPr>
              <a:t>"</a:t>
            </a:r>
            <a:r>
              <a:rPr kumimoji="0" lang="zh-CN" altLang="zh-CN" sz="1600" b="0" i="0" u="none" strike="noStrike" cap="none" normalizeH="0" baseline="0" dirty="0" smtClean="0">
                <a:ln>
                  <a:noFill/>
                </a:ln>
                <a:solidFill>
                  <a:srgbClr val="CC7832"/>
                </a:solidFill>
                <a:effectLst/>
                <a:latin typeface="Consolas" panose="020B0609020204030204" pitchFamily="49" charset="0"/>
              </a:rPr>
              <a:t>, </a:t>
            </a:r>
            <a:r>
              <a:rPr kumimoji="0" lang="zh-CN" altLang="zh-CN" sz="1600" b="0" i="0" u="none" strike="noStrike" cap="none" normalizeH="0" baseline="0" dirty="0" smtClean="0">
                <a:ln>
                  <a:noFill/>
                </a:ln>
                <a:solidFill>
                  <a:srgbClr val="A9B7C6"/>
                </a:solidFill>
                <a:effectLst/>
                <a:latin typeface="Consolas" panose="020B0609020204030204" pitchFamily="49" charset="0"/>
              </a:rPr>
              <a:t>age=</a:t>
            </a:r>
            <a:r>
              <a:rPr kumimoji="0" lang="zh-CN" altLang="zh-CN" sz="1600" b="0" i="0" u="none" strike="noStrike" cap="none" normalizeH="0" baseline="0" dirty="0" smtClean="0">
                <a:ln>
                  <a:noFill/>
                </a:ln>
                <a:solidFill>
                  <a:srgbClr val="6897BB"/>
                </a:solidFill>
                <a:effectLst/>
                <a:latin typeface="Consolas" panose="020B0609020204030204" pitchFamily="49" charset="0"/>
              </a:rPr>
              <a:t>20</a:t>
            </a:r>
            <a:r>
              <a:rPr kumimoji="0" lang="zh-CN" altLang="zh-CN" sz="1600" b="0" i="0" u="none" strike="noStrike" cap="none" normalizeH="0" baseline="0" dirty="0" smtClean="0">
                <a:ln>
                  <a:noFill/>
                </a:ln>
                <a:solidFill>
                  <a:srgbClr val="CC7832"/>
                </a:solidFill>
                <a:effectLst/>
                <a:latin typeface="Consolas" panose="020B0609020204030204" pitchFamily="49" charset="0"/>
              </a:rPr>
              <a:t>, </a:t>
            </a:r>
            <a:r>
              <a:rPr kumimoji="0" lang="zh-CN" altLang="zh-CN" sz="1600" b="0" i="0" u="none" strike="noStrike" cap="none" normalizeH="0" baseline="0" dirty="0" smtClean="0">
                <a:ln>
                  <a:noFill/>
                </a:ln>
                <a:solidFill>
                  <a:srgbClr val="A9B7C6"/>
                </a:solidFill>
                <a:effectLst/>
                <a:latin typeface="Consolas" panose="020B0609020204030204" pitchFamily="49" charset="0"/>
              </a:rPr>
              <a:t>sex=</a:t>
            </a:r>
            <a:r>
              <a:rPr kumimoji="0" lang="zh-CN" altLang="zh-CN" sz="1600" b="0" i="0" u="none" strike="noStrike" cap="none" normalizeH="0" baseline="0" dirty="0" smtClean="0">
                <a:ln>
                  <a:noFill/>
                </a:ln>
                <a:solidFill>
                  <a:srgbClr val="6A8759"/>
                </a:solidFill>
                <a:effectLst/>
                <a:latin typeface="Consolas" panose="020B0609020204030204" pitchFamily="49" charset="0"/>
              </a:rPr>
              <a:t>"</a:t>
            </a:r>
            <a:r>
              <a:rPr kumimoji="0" lang="zh-CN" sz="1600" b="0" i="0" u="none" strike="noStrike" cap="none" normalizeH="0" baseline="0" dirty="0" smtClean="0">
                <a:ln>
                  <a:noFill/>
                </a:ln>
                <a:solidFill>
                  <a:srgbClr val="6A8759"/>
                </a:solidFill>
                <a:effectLst/>
                <a:latin typeface="Arial Unicode MS" panose="020B0604020202020204" pitchFamily="34" charset="-122"/>
                <a:ea typeface="Arial Unicode MS" panose="020B0604020202020204" pitchFamily="34" charset="-122"/>
                <a:cs typeface="Arial Unicode MS" panose="020B0604020202020204" pitchFamily="34" charset="-122"/>
              </a:rPr>
              <a:t>男</a:t>
            </a:r>
            <a:r>
              <a:rPr kumimoji="0" lang="zh-CN" altLang="zh-CN" sz="1600" b="0" i="0" u="none" strike="noStrike" cap="none" normalizeH="0" baseline="0" dirty="0" smtClean="0">
                <a:ln>
                  <a:noFill/>
                </a:ln>
                <a:solidFill>
                  <a:srgbClr val="6A8759"/>
                </a:solidFill>
                <a:effectLst/>
                <a:latin typeface="Consolas" panose="020B0609020204030204" pitchFamily="49" charset="0"/>
              </a:rPr>
              <a:t>"</a:t>
            </a:r>
            <a:r>
              <a:rPr kumimoji="0" lang="zh-CN" altLang="zh-CN" sz="1600" b="0" i="0" u="none" strike="noStrike" cap="none" normalizeH="0" baseline="0" dirty="0" smtClean="0">
                <a:ln>
                  <a:noFill/>
                </a:ln>
                <a:solidFill>
                  <a:srgbClr val="CC7832"/>
                </a:solidFill>
                <a:effectLst/>
                <a:latin typeface="Consolas" panose="020B0609020204030204" pitchFamily="49" charset="0"/>
              </a:rPr>
              <a:t>, </a:t>
            </a:r>
            <a:r>
              <a:rPr kumimoji="0" lang="zh-CN" altLang="zh-CN" sz="1600" b="0" i="0" u="none" strike="noStrike" cap="none" normalizeH="0" baseline="0" dirty="0" smtClean="0">
                <a:ln>
                  <a:noFill/>
                </a:ln>
                <a:solidFill>
                  <a:srgbClr val="A9B7C6"/>
                </a:solidFill>
                <a:effectLst/>
                <a:latin typeface="Consolas" panose="020B0609020204030204" pitchFamily="49" charset="0"/>
              </a:rPr>
              <a:t>major=</a:t>
            </a:r>
            <a:r>
              <a:rPr kumimoji="0" lang="zh-CN" altLang="zh-CN" sz="1600" b="0" i="0" u="none" strike="noStrike" cap="none" normalizeH="0" baseline="0" dirty="0" smtClean="0">
                <a:ln>
                  <a:noFill/>
                </a:ln>
                <a:solidFill>
                  <a:srgbClr val="6A8759"/>
                </a:solidFill>
                <a:effectLst/>
                <a:latin typeface="Consolas" panose="020B0609020204030204" pitchFamily="49" charset="0"/>
              </a:rPr>
              <a:t>"</a:t>
            </a:r>
            <a:r>
              <a:rPr kumimoji="0" lang="zh-CN" sz="1600" b="0" i="0" u="none" strike="noStrike" cap="none" normalizeH="0" baseline="0" dirty="0" smtClean="0">
                <a:ln>
                  <a:noFill/>
                </a:ln>
                <a:solidFill>
                  <a:srgbClr val="6A8759"/>
                </a:solidFill>
                <a:effectLst/>
                <a:latin typeface="Arial Unicode MS" panose="020B0604020202020204" pitchFamily="34" charset="-122"/>
                <a:ea typeface="Arial Unicode MS" panose="020B0604020202020204" pitchFamily="34" charset="-122"/>
                <a:cs typeface="Arial Unicode MS" panose="020B0604020202020204" pitchFamily="34" charset="-122"/>
              </a:rPr>
              <a:t>计算机</a:t>
            </a:r>
            <a:r>
              <a:rPr kumimoji="0" lang="zh-CN" altLang="zh-CN" sz="1600" b="0" i="0" u="none" strike="noStrike" cap="none" normalizeH="0" baseline="0" dirty="0" smtClean="0">
                <a:ln>
                  <a:noFill/>
                </a:ln>
                <a:solidFill>
                  <a:srgbClr val="6A8759"/>
                </a:solidFill>
                <a:effectLst/>
                <a:latin typeface="Consolas" panose="020B0609020204030204" pitchFamily="49" charset="0"/>
              </a:rPr>
              <a:t>"</a:t>
            </a:r>
            <a:r>
              <a:rPr kumimoji="0" lang="zh-CN" altLang="zh-CN" sz="1600" b="0" i="0" u="none" strike="noStrike" cap="none" normalizeH="0" baseline="0" dirty="0" smtClean="0">
                <a:ln>
                  <a:noFill/>
                </a:ln>
                <a:solidFill>
                  <a:srgbClr val="A9B7C6"/>
                </a:solidFill>
                <a:effectLst/>
                <a:latin typeface="Consolas" panose="020B0609020204030204" pitchFamily="49" charset="0"/>
              </a:rPr>
              <a:t>):</a:t>
            </a:r>
            <a:br>
              <a:rPr kumimoji="0" lang="zh-CN" altLang="zh-CN" sz="1600" b="0" i="0" u="none" strike="noStrike" cap="none" normalizeH="0" baseline="0" dirty="0" smtClean="0">
                <a:ln>
                  <a:noFill/>
                </a:ln>
                <a:solidFill>
                  <a:srgbClr val="A9B7C6"/>
                </a:solidFill>
                <a:effectLst/>
                <a:latin typeface="Consolas" panose="020B0609020204030204" pitchFamily="49" charset="0"/>
              </a:rPr>
            </a:br>
            <a:r>
              <a:rPr kumimoji="0" lang="zh-CN" altLang="zh-CN" sz="1600" b="0" i="0" u="none" strike="noStrike" cap="none" normalizeH="0" baseline="0" dirty="0" smtClean="0">
                <a:ln>
                  <a:noFill/>
                </a:ln>
                <a:solidFill>
                  <a:srgbClr val="A9B7C6"/>
                </a:solidFill>
                <a:effectLst/>
                <a:latin typeface="Consolas" panose="020B0609020204030204" pitchFamily="49" charset="0"/>
              </a:rPr>
              <a:t>        </a:t>
            </a:r>
            <a:r>
              <a:rPr kumimoji="0" lang="zh-CN" altLang="zh-CN" sz="1600" b="0" i="0" u="none" strike="noStrike" cap="none" normalizeH="0" baseline="0" dirty="0" smtClean="0">
                <a:ln>
                  <a:noFill/>
                </a:ln>
                <a:solidFill>
                  <a:srgbClr val="8888C6"/>
                </a:solidFill>
                <a:effectLst/>
                <a:latin typeface="Consolas" panose="020B0609020204030204" pitchFamily="49" charset="0"/>
              </a:rPr>
              <a:t>super</a:t>
            </a:r>
            <a:r>
              <a:rPr kumimoji="0" lang="zh-CN" altLang="zh-CN" sz="1600" b="0" i="0" u="none" strike="noStrike" cap="none" normalizeH="0" baseline="0" dirty="0" smtClean="0">
                <a:ln>
                  <a:noFill/>
                </a:ln>
                <a:solidFill>
                  <a:srgbClr val="A9B7C6"/>
                </a:solidFill>
                <a:effectLst/>
                <a:latin typeface="Consolas" panose="020B0609020204030204" pitchFamily="49" charset="0"/>
              </a:rPr>
              <a:t>().</a:t>
            </a:r>
            <a:r>
              <a:rPr kumimoji="0" lang="zh-CN" altLang="zh-CN" sz="1600" b="0" i="0" u="none" strike="noStrike" cap="none" normalizeH="0" baseline="0" dirty="0" smtClean="0">
                <a:ln>
                  <a:noFill/>
                </a:ln>
                <a:solidFill>
                  <a:srgbClr val="B200B2"/>
                </a:solidFill>
                <a:effectLst/>
                <a:latin typeface="Consolas" panose="020B0609020204030204" pitchFamily="49" charset="0"/>
              </a:rPr>
              <a:t>__init__</a:t>
            </a:r>
            <a:r>
              <a:rPr kumimoji="0" lang="zh-CN" altLang="zh-CN" sz="1600" b="0" i="0" u="none" strike="noStrike" cap="none" normalizeH="0" baseline="0" dirty="0" smtClean="0">
                <a:ln>
                  <a:noFill/>
                </a:ln>
                <a:solidFill>
                  <a:srgbClr val="A9B7C6"/>
                </a:solidFill>
                <a:effectLst/>
                <a:latin typeface="Consolas" panose="020B0609020204030204" pitchFamily="49" charset="0"/>
              </a:rPr>
              <a:t>(name</a:t>
            </a:r>
            <a:r>
              <a:rPr kumimoji="0" lang="zh-CN" altLang="zh-CN" sz="1600" b="0" i="0" u="none" strike="noStrike" cap="none" normalizeH="0" baseline="0" dirty="0" smtClean="0">
                <a:ln>
                  <a:noFill/>
                </a:ln>
                <a:solidFill>
                  <a:srgbClr val="CC7832"/>
                </a:solidFill>
                <a:effectLst/>
                <a:latin typeface="Consolas" panose="020B0609020204030204" pitchFamily="49" charset="0"/>
              </a:rPr>
              <a:t>, </a:t>
            </a:r>
            <a:r>
              <a:rPr kumimoji="0" lang="zh-CN" altLang="zh-CN" sz="1600" b="0" i="0" u="none" strike="noStrike" cap="none" normalizeH="0" baseline="0" dirty="0" smtClean="0">
                <a:ln>
                  <a:noFill/>
                </a:ln>
                <a:solidFill>
                  <a:srgbClr val="A9B7C6"/>
                </a:solidFill>
                <a:effectLst/>
                <a:latin typeface="Consolas" panose="020B0609020204030204" pitchFamily="49" charset="0"/>
              </a:rPr>
              <a:t>age</a:t>
            </a:r>
            <a:r>
              <a:rPr kumimoji="0" lang="zh-CN" altLang="zh-CN" sz="1600" b="0" i="0" u="none" strike="noStrike" cap="none" normalizeH="0" baseline="0" dirty="0" smtClean="0">
                <a:ln>
                  <a:noFill/>
                </a:ln>
                <a:solidFill>
                  <a:srgbClr val="CC7832"/>
                </a:solidFill>
                <a:effectLst/>
                <a:latin typeface="Consolas" panose="020B0609020204030204" pitchFamily="49" charset="0"/>
              </a:rPr>
              <a:t>, </a:t>
            </a:r>
            <a:r>
              <a:rPr kumimoji="0" lang="zh-CN" altLang="zh-CN" sz="1600" b="0" i="0" u="none" strike="noStrike" cap="none" normalizeH="0" baseline="0" dirty="0" smtClean="0">
                <a:ln>
                  <a:noFill/>
                </a:ln>
                <a:solidFill>
                  <a:srgbClr val="A9B7C6"/>
                </a:solidFill>
                <a:effectLst/>
                <a:latin typeface="Consolas" panose="020B0609020204030204" pitchFamily="49" charset="0"/>
              </a:rPr>
              <a:t>sex)  </a:t>
            </a:r>
            <a:r>
              <a:rPr kumimoji="0" lang="zh-CN" altLang="zh-CN" sz="1600" b="0" i="0" u="none" strike="noStrike" cap="none" normalizeH="0" baseline="0" dirty="0" smtClean="0">
                <a:ln>
                  <a:noFill/>
                </a:ln>
                <a:solidFill>
                  <a:srgbClr val="808080"/>
                </a:solidFill>
                <a:effectLst/>
                <a:latin typeface="Consolas" panose="020B0609020204030204" pitchFamily="49" charset="0"/>
              </a:rPr>
              <a:t># </a:t>
            </a:r>
            <a:r>
              <a:rPr kumimoji="0" lang="zh-CN" sz="1600" b="0" i="0" u="none" strike="noStrike" cap="none" normalizeH="0" baseline="0" dirty="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t>调用父类初始化方法</a:t>
            </a:r>
            <a:br>
              <a:rPr kumimoji="0" lang="zh-CN" sz="1600" b="0" i="0" u="none" strike="noStrike" cap="none" normalizeH="0" baseline="0" dirty="0" smtClean="0">
                <a:ln>
                  <a:noFill/>
                </a:ln>
                <a:solidFill>
                  <a:srgbClr val="808080"/>
                </a:solidFill>
                <a:effectLst/>
                <a:latin typeface="Consolas" panose="020B0609020204030204" pitchFamily="49" charset="0"/>
              </a:rPr>
            </a:br>
            <a:r>
              <a:rPr kumimoji="0" lang="zh-CN" sz="1600" b="0" i="0" u="none" strike="noStrike" cap="none" normalizeH="0" baseline="0" dirty="0" smtClean="0">
                <a:ln>
                  <a:noFill/>
                </a:ln>
                <a:solidFill>
                  <a:srgbClr val="808080"/>
                </a:solidFill>
                <a:effectLst/>
                <a:latin typeface="Consolas" panose="020B0609020204030204" pitchFamily="49" charset="0"/>
              </a:rPr>
              <a:t>        </a:t>
            </a:r>
            <a:r>
              <a:rPr kumimoji="0" lang="zh-CN" altLang="zh-CN" sz="1600" b="0" i="0" u="none" strike="noStrike" cap="none" normalizeH="0" baseline="0" dirty="0" smtClean="0">
                <a:ln>
                  <a:noFill/>
                </a:ln>
                <a:solidFill>
                  <a:srgbClr val="94558D"/>
                </a:solidFill>
                <a:effectLst/>
                <a:latin typeface="Consolas" panose="020B0609020204030204" pitchFamily="49" charset="0"/>
              </a:rPr>
              <a:t>self</a:t>
            </a:r>
            <a:r>
              <a:rPr kumimoji="0" lang="zh-CN" altLang="zh-CN" sz="1600" b="0" i="0" u="none" strike="noStrike" cap="none" normalizeH="0" baseline="0" dirty="0" smtClean="0">
                <a:ln>
                  <a:noFill/>
                </a:ln>
                <a:solidFill>
                  <a:srgbClr val="A9B7C6"/>
                </a:solidFill>
                <a:effectLst/>
                <a:latin typeface="Consolas" panose="020B0609020204030204" pitchFamily="49" charset="0"/>
              </a:rPr>
              <a:t>.major = major</a:t>
            </a:r>
            <a:br>
              <a:rPr kumimoji="0" lang="zh-CN" altLang="zh-CN" sz="1600" b="0" i="0" u="none" strike="noStrike" cap="none" normalizeH="0" baseline="0" dirty="0" smtClean="0">
                <a:ln>
                  <a:noFill/>
                </a:ln>
                <a:solidFill>
                  <a:srgbClr val="A9B7C6"/>
                </a:solidFill>
                <a:effectLst/>
                <a:latin typeface="Consolas" panose="020B0609020204030204" pitchFamily="49" charset="0"/>
              </a:rPr>
            </a:br>
            <a:br>
              <a:rPr kumimoji="0" lang="zh-CN" altLang="zh-CN" sz="1600" b="0" i="0" u="none" strike="noStrike" cap="none" normalizeH="0" baseline="0" dirty="0" smtClean="0">
                <a:ln>
                  <a:noFill/>
                </a:ln>
                <a:solidFill>
                  <a:srgbClr val="A9B7C6"/>
                </a:solidFill>
                <a:effectLst/>
                <a:latin typeface="Consolas" panose="020B0609020204030204" pitchFamily="49" charset="0"/>
              </a:rPr>
            </a:br>
            <a:r>
              <a:rPr kumimoji="0" lang="zh-CN" altLang="zh-CN" sz="1600" b="0" i="0" u="none" strike="noStrike" cap="none" normalizeH="0" baseline="0" dirty="0" smtClean="0">
                <a:ln>
                  <a:noFill/>
                </a:ln>
                <a:solidFill>
                  <a:srgbClr val="A9B7C6"/>
                </a:solidFill>
                <a:effectLst/>
                <a:latin typeface="Consolas" panose="020B0609020204030204" pitchFamily="49" charset="0"/>
              </a:rPr>
              <a:t>    </a:t>
            </a:r>
            <a:r>
              <a:rPr kumimoji="0" lang="zh-CN" altLang="zh-CN" sz="1600" b="0" i="0" u="none" strike="noStrike" cap="none" normalizeH="0" baseline="0" dirty="0" smtClean="0">
                <a:ln>
                  <a:noFill/>
                </a:ln>
                <a:solidFill>
                  <a:srgbClr val="CC7832"/>
                </a:solidFill>
                <a:effectLst/>
                <a:latin typeface="Consolas" panose="020B0609020204030204" pitchFamily="49" charset="0"/>
              </a:rPr>
              <a:t>def </a:t>
            </a:r>
            <a:r>
              <a:rPr kumimoji="0" lang="zh-CN" altLang="zh-CN" sz="1600" b="0" i="0" u="none" strike="noStrike" cap="none" normalizeH="0" baseline="0" dirty="0" smtClean="0">
                <a:ln>
                  <a:noFill/>
                </a:ln>
                <a:solidFill>
                  <a:srgbClr val="FFC66D"/>
                </a:solidFill>
                <a:effectLst/>
                <a:latin typeface="Consolas" panose="020B0609020204030204" pitchFamily="49" charset="0"/>
              </a:rPr>
              <a:t>show</a:t>
            </a:r>
            <a:r>
              <a:rPr kumimoji="0" lang="zh-CN" altLang="zh-CN" sz="1600" b="0" i="0" u="none" strike="noStrike" cap="none" normalizeH="0" baseline="0" dirty="0" smtClean="0">
                <a:ln>
                  <a:noFill/>
                </a:ln>
                <a:solidFill>
                  <a:srgbClr val="A9B7C6"/>
                </a:solidFill>
                <a:effectLst/>
                <a:latin typeface="Consolas" panose="020B0609020204030204" pitchFamily="49" charset="0"/>
              </a:rPr>
              <a:t>(</a:t>
            </a:r>
            <a:r>
              <a:rPr kumimoji="0" lang="zh-CN" altLang="zh-CN" sz="1600" b="0" i="0" u="none" strike="noStrike" cap="none" normalizeH="0" baseline="0" dirty="0" smtClean="0">
                <a:ln>
                  <a:noFill/>
                </a:ln>
                <a:solidFill>
                  <a:srgbClr val="94558D"/>
                </a:solidFill>
                <a:effectLst/>
                <a:latin typeface="Consolas" panose="020B0609020204030204" pitchFamily="49" charset="0"/>
              </a:rPr>
              <a:t>self</a:t>
            </a:r>
            <a:r>
              <a:rPr kumimoji="0" lang="zh-CN" altLang="zh-CN" sz="1600" b="0" i="0" u="none" strike="noStrike" cap="none" normalizeH="0" baseline="0" dirty="0" smtClean="0">
                <a:ln>
                  <a:noFill/>
                </a:ln>
                <a:solidFill>
                  <a:srgbClr val="A9B7C6"/>
                </a:solidFill>
                <a:effectLst/>
                <a:latin typeface="Consolas" panose="020B0609020204030204" pitchFamily="49" charset="0"/>
              </a:rPr>
              <a:t>):  </a:t>
            </a:r>
            <a:r>
              <a:rPr kumimoji="0" lang="zh-CN" altLang="zh-CN" sz="1600" b="0" i="0" u="none" strike="noStrike" cap="none" normalizeH="0" baseline="0" dirty="0" smtClean="0">
                <a:ln>
                  <a:noFill/>
                </a:ln>
                <a:solidFill>
                  <a:srgbClr val="808080"/>
                </a:solidFill>
                <a:effectLst/>
                <a:latin typeface="Consolas" panose="020B0609020204030204" pitchFamily="49" charset="0"/>
              </a:rPr>
              <a:t># </a:t>
            </a:r>
            <a:r>
              <a:rPr kumimoji="0" lang="zh-CN" sz="1600" b="0" i="0" u="none" strike="noStrike" cap="none" normalizeH="0" baseline="0" dirty="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t>重写父类方法</a:t>
            </a:r>
            <a:br>
              <a:rPr kumimoji="0" lang="zh-CN" sz="1600" b="0" i="0" u="none" strike="noStrike" cap="none" normalizeH="0" baseline="0" dirty="0" smtClean="0">
                <a:ln>
                  <a:noFill/>
                </a:ln>
                <a:solidFill>
                  <a:srgbClr val="808080"/>
                </a:solidFill>
                <a:effectLst/>
                <a:latin typeface="Consolas" panose="020B0609020204030204" pitchFamily="49" charset="0"/>
              </a:rPr>
            </a:br>
            <a:r>
              <a:rPr kumimoji="0" lang="zh-CN" sz="1600" b="0" i="0" u="none" strike="noStrike" cap="none" normalizeH="0" baseline="0" dirty="0" smtClean="0">
                <a:ln>
                  <a:noFill/>
                </a:ln>
                <a:solidFill>
                  <a:srgbClr val="808080"/>
                </a:solidFill>
                <a:effectLst/>
                <a:latin typeface="Consolas" panose="020B0609020204030204" pitchFamily="49" charset="0"/>
              </a:rPr>
              <a:t>        </a:t>
            </a:r>
            <a:r>
              <a:rPr kumimoji="0" lang="zh-CN" altLang="zh-CN" sz="1600" b="0" i="0" u="none" strike="noStrike" cap="none" normalizeH="0" baseline="0" dirty="0" smtClean="0">
                <a:ln>
                  <a:noFill/>
                </a:ln>
                <a:solidFill>
                  <a:srgbClr val="A9B7C6"/>
                </a:solidFill>
                <a:effectLst/>
                <a:latin typeface="Consolas" panose="020B0609020204030204" pitchFamily="49" charset="0"/>
              </a:rPr>
              <a:t>Person.show(</a:t>
            </a:r>
            <a:r>
              <a:rPr kumimoji="0" lang="zh-CN" altLang="zh-CN" sz="1600" b="0" i="0" u="none" strike="noStrike" cap="none" normalizeH="0" baseline="0" dirty="0" smtClean="0">
                <a:ln>
                  <a:noFill/>
                </a:ln>
                <a:solidFill>
                  <a:srgbClr val="94558D"/>
                </a:solidFill>
                <a:effectLst/>
                <a:latin typeface="Consolas" panose="020B0609020204030204" pitchFamily="49" charset="0"/>
              </a:rPr>
              <a:t>self</a:t>
            </a:r>
            <a:r>
              <a:rPr kumimoji="0" lang="zh-CN" altLang="zh-CN" sz="1600" b="0" i="0" u="none" strike="noStrike" cap="none" normalizeH="0" baseline="0" dirty="0" smtClean="0">
                <a:ln>
                  <a:noFill/>
                </a:ln>
                <a:solidFill>
                  <a:srgbClr val="A9B7C6"/>
                </a:solidFill>
                <a:effectLst/>
                <a:latin typeface="Consolas" panose="020B0609020204030204" pitchFamily="49" charset="0"/>
              </a:rPr>
              <a:t>)  </a:t>
            </a:r>
            <a:r>
              <a:rPr kumimoji="0" lang="zh-CN" altLang="zh-CN" sz="1600" b="0" i="0" u="none" strike="noStrike" cap="none" normalizeH="0" baseline="0" dirty="0" smtClean="0">
                <a:ln>
                  <a:noFill/>
                </a:ln>
                <a:solidFill>
                  <a:srgbClr val="808080"/>
                </a:solidFill>
                <a:effectLst/>
                <a:latin typeface="Consolas" panose="020B0609020204030204" pitchFamily="49" charset="0"/>
              </a:rPr>
              <a:t># </a:t>
            </a:r>
            <a:r>
              <a:rPr kumimoji="0" lang="zh-CN" sz="1600" b="0" i="0" u="none" strike="noStrike" cap="none" normalizeH="0" baseline="0" dirty="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t>调用父类方法</a:t>
            </a:r>
            <a:br>
              <a:rPr kumimoji="0" lang="zh-CN" sz="1600" b="0" i="0" u="none" strike="noStrike" cap="none" normalizeH="0" baseline="0" dirty="0" smtClean="0">
                <a:ln>
                  <a:noFill/>
                </a:ln>
                <a:solidFill>
                  <a:srgbClr val="808080"/>
                </a:solidFill>
                <a:effectLst/>
                <a:latin typeface="Consolas" panose="020B0609020204030204" pitchFamily="49" charset="0"/>
              </a:rPr>
            </a:br>
            <a:r>
              <a:rPr kumimoji="0" lang="zh-CN" sz="1600" b="0" i="0" u="none" strike="noStrike" cap="none" normalizeH="0" baseline="0" dirty="0" smtClean="0">
                <a:ln>
                  <a:noFill/>
                </a:ln>
                <a:solidFill>
                  <a:srgbClr val="808080"/>
                </a:solidFill>
                <a:effectLst/>
                <a:latin typeface="Consolas" panose="020B0609020204030204" pitchFamily="49" charset="0"/>
              </a:rPr>
              <a:t>        </a:t>
            </a:r>
            <a:r>
              <a:rPr kumimoji="0" lang="zh-CN" altLang="zh-CN" sz="1600" b="0" i="0" u="none" strike="noStrike" cap="none" normalizeH="0" baseline="0" dirty="0" smtClean="0">
                <a:ln>
                  <a:noFill/>
                </a:ln>
                <a:solidFill>
                  <a:srgbClr val="8888C6"/>
                </a:solidFill>
                <a:effectLst/>
                <a:latin typeface="Consolas" panose="020B0609020204030204" pitchFamily="49" charset="0"/>
              </a:rPr>
              <a:t>print</a:t>
            </a:r>
            <a:r>
              <a:rPr kumimoji="0" lang="zh-CN" altLang="zh-CN" sz="1600" b="0" i="0" u="none" strike="noStrike" cap="none" normalizeH="0" baseline="0" dirty="0" smtClean="0">
                <a:ln>
                  <a:noFill/>
                </a:ln>
                <a:solidFill>
                  <a:srgbClr val="A9B7C6"/>
                </a:solidFill>
                <a:effectLst/>
                <a:latin typeface="Consolas" panose="020B0609020204030204" pitchFamily="49" charset="0"/>
              </a:rPr>
              <a:t>(</a:t>
            </a:r>
            <a:r>
              <a:rPr kumimoji="0" lang="zh-CN" altLang="zh-CN" sz="1600" b="0" i="0" u="none" strike="noStrike" cap="none" normalizeH="0" baseline="0" dirty="0" smtClean="0">
                <a:ln>
                  <a:noFill/>
                </a:ln>
                <a:solidFill>
                  <a:srgbClr val="6A8759"/>
                </a:solidFill>
                <a:effectLst/>
                <a:latin typeface="Consolas" panose="020B0609020204030204" pitchFamily="49" charset="0"/>
              </a:rPr>
              <a:t>"</a:t>
            </a:r>
            <a:r>
              <a:rPr kumimoji="0" lang="zh-CN" sz="1600" b="0" i="0" u="none" strike="noStrike" cap="none" normalizeH="0" baseline="0" dirty="0" smtClean="0">
                <a:ln>
                  <a:noFill/>
                </a:ln>
                <a:solidFill>
                  <a:srgbClr val="6A8759"/>
                </a:solidFill>
                <a:effectLst/>
                <a:latin typeface="Arial Unicode MS" panose="020B0604020202020204" pitchFamily="34" charset="-122"/>
                <a:ea typeface="Arial Unicode MS" panose="020B0604020202020204" pitchFamily="34" charset="-122"/>
                <a:cs typeface="Arial Unicode MS" panose="020B0604020202020204" pitchFamily="34" charset="-122"/>
              </a:rPr>
              <a:t>专业：</a:t>
            </a:r>
            <a:r>
              <a:rPr kumimoji="0" lang="zh-CN" altLang="zh-CN" sz="1600" b="0" i="0" u="none" strike="noStrike" cap="none" normalizeH="0" baseline="0" dirty="0" smtClean="0">
                <a:ln>
                  <a:noFill/>
                </a:ln>
                <a:solidFill>
                  <a:srgbClr val="6A8759"/>
                </a:solidFill>
                <a:effectLst/>
                <a:latin typeface="Consolas" panose="020B0609020204030204" pitchFamily="49" charset="0"/>
              </a:rPr>
              <a:t>"</a:t>
            </a:r>
            <a:r>
              <a:rPr kumimoji="0" lang="zh-CN" altLang="zh-CN" sz="1600" b="0" i="0" u="none" strike="noStrike" cap="none" normalizeH="0" baseline="0" dirty="0" smtClean="0">
                <a:ln>
                  <a:noFill/>
                </a:ln>
                <a:solidFill>
                  <a:srgbClr val="CC7832"/>
                </a:solidFill>
                <a:effectLst/>
                <a:latin typeface="Consolas" panose="020B0609020204030204" pitchFamily="49" charset="0"/>
              </a:rPr>
              <a:t>, </a:t>
            </a:r>
            <a:r>
              <a:rPr kumimoji="0" lang="zh-CN" altLang="zh-CN" sz="1600" b="0" i="0" u="none" strike="noStrike" cap="none" normalizeH="0" baseline="0" dirty="0" smtClean="0">
                <a:ln>
                  <a:noFill/>
                </a:ln>
                <a:solidFill>
                  <a:srgbClr val="94558D"/>
                </a:solidFill>
                <a:effectLst/>
                <a:latin typeface="Consolas" panose="020B0609020204030204" pitchFamily="49" charset="0"/>
              </a:rPr>
              <a:t>self</a:t>
            </a:r>
            <a:r>
              <a:rPr kumimoji="0" lang="zh-CN" altLang="zh-CN" sz="1600" b="0" i="0" u="none" strike="noStrike" cap="none" normalizeH="0" baseline="0" dirty="0" smtClean="0">
                <a:ln>
                  <a:noFill/>
                </a:ln>
                <a:solidFill>
                  <a:srgbClr val="A9B7C6"/>
                </a:solidFill>
                <a:effectLst/>
                <a:latin typeface="Consolas" panose="020B0609020204030204" pitchFamily="49" charset="0"/>
              </a:rPr>
              <a:t>.major)  </a:t>
            </a:r>
            <a:r>
              <a:rPr kumimoji="0" lang="zh-CN" altLang="zh-CN" sz="1600" b="0" i="0" u="none" strike="noStrike" cap="none" normalizeH="0" baseline="0" dirty="0" smtClean="0">
                <a:ln>
                  <a:noFill/>
                </a:ln>
                <a:solidFill>
                  <a:srgbClr val="808080"/>
                </a:solidFill>
                <a:effectLst/>
                <a:latin typeface="Consolas" panose="020B0609020204030204" pitchFamily="49" charset="0"/>
              </a:rPr>
              <a:t># </a:t>
            </a:r>
            <a:r>
              <a:rPr kumimoji="0" lang="zh-CN" sz="1600" b="0" i="0" u="none" strike="noStrike" cap="none" normalizeH="0" baseline="0" dirty="0" smtClean="0">
                <a:ln>
                  <a:noFill/>
                </a:ln>
                <a:solidFill>
                  <a:srgbClr val="808080"/>
                </a:solidFill>
                <a:effectLst/>
                <a:latin typeface="Arial Unicode MS" panose="020B0604020202020204" pitchFamily="34" charset="-122"/>
                <a:ea typeface="Arial Unicode MS" panose="020B0604020202020204" pitchFamily="34" charset="-122"/>
                <a:cs typeface="Arial Unicode MS" panose="020B0604020202020204" pitchFamily="34" charset="-122"/>
              </a:rPr>
              <a:t>添加额外代码</a:t>
            </a:r>
            <a:endParaRPr kumimoji="0" lang="zh-CN" sz="20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225297"/>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178574" y="492789"/>
            <a:ext cx="3748995" cy="732508"/>
          </a:xfrm>
          <a:prstGeom prst="rect">
            <a:avLst/>
          </a:prstGeom>
        </p:spPr>
        <p:txBody>
          <a:bodyPr wrap="square">
            <a:spAutoFit/>
          </a:bodyPr>
          <a:lstStyle/>
          <a:p>
            <a:pPr lvl="0" algn="ctr">
              <a:lnSpc>
                <a:spcPct val="130000"/>
              </a:lnSpc>
            </a:pPr>
            <a:r>
              <a:rPr lang="zh-CN" altLang="en-US" sz="3200" b="1" dirty="0">
                <a:solidFill>
                  <a:schemeClr val="accent1"/>
                </a:solidFill>
              </a:rPr>
              <a:t>多继承时调用顺序</a:t>
            </a:r>
            <a:endParaRPr lang="zh-CN" altLang="en-US" sz="3200" b="1" dirty="0">
              <a:solidFill>
                <a:schemeClr val="accent1"/>
              </a:solidFill>
            </a:endParaRPr>
          </a:p>
        </p:txBody>
      </p:sp>
      <p:sp>
        <p:nvSpPr>
          <p:cNvPr id="8" name="矩形 7"/>
          <p:cNvSpPr/>
          <p:nvPr/>
        </p:nvSpPr>
        <p:spPr>
          <a:xfrm>
            <a:off x="2165260" y="1346305"/>
            <a:ext cx="9856270" cy="960776"/>
          </a:xfrm>
          <a:prstGeom prst="rect">
            <a:avLst/>
          </a:prstGeom>
        </p:spPr>
        <p:txBody>
          <a:bodyPr wrap="square">
            <a:spAutoFit/>
          </a:bodyPr>
          <a:lstStyle/>
          <a:p>
            <a:pPr>
              <a:lnSpc>
                <a:spcPct val="150000"/>
              </a:lnSpc>
            </a:pPr>
            <a:r>
              <a:rPr lang="zh-CN" altLang="en-US" sz="2000" dirty="0" smtClean="0">
                <a:latin typeface="Arial" panose="020B0604020202020204" pitchFamily="34" charset="0"/>
              </a:rPr>
              <a:t>       创建</a:t>
            </a:r>
            <a:r>
              <a:rPr lang="zh-CN" altLang="en-US" sz="2000" dirty="0">
                <a:latin typeface="Arial" panose="020B0604020202020204" pitchFamily="34" charset="0"/>
              </a:rPr>
              <a:t>子类对象时，将会</a:t>
            </a:r>
            <a:r>
              <a:rPr lang="zh-CN" altLang="en-US" sz="2000" b="1" dirty="0">
                <a:solidFill>
                  <a:srgbClr val="FF0000"/>
                </a:solidFill>
                <a:latin typeface="Arial" panose="020B0604020202020204" pitchFamily="34" charset="0"/>
              </a:rPr>
              <a:t>默认按顺序创建所有父类的</a:t>
            </a:r>
            <a:r>
              <a:rPr lang="zh-CN" altLang="en-US" sz="2000" b="1" dirty="0" smtClean="0">
                <a:solidFill>
                  <a:srgbClr val="FF0000"/>
                </a:solidFill>
                <a:latin typeface="Arial" panose="020B0604020202020204" pitchFamily="34" charset="0"/>
              </a:rPr>
              <a:t>对象</a:t>
            </a:r>
            <a:r>
              <a:rPr lang="zh-CN" altLang="en-US" sz="2000" dirty="0" smtClean="0">
                <a:latin typeface="Arial" panose="020B0604020202020204" pitchFamily="34" charset="0"/>
              </a:rPr>
              <a:t>，即调用父类的</a:t>
            </a:r>
            <a:r>
              <a:rPr lang="en-US" altLang="zh-CN" sz="2000" b="1" dirty="0" smtClean="0">
                <a:solidFill>
                  <a:srgbClr val="FF0000"/>
                </a:solidFill>
                <a:latin typeface="Arial" panose="020B0604020202020204" pitchFamily="34" charset="0"/>
              </a:rPr>
              <a:t>__new__() </a:t>
            </a:r>
            <a:r>
              <a:rPr lang="zh-CN" altLang="en-US" sz="2000" dirty="0" smtClean="0">
                <a:latin typeface="Arial" panose="020B0604020202020204" pitchFamily="34" charset="0"/>
              </a:rPr>
              <a:t>方法。但并不会调用所有父类的</a:t>
            </a:r>
            <a:r>
              <a:rPr lang="en-US" altLang="zh-CN" sz="2000" b="1" dirty="0">
                <a:solidFill>
                  <a:srgbClr val="FF0000"/>
                </a:solidFill>
                <a:latin typeface="Arial" panose="020B0604020202020204" pitchFamily="34" charset="0"/>
              </a:rPr>
              <a:t>__</a:t>
            </a:r>
            <a:r>
              <a:rPr lang="en-US" altLang="zh-CN" sz="2000" b="1" dirty="0" err="1">
                <a:solidFill>
                  <a:srgbClr val="FF0000"/>
                </a:solidFill>
                <a:latin typeface="Arial" panose="020B0604020202020204" pitchFamily="34" charset="0"/>
              </a:rPr>
              <a:t>init</a:t>
            </a:r>
            <a:r>
              <a:rPr lang="en-US" altLang="zh-CN" sz="2000" b="1" dirty="0">
                <a:solidFill>
                  <a:srgbClr val="FF0000"/>
                </a:solidFill>
                <a:latin typeface="Arial" panose="020B0604020202020204" pitchFamily="34" charset="0"/>
              </a:rPr>
              <a:t>__() </a:t>
            </a:r>
            <a:r>
              <a:rPr lang="zh-CN" altLang="en-US" sz="2000" dirty="0" smtClean="0">
                <a:latin typeface="Arial" panose="020B0604020202020204" pitchFamily="34" charset="0"/>
              </a:rPr>
              <a:t>方法。</a:t>
            </a:r>
            <a:r>
              <a:rPr lang="en-US" altLang="zh-CN" sz="2000" dirty="0" smtClean="0">
                <a:solidFill>
                  <a:srgbClr val="0000CC"/>
                </a:solidFill>
                <a:latin typeface="Arial" panose="020B0604020202020204" pitchFamily="34" charset="0"/>
              </a:rPr>
              <a:t>       </a:t>
            </a:r>
            <a:endParaRPr lang="en-US" altLang="zh-CN" sz="2000" dirty="0">
              <a:latin typeface="Arial" panose="020B0604020202020204" pitchFamily="34" charset="0"/>
            </a:endParaRPr>
          </a:p>
        </p:txBody>
      </p:sp>
      <p:sp>
        <p:nvSpPr>
          <p:cNvPr id="9" name="Rectangle 1"/>
          <p:cNvSpPr>
            <a:spLocks noChangeArrowheads="1"/>
          </p:cNvSpPr>
          <p:nvPr/>
        </p:nvSpPr>
        <p:spPr bwMode="auto">
          <a:xfrm>
            <a:off x="268086" y="3870549"/>
            <a:ext cx="4417996" cy="2862322"/>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class </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sz="1500" b="0" i="0" u="none" strike="noStrike" cap="none" normalizeH="0" baseline="0" dirty="0" smtClean="0">
                <a:ln>
                  <a:noFill/>
                </a:ln>
                <a:solidFill>
                  <a:srgbClr val="B200B2"/>
                </a:solidFill>
                <a:effectLst/>
                <a:latin typeface="Arial Unicode MS" panose="020B0604020202020204" pitchFamily="34" charset="-122"/>
                <a:ea typeface="Fira Code"/>
              </a:rPr>
              <a:t>__new__</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94558D"/>
                </a:solidFill>
                <a:effectLst/>
                <a:latin typeface="Arial Unicode MS" panose="020B0604020202020204" pitchFamily="34" charset="-122"/>
                <a:ea typeface="Fira Code"/>
              </a:rPr>
              <a:t>cls</a:t>
            </a: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*args</a:t>
            </a: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**kwargs):</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6A8759"/>
                </a:solidFill>
                <a:effectLst/>
                <a:latin typeface="Adobe 仿宋 Std R" panose="02020400000000000000" pitchFamily="18" charset="-122"/>
                <a:ea typeface="Adobe 仿宋 Std R" panose="02020400000000000000" pitchFamily="18" charset="-122"/>
              </a:rPr>
              <a:t>创</a:t>
            </a:r>
            <a:r>
              <a:rPr kumimoji="0" lang="zh-CN" altLang="zh-CN" sz="15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建</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A</a:t>
            </a:r>
            <a:r>
              <a:rPr kumimoji="0" lang="zh-CN" altLang="zh-CN" sz="15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的</a:t>
            </a:r>
            <a:r>
              <a:rPr kumimoji="0" lang="zh-CN" altLang="zh-CN" sz="1500" b="0" i="0" u="none" strike="noStrike" cap="none" normalizeH="0" baseline="0" dirty="0" smtClean="0">
                <a:ln>
                  <a:noFill/>
                </a:ln>
                <a:solidFill>
                  <a:srgbClr val="6A8759"/>
                </a:solidFill>
                <a:effectLst/>
                <a:latin typeface="Adobe 仿宋 Std R" panose="02020400000000000000" pitchFamily="18" charset="-122"/>
                <a:ea typeface="Adobe 仿宋 Std R" panose="02020400000000000000" pitchFamily="18" charset="-122"/>
              </a:rPr>
              <a:t>对</a:t>
            </a:r>
            <a:r>
              <a:rPr kumimoji="0" lang="zh-CN" altLang="zh-CN" sz="15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象</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return </a:t>
            </a:r>
            <a:r>
              <a:rPr kumimoji="0" lang="zh-CN" altLang="zh-CN" sz="1500" b="0" i="0" u="none" strike="noStrike" cap="none" normalizeH="0" baseline="0" dirty="0" smtClean="0">
                <a:ln>
                  <a:noFill/>
                </a:ln>
                <a:solidFill>
                  <a:srgbClr val="8888C6"/>
                </a:solidFill>
                <a:effectLst/>
                <a:latin typeface="Arial Unicode MS" panose="020B0604020202020204" pitchFamily="34" charset="-122"/>
                <a:ea typeface="Fira Code"/>
              </a:rPr>
              <a:t>super</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B200B2"/>
                </a:solidFill>
                <a:effectLst/>
                <a:latin typeface="Arial Unicode MS" panose="020B0604020202020204" pitchFamily="34" charset="-122"/>
                <a:ea typeface="Fira Code"/>
              </a:rPr>
              <a:t>__new__</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94558D"/>
                </a:solidFill>
                <a:effectLst/>
                <a:latin typeface="Arial Unicode MS" panose="020B0604020202020204" pitchFamily="34" charset="-122"/>
                <a:ea typeface="Fira Code"/>
              </a:rPr>
              <a:t>cls</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sz="1500" b="0" i="0" u="none" strike="noStrike" cap="none" normalizeH="0" baseline="0" dirty="0" smtClean="0">
                <a:ln>
                  <a:noFill/>
                </a:ln>
                <a:solidFill>
                  <a:srgbClr val="B200B2"/>
                </a:solidFill>
                <a:effectLst/>
                <a:latin typeface="Arial Unicode MS" panose="020B0604020202020204" pitchFamily="34" charset="-122"/>
                <a:ea typeface="Fira Code"/>
              </a:rPr>
              <a:t>__init__</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.count = </a:t>
            </a:r>
            <a:r>
              <a:rPr kumimoji="0" lang="zh-CN" altLang="zh-CN" sz="1500" b="0" i="0" u="none" strike="noStrike" cap="none" normalizeH="0" baseline="0" dirty="0" smtClean="0">
                <a:ln>
                  <a:noFill/>
                </a:ln>
                <a:solidFill>
                  <a:srgbClr val="6897BB"/>
                </a:solidFill>
                <a:effectLst/>
                <a:latin typeface="Arial Unicode MS" panose="020B0604020202020204" pitchFamily="34" charset="-122"/>
                <a:ea typeface="Fira Code"/>
              </a:rPr>
              <a:t>5</a:t>
            </a:r>
            <a:br>
              <a:rPr kumimoji="0" lang="zh-CN" altLang="zh-CN" sz="1500" b="0" i="0" u="none" strike="noStrike" cap="none" normalizeH="0" baseline="0" dirty="0" smtClean="0">
                <a:ln>
                  <a:noFill/>
                </a:ln>
                <a:solidFill>
                  <a:srgbClr val="6897BB"/>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6897BB"/>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.num = </a:t>
            </a:r>
            <a:r>
              <a:rPr kumimoji="0" lang="zh-CN" altLang="zh-CN" sz="1500" b="0" i="0" u="none" strike="noStrike" cap="none" normalizeH="0" baseline="0" dirty="0" smtClean="0">
                <a:ln>
                  <a:noFill/>
                </a:ln>
                <a:solidFill>
                  <a:srgbClr val="6897BB"/>
                </a:solidFill>
                <a:effectLst/>
                <a:latin typeface="Arial Unicode MS" panose="020B0604020202020204" pitchFamily="34" charset="-122"/>
                <a:ea typeface="Fira Code"/>
              </a:rPr>
              <a:t>15</a:t>
            </a:r>
            <a:br>
              <a:rPr kumimoji="0" lang="zh-CN" altLang="zh-CN" sz="1500" b="0" i="0" u="none" strike="noStrike" cap="none" normalizeH="0" baseline="0" dirty="0" smtClean="0">
                <a:ln>
                  <a:noFill/>
                </a:ln>
                <a:solidFill>
                  <a:srgbClr val="6897BB"/>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6897BB"/>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"A </a:t>
            </a:r>
            <a:r>
              <a:rPr kumimoji="0" lang="zh-CN" altLang="zh-CN" sz="15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的初始化</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sz="1500" b="0" i="0" u="none" strike="noStrike" cap="none" normalizeH="0" baseline="0" dirty="0" smtClean="0">
                <a:ln>
                  <a:noFill/>
                </a:ln>
                <a:solidFill>
                  <a:srgbClr val="FFC66D"/>
                </a:solidFill>
                <a:effectLst/>
                <a:latin typeface="Arial Unicode MS" panose="020B0604020202020204" pitchFamily="34" charset="-122"/>
                <a:ea typeface="Fira Code"/>
              </a:rPr>
              <a:t>show</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"A </a:t>
            </a:r>
            <a:r>
              <a:rPr kumimoji="0" lang="zh-CN" altLang="zh-CN" sz="15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的</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show</a:t>
            </a:r>
            <a:r>
              <a:rPr kumimoji="0" lang="zh-CN" altLang="zh-CN" sz="15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方法</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sz="1500" b="0" i="0" u="none" strike="noStrike" cap="none" normalizeH="0" baseline="0" dirty="0" smtClean="0">
                <a:ln>
                  <a:noFill/>
                </a:ln>
                <a:solidFill>
                  <a:srgbClr val="FFC66D"/>
                </a:solidFill>
                <a:effectLst/>
                <a:latin typeface="Arial Unicode MS" panose="020B0604020202020204" pitchFamily="34" charset="-122"/>
                <a:ea typeface="Fira Code"/>
              </a:rPr>
              <a:t>test</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"A </a:t>
            </a:r>
            <a:r>
              <a:rPr kumimoji="0" lang="zh-CN" altLang="zh-CN" sz="15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的</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test</a:t>
            </a:r>
            <a:r>
              <a:rPr kumimoji="0" lang="zh-CN" altLang="zh-CN" sz="15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方法</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endParaRPr kumimoji="0" lang="zh-CN" altLang="zh-CN" sz="1800" b="0" i="0" u="none" strike="noStrike" cap="none" normalizeH="0" baseline="0" dirty="0" smtClean="0">
              <a:ln>
                <a:noFill/>
              </a:ln>
              <a:solidFill>
                <a:schemeClr val="tx1"/>
              </a:solidFill>
              <a:effectLst/>
              <a:latin typeface="Arial" panose="020B0604020202020204" pitchFamily="34" charset="0"/>
            </a:endParaRPr>
          </a:p>
        </p:txBody>
      </p:sp>
      <p:sp>
        <p:nvSpPr>
          <p:cNvPr id="10" name="矩形 9"/>
          <p:cNvSpPr/>
          <p:nvPr/>
        </p:nvSpPr>
        <p:spPr>
          <a:xfrm>
            <a:off x="1023204" y="2338102"/>
            <a:ext cx="11168796" cy="1477328"/>
          </a:xfrm>
          <a:prstGeom prst="rect">
            <a:avLst/>
          </a:prstGeom>
        </p:spPr>
        <p:txBody>
          <a:bodyPr wrap="square">
            <a:spAutoFit/>
          </a:bodyPr>
          <a:lstStyle/>
          <a:p>
            <a:pPr>
              <a:lnSpc>
                <a:spcPct val="150000"/>
              </a:lnSpc>
            </a:pPr>
            <a:r>
              <a:rPr lang="zh-CN" altLang="en-US" sz="2000" dirty="0" smtClean="0">
                <a:latin typeface="+mn-ea"/>
              </a:rPr>
              <a:t>       如</a:t>
            </a:r>
            <a:r>
              <a:rPr lang="zh-CN" altLang="en-US" sz="2000" dirty="0">
                <a:latin typeface="+mn-ea"/>
              </a:rPr>
              <a:t>果子类没有提供自己的 </a:t>
            </a:r>
            <a:r>
              <a:rPr lang="en-US" altLang="zh-CN" sz="2000" b="1" dirty="0">
                <a:solidFill>
                  <a:srgbClr val="FF0000"/>
                </a:solidFill>
                <a:latin typeface="+mn-ea"/>
              </a:rPr>
              <a:t>__</a:t>
            </a:r>
            <a:r>
              <a:rPr lang="en-US" altLang="zh-CN" sz="2000" b="1" dirty="0" err="1">
                <a:solidFill>
                  <a:srgbClr val="FF0000"/>
                </a:solidFill>
                <a:latin typeface="+mn-ea"/>
              </a:rPr>
              <a:t>init</a:t>
            </a:r>
            <a:r>
              <a:rPr lang="en-US" altLang="zh-CN" sz="2000" b="1" dirty="0">
                <a:solidFill>
                  <a:srgbClr val="FF0000"/>
                </a:solidFill>
                <a:latin typeface="+mn-ea"/>
              </a:rPr>
              <a:t>__() </a:t>
            </a:r>
            <a:r>
              <a:rPr lang="zh-CN" altLang="en-US" sz="2000" dirty="0">
                <a:latin typeface="+mn-ea"/>
              </a:rPr>
              <a:t>方法，将会</a:t>
            </a:r>
            <a:r>
              <a:rPr lang="zh-CN" altLang="en-US" sz="2000" b="1" dirty="0">
                <a:solidFill>
                  <a:srgbClr val="FF0000"/>
                </a:solidFill>
                <a:latin typeface="+mn-ea"/>
              </a:rPr>
              <a:t>默认调用第一个父类的 </a:t>
            </a:r>
            <a:r>
              <a:rPr lang="en-US" altLang="zh-CN" sz="2000" b="1" dirty="0">
                <a:solidFill>
                  <a:srgbClr val="FF0000"/>
                </a:solidFill>
                <a:latin typeface="+mn-ea"/>
              </a:rPr>
              <a:t>__</a:t>
            </a:r>
            <a:r>
              <a:rPr lang="en-US" altLang="zh-CN" sz="2000" b="1" dirty="0" err="1">
                <a:solidFill>
                  <a:srgbClr val="FF0000"/>
                </a:solidFill>
                <a:latin typeface="+mn-ea"/>
              </a:rPr>
              <a:t>init</a:t>
            </a:r>
            <a:r>
              <a:rPr lang="en-US" altLang="zh-CN" sz="2000" b="1" dirty="0">
                <a:solidFill>
                  <a:srgbClr val="FF0000"/>
                </a:solidFill>
                <a:latin typeface="+mn-ea"/>
              </a:rPr>
              <a:t>__() </a:t>
            </a:r>
            <a:r>
              <a:rPr lang="zh-CN" altLang="en-US" sz="2000" b="1" dirty="0">
                <a:solidFill>
                  <a:srgbClr val="FF0000"/>
                </a:solidFill>
                <a:latin typeface="+mn-ea"/>
              </a:rPr>
              <a:t>方法</a:t>
            </a:r>
            <a:r>
              <a:rPr lang="zh-CN" altLang="en-US" sz="2000" dirty="0">
                <a:latin typeface="+mn-ea"/>
              </a:rPr>
              <a:t>；如果子类提供了 </a:t>
            </a:r>
            <a:r>
              <a:rPr lang="en-US" altLang="zh-CN" sz="2000" b="1" dirty="0">
                <a:solidFill>
                  <a:srgbClr val="FF0000"/>
                </a:solidFill>
                <a:latin typeface="+mn-ea"/>
              </a:rPr>
              <a:t>__</a:t>
            </a:r>
            <a:r>
              <a:rPr lang="en-US" altLang="zh-CN" sz="2000" b="1" dirty="0" err="1">
                <a:solidFill>
                  <a:srgbClr val="FF0000"/>
                </a:solidFill>
                <a:latin typeface="+mn-ea"/>
              </a:rPr>
              <a:t>init</a:t>
            </a:r>
            <a:r>
              <a:rPr lang="en-US" altLang="zh-CN" sz="2000" b="1" dirty="0">
                <a:solidFill>
                  <a:srgbClr val="FF0000"/>
                </a:solidFill>
                <a:latin typeface="+mn-ea"/>
              </a:rPr>
              <a:t>__() </a:t>
            </a:r>
            <a:r>
              <a:rPr lang="zh-CN" altLang="en-US" sz="2000" dirty="0">
                <a:latin typeface="+mn-ea"/>
              </a:rPr>
              <a:t>方法，则默认不会调用</a:t>
            </a:r>
            <a:r>
              <a:rPr lang="zh-CN" altLang="en-US" sz="2000" b="1" dirty="0">
                <a:solidFill>
                  <a:srgbClr val="FF0000"/>
                </a:solidFill>
                <a:latin typeface="+mn-ea"/>
              </a:rPr>
              <a:t>父类的 </a:t>
            </a:r>
            <a:r>
              <a:rPr lang="en-US" altLang="zh-CN" sz="2000" b="1" dirty="0">
                <a:solidFill>
                  <a:srgbClr val="FF0000"/>
                </a:solidFill>
                <a:latin typeface="+mn-ea"/>
              </a:rPr>
              <a:t>__</a:t>
            </a:r>
            <a:r>
              <a:rPr lang="en-US" altLang="zh-CN" sz="2000" b="1" dirty="0" err="1">
                <a:solidFill>
                  <a:srgbClr val="FF0000"/>
                </a:solidFill>
                <a:latin typeface="+mn-ea"/>
              </a:rPr>
              <a:t>init</a:t>
            </a:r>
            <a:r>
              <a:rPr lang="en-US" altLang="zh-CN" sz="2000" b="1" dirty="0">
                <a:solidFill>
                  <a:srgbClr val="FF0000"/>
                </a:solidFill>
                <a:latin typeface="+mn-ea"/>
              </a:rPr>
              <a:t>__() </a:t>
            </a:r>
            <a:r>
              <a:rPr lang="zh-CN" altLang="en-US" sz="2000" dirty="0">
                <a:latin typeface="+mn-ea"/>
              </a:rPr>
              <a:t>，此时，父类的成员变量将无法初始化，因此，通常会在子类的 </a:t>
            </a:r>
            <a:r>
              <a:rPr lang="en-US" altLang="zh-CN" sz="2000" b="1" dirty="0">
                <a:solidFill>
                  <a:srgbClr val="FF0000"/>
                </a:solidFill>
                <a:latin typeface="+mn-ea"/>
              </a:rPr>
              <a:t>__</a:t>
            </a:r>
            <a:r>
              <a:rPr lang="en-US" altLang="zh-CN" sz="2000" b="1" dirty="0" err="1">
                <a:solidFill>
                  <a:srgbClr val="FF0000"/>
                </a:solidFill>
                <a:latin typeface="+mn-ea"/>
              </a:rPr>
              <a:t>init</a:t>
            </a:r>
            <a:r>
              <a:rPr lang="en-US" altLang="zh-CN" sz="2000" b="1" dirty="0">
                <a:solidFill>
                  <a:srgbClr val="FF0000"/>
                </a:solidFill>
                <a:latin typeface="+mn-ea"/>
              </a:rPr>
              <a:t>__() </a:t>
            </a:r>
            <a:r>
              <a:rPr lang="zh-CN" altLang="en-US" sz="2000" dirty="0">
                <a:latin typeface="+mn-ea"/>
              </a:rPr>
              <a:t>方法中，显示调用父类的 </a:t>
            </a:r>
            <a:r>
              <a:rPr lang="en-US" altLang="zh-CN" sz="2000" b="1" dirty="0">
                <a:solidFill>
                  <a:srgbClr val="FF0000"/>
                </a:solidFill>
                <a:latin typeface="+mn-ea"/>
              </a:rPr>
              <a:t>__</a:t>
            </a:r>
            <a:r>
              <a:rPr lang="en-US" altLang="zh-CN" sz="2000" b="1" dirty="0" err="1">
                <a:solidFill>
                  <a:srgbClr val="FF0000"/>
                </a:solidFill>
                <a:latin typeface="+mn-ea"/>
              </a:rPr>
              <a:t>init</a:t>
            </a:r>
            <a:r>
              <a:rPr lang="en-US" altLang="zh-CN" sz="2000" b="1" dirty="0">
                <a:solidFill>
                  <a:srgbClr val="FF0000"/>
                </a:solidFill>
                <a:latin typeface="+mn-ea"/>
              </a:rPr>
              <a:t>__() </a:t>
            </a:r>
            <a:r>
              <a:rPr lang="zh-CN" altLang="en-US" sz="2000" dirty="0">
                <a:latin typeface="+mn-ea"/>
              </a:rPr>
              <a:t>方法。</a:t>
            </a:r>
            <a:r>
              <a:rPr lang="en-US" altLang="zh-CN" sz="2000" dirty="0">
                <a:latin typeface="+mn-ea"/>
              </a:rPr>
              <a:t> </a:t>
            </a:r>
            <a:endParaRPr lang="zh-CN" altLang="en-US" sz="2000" dirty="0">
              <a:latin typeface="+mn-ea"/>
            </a:endParaRPr>
          </a:p>
        </p:txBody>
      </p:sp>
      <p:sp>
        <p:nvSpPr>
          <p:cNvPr id="11" name="Rectangle 3"/>
          <p:cNvSpPr>
            <a:spLocks noChangeArrowheads="1"/>
          </p:cNvSpPr>
          <p:nvPr/>
        </p:nvSpPr>
        <p:spPr bwMode="auto">
          <a:xfrm>
            <a:off x="4686300" y="3870325"/>
            <a:ext cx="3916680" cy="2843530"/>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no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class </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B:</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sz="1500" b="0" i="0" u="none" strike="noStrike" cap="none" normalizeH="0" baseline="0" dirty="0" smtClean="0">
                <a:ln>
                  <a:noFill/>
                </a:ln>
                <a:solidFill>
                  <a:srgbClr val="B200B2"/>
                </a:solidFill>
                <a:effectLst/>
                <a:latin typeface="Arial Unicode MS" panose="020B0604020202020204" pitchFamily="34" charset="-122"/>
                <a:ea typeface="Fira Code"/>
              </a:rPr>
              <a:t>__new__</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94558D"/>
                </a:solidFill>
                <a:effectLst/>
                <a:latin typeface="Arial Unicode MS" panose="020B0604020202020204" pitchFamily="34" charset="-122"/>
                <a:ea typeface="Fira Code"/>
              </a:rPr>
              <a:t>cls</a:t>
            </a: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*args</a:t>
            </a: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**kwargs):</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6A8759"/>
                </a:solidFill>
                <a:effectLst/>
                <a:latin typeface="Adobe 仿宋 Std R" panose="02020400000000000000" pitchFamily="18" charset="-122"/>
                <a:ea typeface="Adobe 仿宋 Std R" panose="02020400000000000000" pitchFamily="18" charset="-122"/>
              </a:rPr>
              <a:t>创</a:t>
            </a:r>
            <a:r>
              <a:rPr kumimoji="0" lang="zh-CN" altLang="zh-CN" sz="15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建</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B</a:t>
            </a:r>
            <a:r>
              <a:rPr kumimoji="0" lang="zh-CN" altLang="zh-CN" sz="15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的</a:t>
            </a:r>
            <a:r>
              <a:rPr kumimoji="0" lang="zh-CN" altLang="zh-CN" sz="1500" b="0" i="0" u="none" strike="noStrike" cap="none" normalizeH="0" baseline="0" dirty="0" smtClean="0">
                <a:ln>
                  <a:noFill/>
                </a:ln>
                <a:solidFill>
                  <a:srgbClr val="6A8759"/>
                </a:solidFill>
                <a:effectLst/>
                <a:latin typeface="Adobe 仿宋 Std R" panose="02020400000000000000" pitchFamily="18" charset="-122"/>
                <a:ea typeface="Adobe 仿宋 Std R" panose="02020400000000000000" pitchFamily="18" charset="-122"/>
              </a:rPr>
              <a:t>对</a:t>
            </a:r>
            <a:r>
              <a:rPr kumimoji="0" lang="zh-CN" altLang="zh-CN" sz="15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象</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return </a:t>
            </a:r>
            <a:r>
              <a:rPr kumimoji="0" lang="zh-CN" altLang="zh-CN" sz="1500" b="0" i="0" u="none" strike="noStrike" cap="none" normalizeH="0" baseline="0" dirty="0" smtClean="0">
                <a:ln>
                  <a:noFill/>
                </a:ln>
                <a:solidFill>
                  <a:srgbClr val="8888C6"/>
                </a:solidFill>
                <a:effectLst/>
                <a:latin typeface="Arial Unicode MS" panose="020B0604020202020204" pitchFamily="34" charset="-122"/>
                <a:ea typeface="Fira Code"/>
              </a:rPr>
              <a:t>super</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B200B2"/>
                </a:solidFill>
                <a:effectLst/>
                <a:latin typeface="Arial Unicode MS" panose="020B0604020202020204" pitchFamily="34" charset="-122"/>
                <a:ea typeface="Fira Code"/>
              </a:rPr>
              <a:t>__new__</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94558D"/>
                </a:solidFill>
                <a:effectLst/>
                <a:latin typeface="Arial Unicode MS" panose="020B0604020202020204" pitchFamily="34" charset="-122"/>
                <a:ea typeface="Fira Code"/>
              </a:rPr>
              <a:t>cls</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sz="1500" b="0" i="0" u="none" strike="noStrike" cap="none" normalizeH="0" baseline="0" dirty="0" smtClean="0">
                <a:ln>
                  <a:noFill/>
                </a:ln>
                <a:solidFill>
                  <a:srgbClr val="B200B2"/>
                </a:solidFill>
                <a:effectLst/>
                <a:latin typeface="Arial Unicode MS" panose="020B0604020202020204" pitchFamily="34" charset="-122"/>
                <a:ea typeface="Fira Code"/>
              </a:rPr>
              <a:t>__init__</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.num = </a:t>
            </a:r>
            <a:r>
              <a:rPr kumimoji="0" lang="zh-CN" altLang="zh-CN" sz="1500" b="0" i="0" u="none" strike="noStrike" cap="none" normalizeH="0" baseline="0" dirty="0" smtClean="0">
                <a:ln>
                  <a:noFill/>
                </a:ln>
                <a:solidFill>
                  <a:srgbClr val="6897BB"/>
                </a:solidFill>
                <a:effectLst/>
                <a:latin typeface="Arial Unicode MS" panose="020B0604020202020204" pitchFamily="34" charset="-122"/>
                <a:ea typeface="Fira Code"/>
              </a:rPr>
              <a:t>8</a:t>
            </a:r>
            <a:br>
              <a:rPr kumimoji="0" lang="zh-CN" altLang="zh-CN" sz="1500" b="0" i="0" u="none" strike="noStrike" cap="none" normalizeH="0" baseline="0" dirty="0" smtClean="0">
                <a:ln>
                  <a:noFill/>
                </a:ln>
                <a:solidFill>
                  <a:srgbClr val="6897BB"/>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6897BB"/>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"B </a:t>
            </a:r>
            <a:r>
              <a:rPr kumimoji="0" lang="zh-CN" altLang="zh-CN" sz="15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的初始化</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sz="1500" b="0" i="0" u="none" strike="noStrike" cap="none" normalizeH="0" baseline="0" dirty="0" smtClean="0">
                <a:ln>
                  <a:noFill/>
                </a:ln>
                <a:solidFill>
                  <a:srgbClr val="FFC66D"/>
                </a:solidFill>
                <a:effectLst/>
                <a:latin typeface="Arial Unicode MS" panose="020B0604020202020204" pitchFamily="34" charset="-122"/>
                <a:ea typeface="Fira Code"/>
              </a:rPr>
              <a:t>show</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"B </a:t>
            </a:r>
            <a:r>
              <a:rPr kumimoji="0" lang="zh-CN" altLang="zh-CN" sz="15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的</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show</a:t>
            </a:r>
            <a:r>
              <a:rPr kumimoji="0" lang="zh-CN" altLang="zh-CN" sz="1500" b="0" i="0" u="none" strike="noStrike" cap="none" normalizeH="0" baseline="0" dirty="0" smtClean="0">
                <a:ln>
                  <a:noFill/>
                </a:ln>
                <a:solidFill>
                  <a:srgbClr val="6A8759"/>
                </a:solidFill>
                <a:effectLst/>
                <a:latin typeface="Adobe Gothic Std B" panose="020B0800000000000000" pitchFamily="34" charset="-128"/>
                <a:ea typeface="Adobe Gothic Std B" panose="020B0800000000000000" pitchFamily="34" charset="-128"/>
              </a:rPr>
              <a:t>方法</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class </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C (B</a:t>
            </a: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pass</a:t>
            </a:r>
            <a:endParaRPr kumimoji="0" lang="zh-CN" altLang="zh-CN" sz="1800" b="0" i="0" u="none" strike="noStrike" cap="none" normalizeH="0" baseline="0" dirty="0" smtClean="0">
              <a:ln>
                <a:noFill/>
              </a:ln>
              <a:solidFill>
                <a:schemeClr val="tx1"/>
              </a:solidFill>
              <a:effectLst/>
              <a:latin typeface="Arial" panose="020B0604020202020204" pitchFamily="34" charset="0"/>
            </a:endParaRPr>
          </a:p>
        </p:txBody>
      </p:sp>
      <p:sp>
        <p:nvSpPr>
          <p:cNvPr id="12" name="Rectangle 5"/>
          <p:cNvSpPr>
            <a:spLocks noChangeArrowheads="1"/>
          </p:cNvSpPr>
          <p:nvPr/>
        </p:nvSpPr>
        <p:spPr bwMode="auto">
          <a:xfrm>
            <a:off x="8943340" y="3870325"/>
            <a:ext cx="2786380" cy="1943100"/>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no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c = C()</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c.show()</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c.test()</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"num: "</a:t>
            </a: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c.num)</a:t>
            </a:r>
            <a:b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5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500" b="0" i="0" u="none" strike="noStrike" cap="none" normalizeH="0" baseline="0" dirty="0" smtClean="0">
                <a:ln>
                  <a:noFill/>
                </a:ln>
                <a:solidFill>
                  <a:srgbClr val="6A8759"/>
                </a:solidFill>
                <a:effectLst/>
                <a:latin typeface="Arial Unicode MS" panose="020B0604020202020204" pitchFamily="34" charset="-122"/>
                <a:ea typeface="Fira Code"/>
              </a:rPr>
              <a:t>"count: "</a:t>
            </a:r>
            <a:r>
              <a:rPr kumimoji="0" lang="zh-CN" altLang="zh-CN" sz="15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500" b="0" i="0" u="none" strike="noStrike" cap="none" normalizeH="0" baseline="0" dirty="0" smtClean="0">
                <a:ln>
                  <a:noFill/>
                </a:ln>
                <a:solidFill>
                  <a:srgbClr val="A9B7C6"/>
                </a:solidFill>
                <a:effectLst/>
                <a:latin typeface="Arial Unicode MS" panose="020B0604020202020204" pitchFamily="34" charset="-122"/>
                <a:ea typeface="Fira Code"/>
              </a:rPr>
              <a:t>c.count)</a:t>
            </a:r>
            <a:endParaRPr kumimoji="0" lang="zh-CN" altLang="zh-CN" sz="1800" b="0" i="0" u="none" strike="noStrike" cap="none" normalizeH="0" baseline="0" dirty="0" smtClean="0">
              <a:ln>
                <a:noFill/>
              </a:ln>
              <a:solidFill>
                <a:schemeClr val="tx1"/>
              </a:solidFill>
              <a:effectLst/>
              <a:latin typeface="Arial" panose="020B0604020202020204" pitchFamily="34" charset="0"/>
            </a:endParaRPr>
          </a:p>
        </p:txBody>
      </p:sp>
      <p:sp>
        <p:nvSpPr>
          <p:cNvPr id="13" name="矩形 12"/>
          <p:cNvSpPr/>
          <p:nvPr/>
        </p:nvSpPr>
        <p:spPr>
          <a:xfrm>
            <a:off x="8996465" y="5863006"/>
            <a:ext cx="2108269" cy="369332"/>
          </a:xfrm>
          <a:prstGeom prst="rect">
            <a:avLst/>
          </a:prstGeom>
        </p:spPr>
        <p:txBody>
          <a:bodyPr wrap="none">
            <a:spAutoFit/>
          </a:bodyPr>
          <a:lstStyle/>
          <a:p>
            <a:r>
              <a:rPr lang="zh-CN" altLang="en-US" b="1" dirty="0" smtClean="0">
                <a:latin typeface="Times New Roman" panose="02020603050405020304" pitchFamily="18" charset="0"/>
                <a:cs typeface="Times New Roman" panose="02020603050405020304" pitchFamily="18" charset="0"/>
              </a:rPr>
              <a:t>修改代码观察结果</a:t>
            </a:r>
            <a:r>
              <a:rPr lang="en-US" altLang="zh-CN" b="1" dirty="0" smtClean="0">
                <a:latin typeface="Times New Roman" panose="02020603050405020304" pitchFamily="18" charset="0"/>
                <a:cs typeface="Times New Roman" panose="02020603050405020304" pitchFamily="18" charset="0"/>
              </a:rPr>
              <a:t>:</a:t>
            </a:r>
            <a:endParaRPr lang="zh-CN" altLang="en-US" dirty="0"/>
          </a:p>
        </p:txBody>
      </p:sp>
      <p:sp>
        <p:nvSpPr>
          <p:cNvPr id="14" name="Rectangle 6"/>
          <p:cNvSpPr>
            <a:spLocks noChangeArrowheads="1"/>
          </p:cNvSpPr>
          <p:nvPr/>
        </p:nvSpPr>
        <p:spPr bwMode="auto">
          <a:xfrm>
            <a:off x="9497315" y="6313485"/>
            <a:ext cx="1713297" cy="418513"/>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zh-CN" sz="1600" b="0" i="0" u="none" strike="noStrike" cap="none" normalizeH="0" baseline="0" smtClean="0">
                <a:ln>
                  <a:noFill/>
                </a:ln>
                <a:solidFill>
                  <a:srgbClr val="CC7832"/>
                </a:solidFill>
                <a:effectLst/>
                <a:latin typeface="Arial Unicode MS" panose="020B0604020202020204" pitchFamily="34" charset="-122"/>
                <a:ea typeface="Fira Code"/>
              </a:rPr>
              <a:t>class </a:t>
            </a:r>
            <a:r>
              <a:rPr kumimoji="0" lang="zh-CN" altLang="zh-CN" sz="1600" b="0" i="0" u="none" strike="noStrike" cap="none" normalizeH="0" baseline="0" smtClean="0">
                <a:ln>
                  <a:noFill/>
                </a:ln>
                <a:solidFill>
                  <a:srgbClr val="A9B7C6"/>
                </a:solidFill>
                <a:effectLst/>
                <a:latin typeface="Arial Unicode MS" panose="020B0604020202020204" pitchFamily="34" charset="-122"/>
                <a:ea typeface="Fira Code"/>
              </a:rPr>
              <a:t>C (A</a:t>
            </a:r>
            <a:r>
              <a:rPr kumimoji="0" lang="zh-CN" altLang="zh-CN" sz="1600" b="0" i="0" u="none" strike="noStrike" cap="none" normalizeH="0" baseline="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smtClean="0">
                <a:ln>
                  <a:noFill/>
                </a:ln>
                <a:solidFill>
                  <a:srgbClr val="A9B7C6"/>
                </a:solidFill>
                <a:effectLst/>
                <a:latin typeface="Arial Unicode MS" panose="020B0604020202020204" pitchFamily="34" charset="-122"/>
                <a:ea typeface="Fira Code"/>
              </a:rPr>
              <a:t>B):</a:t>
            </a:r>
            <a:endParaRPr kumimoji="0" lang="zh-CN" altLang="zh-CN" sz="2000" b="0" i="0" u="none" strike="noStrike" cap="none" normalizeH="0" baseline="0" smtClean="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38685" y="1546630"/>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4754505" y="723998"/>
            <a:ext cx="4597134" cy="732508"/>
          </a:xfrm>
          <a:prstGeom prst="rect">
            <a:avLst/>
          </a:prstGeom>
        </p:spPr>
        <p:txBody>
          <a:bodyPr wrap="square">
            <a:spAutoFit/>
          </a:bodyPr>
          <a:lstStyle/>
          <a:p>
            <a:pPr lvl="0" algn="ctr">
              <a:lnSpc>
                <a:spcPct val="130000"/>
              </a:lnSpc>
            </a:pPr>
            <a:r>
              <a:rPr lang="zh-CN" altLang="en-US" sz="3200" b="1" dirty="0">
                <a:solidFill>
                  <a:schemeClr val="accent1"/>
                </a:solidFill>
              </a:rPr>
              <a:t>多继承时方法解析顺序</a:t>
            </a:r>
            <a:endParaRPr lang="zh-CN" altLang="en-US" sz="3200" b="1" dirty="0">
              <a:solidFill>
                <a:schemeClr val="accent1"/>
              </a:solidFill>
            </a:endParaRPr>
          </a:p>
        </p:txBody>
      </p:sp>
      <p:sp>
        <p:nvSpPr>
          <p:cNvPr id="8" name="矩形 7"/>
          <p:cNvSpPr/>
          <p:nvPr/>
        </p:nvSpPr>
        <p:spPr>
          <a:xfrm>
            <a:off x="1578846" y="2105259"/>
            <a:ext cx="6861952" cy="3323987"/>
          </a:xfrm>
          <a:prstGeom prst="rect">
            <a:avLst/>
          </a:prstGeom>
        </p:spPr>
        <p:txBody>
          <a:bodyPr wrap="square">
            <a:spAutoFit/>
          </a:bodyPr>
          <a:lstStyle/>
          <a:p>
            <a:pPr>
              <a:lnSpc>
                <a:spcPct val="150000"/>
              </a:lnSpc>
            </a:pPr>
            <a:r>
              <a:rPr lang="zh-CN" altLang="en-US" sz="2000" dirty="0" smtClean="0">
                <a:latin typeface="Arial" panose="020B0604020202020204" pitchFamily="34" charset="0"/>
              </a:rPr>
              <a:t>       对于</a:t>
            </a:r>
            <a:r>
              <a:rPr lang="zh-CN" altLang="en-US" sz="2000" dirty="0">
                <a:latin typeface="Arial" panose="020B0604020202020204" pitchFamily="34" charset="0"/>
              </a:rPr>
              <a:t>支持继承的编程语言来说，其方法（属性）可能定义在当前类，也可能来自于基类，所以在方法调用时就需要</a:t>
            </a:r>
            <a:r>
              <a:rPr lang="zh-CN" altLang="en-US" sz="2000" b="1" dirty="0">
                <a:solidFill>
                  <a:srgbClr val="0000CC"/>
                </a:solidFill>
                <a:latin typeface="Arial" panose="020B0604020202020204" pitchFamily="34" charset="0"/>
              </a:rPr>
              <a:t>对当前类和基类进行搜索以确定方法所在的位置</a:t>
            </a:r>
            <a:r>
              <a:rPr lang="zh-CN" altLang="en-US" sz="2000" dirty="0">
                <a:latin typeface="Arial" panose="020B0604020202020204" pitchFamily="34" charset="0"/>
              </a:rPr>
              <a:t>。而搜索的顺序就是所谓的「</a:t>
            </a:r>
            <a:r>
              <a:rPr lang="zh-CN" altLang="en-US" sz="2000" b="1" dirty="0">
                <a:solidFill>
                  <a:srgbClr val="0000CC"/>
                </a:solidFill>
                <a:latin typeface="Arial" panose="020B0604020202020204" pitchFamily="34" charset="0"/>
              </a:rPr>
              <a:t>方法解析顺序</a:t>
            </a:r>
            <a:r>
              <a:rPr lang="zh-CN" altLang="en-US" sz="2000" dirty="0">
                <a:latin typeface="Arial" panose="020B0604020202020204" pitchFamily="34" charset="0"/>
              </a:rPr>
              <a:t>」（</a:t>
            </a:r>
            <a:r>
              <a:rPr lang="en-US" altLang="zh-CN" sz="2000" b="1" dirty="0">
                <a:solidFill>
                  <a:srgbClr val="0000CC"/>
                </a:solidFill>
                <a:latin typeface="Arial" panose="020B0604020202020204" pitchFamily="34" charset="0"/>
              </a:rPr>
              <a:t>Method Resolution Order</a:t>
            </a:r>
            <a:r>
              <a:rPr lang="zh-CN" altLang="en-US" sz="2000" dirty="0" smtClean="0">
                <a:latin typeface="Arial" panose="020B0604020202020204" pitchFamily="34" charset="0"/>
              </a:rPr>
              <a:t>，</a:t>
            </a:r>
            <a:r>
              <a:rPr lang="en-US" altLang="zh-CN" sz="2000" b="1" dirty="0" smtClean="0">
                <a:solidFill>
                  <a:srgbClr val="E73A1C"/>
                </a:solidFill>
                <a:latin typeface="Arial" panose="020B0604020202020204" pitchFamily="34" charset="0"/>
              </a:rPr>
              <a:t>MRO</a:t>
            </a:r>
            <a:r>
              <a:rPr lang="zh-CN" altLang="en-US" sz="2000" dirty="0">
                <a:latin typeface="Arial" panose="020B0604020202020204" pitchFamily="34" charset="0"/>
              </a:rPr>
              <a:t>）。对于只支持单继承的语言来说，</a:t>
            </a:r>
            <a:r>
              <a:rPr lang="en-US" altLang="zh-CN" sz="2000" dirty="0">
                <a:latin typeface="Arial" panose="020B0604020202020204" pitchFamily="34" charset="0"/>
              </a:rPr>
              <a:t>MRO </a:t>
            </a:r>
            <a:r>
              <a:rPr lang="zh-CN" altLang="en-US" sz="2000" dirty="0">
                <a:latin typeface="Arial" panose="020B0604020202020204" pitchFamily="34" charset="0"/>
              </a:rPr>
              <a:t>一般比较简单，就是</a:t>
            </a:r>
            <a:r>
              <a:rPr lang="zh-CN" altLang="en-US" sz="2000" b="1" dirty="0">
                <a:solidFill>
                  <a:srgbClr val="0000CC"/>
                </a:solidFill>
                <a:latin typeface="Arial" panose="020B0604020202020204" pitchFamily="34" charset="0"/>
              </a:rPr>
              <a:t>从当前类开始，逐个搜索它的父类</a:t>
            </a:r>
            <a:r>
              <a:rPr lang="zh-CN" altLang="en-US" sz="2000" dirty="0">
                <a:latin typeface="Arial" panose="020B0604020202020204" pitchFamily="34" charset="0"/>
              </a:rPr>
              <a:t>；</a:t>
            </a:r>
            <a:r>
              <a:rPr lang="zh-CN" altLang="en-US" sz="2000" dirty="0" smtClean="0">
                <a:latin typeface="Arial" panose="020B0604020202020204" pitchFamily="34" charset="0"/>
              </a:rPr>
              <a:t>而对于支持</a:t>
            </a:r>
            <a:r>
              <a:rPr lang="zh-CN" altLang="en-US" sz="2000" dirty="0">
                <a:latin typeface="Arial" panose="020B0604020202020204" pitchFamily="34" charset="0"/>
              </a:rPr>
              <a:t>多继承的语言来说，</a:t>
            </a:r>
            <a:r>
              <a:rPr lang="en-US" altLang="zh-CN" sz="2000" dirty="0">
                <a:latin typeface="Arial" panose="020B0604020202020204" pitchFamily="34" charset="0"/>
              </a:rPr>
              <a:t>MRO </a:t>
            </a:r>
            <a:r>
              <a:rPr lang="zh-CN" altLang="en-US" sz="2000" dirty="0">
                <a:latin typeface="Arial" panose="020B0604020202020204" pitchFamily="34" charset="0"/>
              </a:rPr>
              <a:t>就复杂</a:t>
            </a:r>
            <a:r>
              <a:rPr lang="zh-CN" altLang="en-US" sz="2000" dirty="0" smtClean="0">
                <a:latin typeface="Arial" panose="020B0604020202020204" pitchFamily="34" charset="0"/>
              </a:rPr>
              <a:t>很多。</a:t>
            </a:r>
            <a:endParaRPr lang="zh-CN" altLang="en-US" sz="2000" dirty="0"/>
          </a:p>
        </p:txBody>
      </p:sp>
      <p:pic>
        <p:nvPicPr>
          <p:cNvPr id="9" name="图片 8"/>
          <p:cNvPicPr>
            <a:picLocks noChangeAspect="1"/>
          </p:cNvPicPr>
          <p:nvPr/>
        </p:nvPicPr>
        <p:blipFill>
          <a:blip r:embed="rId1"/>
          <a:stretch>
            <a:fillRect/>
          </a:stretch>
        </p:blipFill>
        <p:spPr>
          <a:xfrm>
            <a:off x="8561185" y="1580563"/>
            <a:ext cx="3429751" cy="4280261"/>
          </a:xfrm>
          <a:prstGeom prst="rect">
            <a:avLst/>
          </a:prstGeom>
        </p:spPr>
      </p:pic>
      <p:sp>
        <p:nvSpPr>
          <p:cNvPr id="10" name="矩形 9"/>
          <p:cNvSpPr/>
          <p:nvPr/>
        </p:nvSpPr>
        <p:spPr>
          <a:xfrm>
            <a:off x="7071361" y="6077999"/>
            <a:ext cx="5011554" cy="369332"/>
          </a:xfrm>
          <a:prstGeom prst="rect">
            <a:avLst/>
          </a:prstGeom>
        </p:spPr>
        <p:txBody>
          <a:bodyPr wrap="square">
            <a:spAutoFit/>
          </a:bodyPr>
          <a:lstStyle/>
          <a:p>
            <a:r>
              <a:rPr lang="zh-CN" altLang="en-US" dirty="0" smtClean="0">
                <a:latin typeface="微软雅黑" panose="020B0503020204020204" charset="-122"/>
                <a:ea typeface="微软雅黑" panose="020B0503020204020204" charset="-122"/>
              </a:rPr>
              <a:t>搜索顺序： </a:t>
            </a:r>
            <a:r>
              <a:rPr lang="en-US" altLang="zh-CN" b="1" dirty="0" smtClean="0">
                <a:solidFill>
                  <a:srgbClr val="0000CC"/>
                </a:solidFill>
                <a:latin typeface="微软雅黑" panose="020B0503020204020204" charset="-122"/>
                <a:ea typeface="微软雅黑" panose="020B0503020204020204" charset="-122"/>
              </a:rPr>
              <a:t>E </a:t>
            </a:r>
            <a:r>
              <a:rPr lang="en-US" altLang="zh-CN" b="1" dirty="0" smtClean="0">
                <a:solidFill>
                  <a:srgbClr val="0000CC"/>
                </a:solidFill>
                <a:latin typeface="微软雅黑" panose="020B0503020204020204" charset="-122"/>
                <a:ea typeface="微软雅黑" panose="020B0503020204020204" charset="-122"/>
                <a:sym typeface="Wingdings" panose="05000000000000000000" pitchFamily="2" charset="2"/>
              </a:rPr>
              <a:t> B  A </a:t>
            </a:r>
            <a:r>
              <a:rPr lang="en-US" altLang="zh-CN" b="1" dirty="0">
                <a:solidFill>
                  <a:srgbClr val="0000CC"/>
                </a:solidFill>
                <a:latin typeface="微软雅黑" panose="020B0503020204020204" charset="-122"/>
                <a:ea typeface="微软雅黑" panose="020B0503020204020204" charset="-122"/>
                <a:sym typeface="Wingdings" panose="05000000000000000000" pitchFamily="2" charset="2"/>
              </a:rPr>
              <a:t> </a:t>
            </a:r>
            <a:r>
              <a:rPr lang="en-US" altLang="zh-CN" b="1" dirty="0" smtClean="0">
                <a:solidFill>
                  <a:srgbClr val="0000CC"/>
                </a:solidFill>
                <a:latin typeface="微软雅黑" panose="020B0503020204020204" charset="-122"/>
                <a:ea typeface="微软雅黑" panose="020B0503020204020204" charset="-122"/>
                <a:sym typeface="Wingdings" panose="05000000000000000000" pitchFamily="2" charset="2"/>
              </a:rPr>
              <a:t>D  C  object</a:t>
            </a:r>
            <a:endParaRPr lang="zh-CN" altLang="en-US" dirty="0">
              <a:solidFill>
                <a:srgbClr val="0000CC"/>
              </a:solidFill>
            </a:endParaRPr>
          </a:p>
        </p:txBody>
      </p:sp>
      <p:sp>
        <p:nvSpPr>
          <p:cNvPr id="11" name="矩形 10"/>
          <p:cNvSpPr/>
          <p:nvPr/>
        </p:nvSpPr>
        <p:spPr>
          <a:xfrm>
            <a:off x="467325" y="5588282"/>
            <a:ext cx="6751321" cy="461665"/>
          </a:xfrm>
          <a:prstGeom prst="rect">
            <a:avLst/>
          </a:prstGeom>
        </p:spPr>
        <p:txBody>
          <a:bodyPr wrap="square">
            <a:spAutoFit/>
          </a:bodyPr>
          <a:lstStyle/>
          <a:p>
            <a:r>
              <a:rPr lang="zh-CN" altLang="en-US" sz="2000" dirty="0" smtClean="0">
                <a:latin typeface="微软雅黑" panose="020B0503020204020204" charset="-122"/>
                <a:ea typeface="微软雅黑" panose="020B0503020204020204" charset="-122"/>
              </a:rPr>
              <a:t>可以通过系统提供的：</a:t>
            </a:r>
            <a:r>
              <a:rPr lang="en-US" altLang="zh-CN" sz="2400" b="1" dirty="0" smtClean="0">
                <a:solidFill>
                  <a:srgbClr val="E73A1C"/>
                </a:solidFill>
                <a:latin typeface="微软雅黑" panose="020B0503020204020204" charset="-122"/>
                <a:ea typeface="微软雅黑" panose="020B0503020204020204" charset="-122"/>
              </a:rPr>
              <a:t>__</a:t>
            </a:r>
            <a:r>
              <a:rPr lang="en-US" altLang="zh-CN" sz="2400" b="1" dirty="0" err="1" smtClean="0">
                <a:solidFill>
                  <a:srgbClr val="E73A1C"/>
                </a:solidFill>
                <a:latin typeface="微软雅黑" panose="020B0503020204020204" charset="-122"/>
                <a:ea typeface="微软雅黑" panose="020B0503020204020204" charset="-122"/>
              </a:rPr>
              <a:t>mro</a:t>
            </a:r>
            <a:r>
              <a:rPr lang="en-US" altLang="zh-CN" sz="2400" b="1" dirty="0" smtClean="0">
                <a:solidFill>
                  <a:srgbClr val="E73A1C"/>
                </a:solidFill>
                <a:latin typeface="微软雅黑" panose="020B0503020204020204" charset="-122"/>
                <a:ea typeface="微软雅黑" panose="020B0503020204020204" charset="-122"/>
              </a:rPr>
              <a:t>__ </a:t>
            </a:r>
            <a:r>
              <a:rPr lang="zh-CN" altLang="en-US" sz="2000" dirty="0" smtClean="0">
                <a:latin typeface="微软雅黑" panose="020B0503020204020204" charset="-122"/>
                <a:ea typeface="微软雅黑" panose="020B0503020204020204" charset="-122"/>
              </a:rPr>
              <a:t>属性查看类的搜索顺序</a:t>
            </a:r>
            <a:endParaRPr lang="zh-CN" altLang="en-US" sz="2000" dirty="0">
              <a:solidFill>
                <a:srgbClr val="0000CC"/>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body" sz="quarter" idx="10"/>
          </p:nvPr>
        </p:nvSpPr>
        <p:spPr>
          <a:xfrm>
            <a:off x="17830" y="0"/>
            <a:ext cx="3341387" cy="721395"/>
          </a:xfrm>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6252241" y="1071049"/>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726309" y="360697"/>
            <a:ext cx="2662315" cy="670120"/>
          </a:xfrm>
          <a:prstGeom prst="rect">
            <a:avLst/>
          </a:prstGeom>
        </p:spPr>
        <p:txBody>
          <a:bodyPr wrap="square">
            <a:spAutoFit/>
          </a:bodyPr>
          <a:lstStyle/>
          <a:p>
            <a:pPr lvl="0" algn="ctr">
              <a:lnSpc>
                <a:spcPct val="130000"/>
              </a:lnSpc>
            </a:pPr>
            <a:r>
              <a:rPr lang="zh-CN" altLang="en-US" sz="3200" b="1" dirty="0">
                <a:solidFill>
                  <a:schemeClr val="accent1"/>
                </a:solidFill>
              </a:rPr>
              <a:t>对象的拷贝</a:t>
            </a:r>
            <a:endParaRPr lang="zh-CN" altLang="en-US" sz="3200" b="1" dirty="0">
              <a:solidFill>
                <a:schemeClr val="accent1"/>
              </a:solidFill>
            </a:endParaRPr>
          </a:p>
        </p:txBody>
      </p:sp>
      <p:sp>
        <p:nvSpPr>
          <p:cNvPr id="8" name="矩形 7"/>
          <p:cNvSpPr/>
          <p:nvPr/>
        </p:nvSpPr>
        <p:spPr>
          <a:xfrm>
            <a:off x="708025" y="1188720"/>
            <a:ext cx="11236960" cy="2399665"/>
          </a:xfrm>
          <a:prstGeom prst="rect">
            <a:avLst/>
          </a:prstGeom>
        </p:spPr>
        <p:txBody>
          <a:bodyPr wrap="square">
            <a:spAutoFit/>
          </a:bodyPr>
          <a:lstStyle/>
          <a:p>
            <a:pPr algn="just">
              <a:lnSpc>
                <a:spcPct val="150000"/>
              </a:lnSpc>
            </a:pPr>
            <a:r>
              <a:rPr lang="zh-CN" altLang="en-US" sz="2000" dirty="0" smtClean="0">
                <a:latin typeface="+mn-ea"/>
                <a:cs typeface="Times New Roman" panose="02020603050405020304" pitchFamily="18" charset="0"/>
              </a:rPr>
              <a:t>       赋值</a:t>
            </a:r>
            <a:r>
              <a:rPr lang="zh-CN" altLang="en-US" sz="2000" dirty="0">
                <a:latin typeface="+mn-ea"/>
                <a:cs typeface="Times New Roman" panose="02020603050405020304" pitchFamily="18" charset="0"/>
              </a:rPr>
              <a:t>符号“</a:t>
            </a:r>
            <a:r>
              <a:rPr lang="en-US" altLang="zh-CN" sz="2000" dirty="0" smtClean="0">
                <a:latin typeface="+mn-ea"/>
                <a:cs typeface="Times New Roman" panose="02020603050405020304" pitchFamily="18" charset="0"/>
              </a:rPr>
              <a:t>=”</a:t>
            </a:r>
            <a:r>
              <a:rPr lang="zh-CN" altLang="en-US" sz="2000" dirty="0" smtClean="0">
                <a:latin typeface="+mn-ea"/>
                <a:cs typeface="Times New Roman" panose="02020603050405020304" pitchFamily="18" charset="0"/>
              </a:rPr>
              <a:t>使得两个对象引用相同，此时</a:t>
            </a:r>
            <a:r>
              <a:rPr lang="zh-CN" altLang="en-US" sz="2000" b="1" dirty="0">
                <a:solidFill>
                  <a:srgbClr val="0000CC"/>
                </a:solidFill>
                <a:latin typeface="+mn-ea"/>
                <a:cs typeface="Times New Roman" panose="02020603050405020304" pitchFamily="18" charset="0"/>
              </a:rPr>
              <a:t>一个</a:t>
            </a:r>
            <a:r>
              <a:rPr lang="zh-CN" altLang="en-US" sz="2000" b="1" dirty="0" smtClean="0">
                <a:solidFill>
                  <a:srgbClr val="0000CC"/>
                </a:solidFill>
                <a:latin typeface="+mn-ea"/>
                <a:cs typeface="Times New Roman" panose="02020603050405020304" pitchFamily="18" charset="0"/>
              </a:rPr>
              <a:t>对象的变化也会影响另一对象</a:t>
            </a:r>
            <a:r>
              <a:rPr lang="zh-CN" altLang="en-US" sz="2000" dirty="0" smtClean="0">
                <a:latin typeface="+mn-ea"/>
                <a:cs typeface="Times New Roman" panose="02020603050405020304" pitchFamily="18" charset="0"/>
              </a:rPr>
              <a:t>。如果想将原对象的内容复制一份，可用</a:t>
            </a:r>
            <a:r>
              <a:rPr lang="en-US" altLang="zh-CN" sz="2000" dirty="0">
                <a:latin typeface="+mn-ea"/>
                <a:cs typeface="Times New Roman" panose="02020603050405020304" pitchFamily="18" charset="0"/>
              </a:rPr>
              <a:t>copy</a:t>
            </a:r>
            <a:r>
              <a:rPr lang="zh-CN" altLang="en-US" sz="2000" dirty="0">
                <a:latin typeface="+mn-ea"/>
                <a:cs typeface="Times New Roman" panose="02020603050405020304" pitchFamily="18" charset="0"/>
              </a:rPr>
              <a:t>模块的</a:t>
            </a:r>
            <a:r>
              <a:rPr lang="en-US" altLang="zh-CN" sz="2000" dirty="0">
                <a:latin typeface="+mn-ea"/>
                <a:cs typeface="Times New Roman" panose="02020603050405020304" pitchFamily="18" charset="0"/>
              </a:rPr>
              <a:t>copy</a:t>
            </a:r>
            <a:r>
              <a:rPr lang="zh-CN" altLang="en-US" sz="2000" dirty="0">
                <a:latin typeface="+mn-ea"/>
                <a:cs typeface="Times New Roman" panose="02020603050405020304" pitchFamily="18" charset="0"/>
              </a:rPr>
              <a:t>函数，</a:t>
            </a:r>
            <a:r>
              <a:rPr lang="zh-CN" altLang="en-US" sz="2000" dirty="0" smtClean="0">
                <a:latin typeface="+mn-ea"/>
                <a:cs typeface="Times New Roman" panose="02020603050405020304" pitchFamily="18" charset="0"/>
              </a:rPr>
              <a:t>如 </a:t>
            </a:r>
            <a:r>
              <a:rPr lang="en-US" altLang="zh-CN" sz="2000" b="1" dirty="0" smtClean="0">
                <a:solidFill>
                  <a:srgbClr val="FF0000"/>
                </a:solidFill>
                <a:latin typeface="+mn-ea"/>
                <a:cs typeface="Times New Roman" panose="02020603050405020304" pitchFamily="18" charset="0"/>
              </a:rPr>
              <a:t>b </a:t>
            </a:r>
            <a:r>
              <a:rPr lang="en-US" altLang="zh-CN" sz="2000" b="1" dirty="0">
                <a:solidFill>
                  <a:srgbClr val="FF0000"/>
                </a:solidFill>
                <a:latin typeface="+mn-ea"/>
                <a:cs typeface="Times New Roman" panose="02020603050405020304" pitchFamily="18" charset="0"/>
              </a:rPr>
              <a:t>= </a:t>
            </a:r>
            <a:r>
              <a:rPr lang="en-US" altLang="zh-CN" sz="2000" b="1" dirty="0" err="1">
                <a:solidFill>
                  <a:srgbClr val="FF0000"/>
                </a:solidFill>
                <a:latin typeface="+mn-ea"/>
                <a:cs typeface="Times New Roman" panose="02020603050405020304" pitchFamily="18" charset="0"/>
              </a:rPr>
              <a:t>copy.copy</a:t>
            </a:r>
            <a:r>
              <a:rPr lang="en-US" altLang="zh-CN" sz="2000" b="1" dirty="0">
                <a:solidFill>
                  <a:srgbClr val="FF0000"/>
                </a:solidFill>
                <a:latin typeface="+mn-ea"/>
                <a:cs typeface="Times New Roman" panose="02020603050405020304" pitchFamily="18" charset="0"/>
              </a:rPr>
              <a:t>(a)</a:t>
            </a:r>
            <a:r>
              <a:rPr lang="zh-CN" altLang="en-US" sz="2000" dirty="0" smtClean="0">
                <a:latin typeface="+mn-ea"/>
                <a:cs typeface="Times New Roman" panose="02020603050405020304" pitchFamily="18" charset="0"/>
              </a:rPr>
              <a:t>，此时 </a:t>
            </a:r>
            <a:r>
              <a:rPr lang="en-US" altLang="zh-CN" sz="2000" b="1" dirty="0" smtClean="0">
                <a:solidFill>
                  <a:srgbClr val="FF0000"/>
                </a:solidFill>
                <a:latin typeface="+mn-ea"/>
                <a:cs typeface="Times New Roman" panose="02020603050405020304" pitchFamily="18" charset="0"/>
              </a:rPr>
              <a:t>a </a:t>
            </a:r>
            <a:r>
              <a:rPr lang="zh-CN" altLang="en-US" sz="2000" b="1" dirty="0" smtClean="0">
                <a:solidFill>
                  <a:srgbClr val="FF0000"/>
                </a:solidFill>
                <a:latin typeface="+mn-ea"/>
                <a:cs typeface="Times New Roman" panose="02020603050405020304" pitchFamily="18" charset="0"/>
              </a:rPr>
              <a:t>和 </a:t>
            </a:r>
            <a:r>
              <a:rPr lang="en-US" altLang="zh-CN" sz="2000" b="1" dirty="0" smtClean="0">
                <a:solidFill>
                  <a:srgbClr val="FF0000"/>
                </a:solidFill>
                <a:latin typeface="+mn-ea"/>
                <a:cs typeface="Times New Roman" panose="02020603050405020304" pitchFamily="18" charset="0"/>
              </a:rPr>
              <a:t>b </a:t>
            </a:r>
            <a:r>
              <a:rPr lang="zh-CN" altLang="en-US" sz="2000" b="1" dirty="0" smtClean="0">
                <a:solidFill>
                  <a:srgbClr val="FF0000"/>
                </a:solidFill>
                <a:latin typeface="+mn-ea"/>
                <a:cs typeface="Times New Roman" panose="02020603050405020304" pitchFamily="18" charset="0"/>
              </a:rPr>
              <a:t>对象内容相同，但是引用不同</a:t>
            </a:r>
            <a:r>
              <a:rPr lang="zh-CN" altLang="en-US" sz="2000" dirty="0" smtClean="0">
                <a:latin typeface="+mn-ea"/>
                <a:cs typeface="Times New Roman" panose="02020603050405020304" pitchFamily="18" charset="0"/>
              </a:rPr>
              <a:t>。</a:t>
            </a:r>
            <a:r>
              <a:rPr lang="en-US" altLang="zh-CN" sz="2000" dirty="0" smtClean="0">
                <a:latin typeface="+mn-ea"/>
                <a:cs typeface="Times New Roman" panose="02020603050405020304" pitchFamily="18" charset="0"/>
              </a:rPr>
              <a:t>copy</a:t>
            </a:r>
            <a:r>
              <a:rPr lang="zh-CN" altLang="en-US" sz="2000" dirty="0">
                <a:latin typeface="+mn-ea"/>
                <a:cs typeface="Times New Roman" panose="02020603050405020304" pitchFamily="18" charset="0"/>
              </a:rPr>
              <a:t>函数是</a:t>
            </a:r>
            <a:r>
              <a:rPr lang="zh-CN" altLang="en-US" sz="2000" b="1" dirty="0">
                <a:solidFill>
                  <a:srgbClr val="E73A1C"/>
                </a:solidFill>
                <a:latin typeface="+mn-ea"/>
                <a:cs typeface="Times New Roman" panose="02020603050405020304" pitchFamily="18" charset="0"/>
              </a:rPr>
              <a:t>浅</a:t>
            </a:r>
            <a:r>
              <a:rPr lang="zh-CN" altLang="en-US" sz="2000" b="1" dirty="0" smtClean="0">
                <a:solidFill>
                  <a:srgbClr val="E73A1C"/>
                </a:solidFill>
                <a:latin typeface="+mn-ea"/>
                <a:cs typeface="Times New Roman" panose="02020603050405020304" pitchFamily="18" charset="0"/>
              </a:rPr>
              <a:t>拷贝</a:t>
            </a:r>
            <a:r>
              <a:rPr lang="zh-CN" altLang="en-US" sz="2000" dirty="0" smtClean="0">
                <a:latin typeface="+mn-ea"/>
                <a:cs typeface="Times New Roman" panose="02020603050405020304" pitchFamily="18" charset="0"/>
              </a:rPr>
              <a:t>，只拷贝当前对象</a:t>
            </a:r>
            <a:r>
              <a:rPr lang="zh-CN" altLang="en-US" sz="2000" dirty="0">
                <a:latin typeface="+mn-ea"/>
                <a:cs typeface="Times New Roman" panose="02020603050405020304" pitchFamily="18" charset="0"/>
              </a:rPr>
              <a:t>，不会拷贝</a:t>
            </a:r>
            <a:r>
              <a:rPr lang="zh-CN" altLang="en-US" sz="2000" dirty="0" smtClean="0">
                <a:latin typeface="+mn-ea"/>
                <a:cs typeface="Times New Roman" panose="02020603050405020304" pitchFamily="18" charset="0"/>
              </a:rPr>
              <a:t>对象内部的其他对象</a:t>
            </a:r>
            <a:r>
              <a:rPr lang="zh-CN" altLang="en-US" sz="2000" dirty="0">
                <a:latin typeface="+mn-ea"/>
                <a:cs typeface="Times New Roman" panose="02020603050405020304" pitchFamily="18" charset="0"/>
              </a:rPr>
              <a:t>。如果要</a:t>
            </a:r>
            <a:r>
              <a:rPr lang="zh-CN" altLang="en-US" sz="2000" b="1" dirty="0">
                <a:solidFill>
                  <a:srgbClr val="0000CC"/>
                </a:solidFill>
                <a:latin typeface="+mn-ea"/>
                <a:cs typeface="Times New Roman" panose="02020603050405020304" pitchFamily="18" charset="0"/>
              </a:rPr>
              <a:t>递归拷贝对象</a:t>
            </a:r>
            <a:r>
              <a:rPr lang="zh-CN" altLang="en-US" sz="2000" b="1" dirty="0" smtClean="0">
                <a:solidFill>
                  <a:srgbClr val="0000CC"/>
                </a:solidFill>
                <a:latin typeface="+mn-ea"/>
                <a:cs typeface="Times New Roman" panose="02020603050405020304" pitchFamily="18" charset="0"/>
              </a:rPr>
              <a:t>中的其他对象</a:t>
            </a:r>
            <a:r>
              <a:rPr lang="zh-CN" altLang="en-US" sz="2000" dirty="0">
                <a:latin typeface="+mn-ea"/>
                <a:cs typeface="Times New Roman" panose="02020603050405020304" pitchFamily="18" charset="0"/>
              </a:rPr>
              <a:t>，</a:t>
            </a:r>
            <a:r>
              <a:rPr lang="zh-CN" altLang="en-US" sz="2000" dirty="0" smtClean="0">
                <a:latin typeface="+mn-ea"/>
                <a:cs typeface="Times New Roman" panose="02020603050405020304" pitchFamily="18" charset="0"/>
              </a:rPr>
              <a:t>可用</a:t>
            </a:r>
            <a:r>
              <a:rPr lang="en-US" altLang="zh-CN" sz="2000" dirty="0">
                <a:latin typeface="+mn-ea"/>
                <a:cs typeface="Times New Roman" panose="02020603050405020304" pitchFamily="18" charset="0"/>
              </a:rPr>
              <a:t>copy</a:t>
            </a:r>
            <a:r>
              <a:rPr lang="zh-CN" altLang="en-US" sz="2000" dirty="0">
                <a:latin typeface="+mn-ea"/>
                <a:cs typeface="Times New Roman" panose="02020603050405020304" pitchFamily="18" charset="0"/>
              </a:rPr>
              <a:t>模块</a:t>
            </a:r>
            <a:r>
              <a:rPr lang="zh-CN" altLang="en-US" sz="2000" dirty="0" smtClean="0">
                <a:latin typeface="+mn-ea"/>
                <a:cs typeface="Times New Roman" panose="02020603050405020304" pitchFamily="18" charset="0"/>
              </a:rPr>
              <a:t>的 </a:t>
            </a:r>
            <a:r>
              <a:rPr lang="en-US" altLang="zh-CN" sz="2000" b="1" dirty="0" err="1" smtClean="0">
                <a:solidFill>
                  <a:srgbClr val="0000CC"/>
                </a:solidFill>
                <a:latin typeface="+mn-ea"/>
                <a:cs typeface="Times New Roman" panose="02020603050405020304" pitchFamily="18" charset="0"/>
              </a:rPr>
              <a:t>deepcopy</a:t>
            </a:r>
            <a:r>
              <a:rPr lang="en-US" altLang="zh-CN" sz="2000" b="1" dirty="0" smtClean="0">
                <a:solidFill>
                  <a:srgbClr val="0000CC"/>
                </a:solidFill>
                <a:latin typeface="+mn-ea"/>
                <a:cs typeface="Times New Roman" panose="02020603050405020304" pitchFamily="18" charset="0"/>
              </a:rPr>
              <a:t> </a:t>
            </a:r>
            <a:r>
              <a:rPr lang="zh-CN" altLang="en-US" sz="2000" dirty="0" smtClean="0">
                <a:latin typeface="+mn-ea"/>
                <a:cs typeface="Times New Roman" panose="02020603050405020304" pitchFamily="18" charset="0"/>
              </a:rPr>
              <a:t>进行</a:t>
            </a:r>
            <a:r>
              <a:rPr lang="zh-CN" altLang="en-US" sz="2000" b="1" dirty="0" smtClean="0">
                <a:solidFill>
                  <a:srgbClr val="E73A1C"/>
                </a:solidFill>
                <a:latin typeface="+mn-ea"/>
                <a:cs typeface="Times New Roman" panose="02020603050405020304" pitchFamily="18" charset="0"/>
              </a:rPr>
              <a:t>深</a:t>
            </a:r>
            <a:r>
              <a:rPr lang="zh-CN" altLang="en-US" sz="2000" b="1" dirty="0">
                <a:solidFill>
                  <a:srgbClr val="E73A1C"/>
                </a:solidFill>
                <a:latin typeface="+mn-ea"/>
                <a:cs typeface="Times New Roman" panose="02020603050405020304" pitchFamily="18" charset="0"/>
              </a:rPr>
              <a:t>拷贝</a:t>
            </a:r>
            <a:r>
              <a:rPr lang="zh-CN" altLang="en-US" sz="2000" dirty="0">
                <a:latin typeface="+mn-ea"/>
                <a:cs typeface="Times New Roman" panose="02020603050405020304" pitchFamily="18" charset="0"/>
              </a:rPr>
              <a:t>，</a:t>
            </a:r>
            <a:r>
              <a:rPr lang="zh-CN" altLang="en-US" sz="2000" dirty="0" smtClean="0">
                <a:latin typeface="+mn-ea"/>
                <a:cs typeface="Times New Roman" panose="02020603050405020304" pitchFamily="18" charset="0"/>
              </a:rPr>
              <a:t>如 </a:t>
            </a:r>
            <a:r>
              <a:rPr lang="en-US" altLang="zh-CN" sz="2000" b="1" dirty="0">
                <a:solidFill>
                  <a:srgbClr val="FF0000"/>
                </a:solidFill>
                <a:latin typeface="+mn-ea"/>
                <a:cs typeface="Times New Roman" panose="02020603050405020304" pitchFamily="18" charset="0"/>
              </a:rPr>
              <a:t>b = </a:t>
            </a:r>
            <a:r>
              <a:rPr lang="en-US" altLang="zh-CN" sz="2000" b="1" dirty="0" err="1">
                <a:solidFill>
                  <a:srgbClr val="FF0000"/>
                </a:solidFill>
                <a:latin typeface="+mn-ea"/>
                <a:cs typeface="Times New Roman" panose="02020603050405020304" pitchFamily="18" charset="0"/>
              </a:rPr>
              <a:t>copy.deepcopy</a:t>
            </a:r>
            <a:r>
              <a:rPr lang="en-US" altLang="zh-CN" sz="2000" b="1" dirty="0">
                <a:solidFill>
                  <a:srgbClr val="FF0000"/>
                </a:solidFill>
                <a:latin typeface="+mn-ea"/>
                <a:cs typeface="Times New Roman" panose="02020603050405020304" pitchFamily="18" charset="0"/>
              </a:rPr>
              <a:t>(a)</a:t>
            </a:r>
            <a:r>
              <a:rPr lang="zh-CN" altLang="en-US" sz="2000" dirty="0" smtClean="0">
                <a:latin typeface="+mn-ea"/>
                <a:cs typeface="Times New Roman" panose="02020603050405020304" pitchFamily="18" charset="0"/>
              </a:rPr>
              <a:t>，此时，</a:t>
            </a:r>
            <a:r>
              <a:rPr lang="en-US" altLang="zh-CN" sz="2000" dirty="0" smtClean="0">
                <a:latin typeface="+mn-ea"/>
                <a:cs typeface="Times New Roman" panose="02020603050405020304" pitchFamily="18" charset="0"/>
              </a:rPr>
              <a:t>b </a:t>
            </a:r>
            <a:r>
              <a:rPr lang="zh-CN" altLang="en-US" sz="2000" dirty="0" smtClean="0">
                <a:latin typeface="+mn-ea"/>
                <a:cs typeface="Times New Roman" panose="02020603050405020304" pitchFamily="18" charset="0"/>
              </a:rPr>
              <a:t>完全</a:t>
            </a:r>
            <a:r>
              <a:rPr lang="zh-CN" altLang="en-US" sz="2000" dirty="0">
                <a:latin typeface="+mn-ea"/>
                <a:cs typeface="Times New Roman" panose="02020603050405020304" pitchFamily="18" charset="0"/>
              </a:rPr>
              <a:t>拷贝</a:t>
            </a:r>
            <a:r>
              <a:rPr lang="zh-CN" altLang="en-US" sz="2000" dirty="0" smtClean="0">
                <a:latin typeface="+mn-ea"/>
                <a:cs typeface="Times New Roman" panose="02020603050405020304" pitchFamily="18" charset="0"/>
              </a:rPr>
              <a:t>了 </a:t>
            </a:r>
            <a:r>
              <a:rPr lang="en-US" altLang="zh-CN" sz="2000" dirty="0" smtClean="0">
                <a:latin typeface="+mn-ea"/>
                <a:cs typeface="Times New Roman" panose="02020603050405020304" pitchFamily="18" charset="0"/>
              </a:rPr>
              <a:t>a </a:t>
            </a:r>
            <a:r>
              <a:rPr lang="zh-CN" altLang="en-US" sz="2000" dirty="0" smtClean="0">
                <a:latin typeface="+mn-ea"/>
                <a:cs typeface="Times New Roman" panose="02020603050405020304" pitchFamily="18" charset="0"/>
              </a:rPr>
              <a:t>对象</a:t>
            </a:r>
            <a:r>
              <a:rPr lang="zh-CN" altLang="en-US" sz="2000" dirty="0">
                <a:latin typeface="+mn-ea"/>
                <a:cs typeface="Times New Roman" panose="02020603050405020304" pitchFamily="18" charset="0"/>
              </a:rPr>
              <a:t>及其子对象，</a:t>
            </a:r>
            <a:r>
              <a:rPr lang="en-US" altLang="zh-CN" sz="2000" dirty="0" smtClean="0">
                <a:latin typeface="+mn-ea"/>
                <a:cs typeface="Times New Roman" panose="02020603050405020304" pitchFamily="18" charset="0"/>
              </a:rPr>
              <a:t>a </a:t>
            </a:r>
            <a:r>
              <a:rPr lang="zh-CN" altLang="en-US" sz="2000" dirty="0" smtClean="0">
                <a:latin typeface="+mn-ea"/>
                <a:cs typeface="Times New Roman" panose="02020603050405020304" pitchFamily="18" charset="0"/>
              </a:rPr>
              <a:t>和 </a:t>
            </a:r>
            <a:r>
              <a:rPr lang="en-US" altLang="zh-CN" sz="2000" dirty="0" smtClean="0">
                <a:latin typeface="+mn-ea"/>
                <a:cs typeface="Times New Roman" panose="02020603050405020304" pitchFamily="18" charset="0"/>
              </a:rPr>
              <a:t>b</a:t>
            </a:r>
            <a:r>
              <a:rPr lang="zh-CN" altLang="en-US" sz="2000" dirty="0">
                <a:latin typeface="+mn-ea"/>
                <a:cs typeface="Times New Roman" panose="02020603050405020304" pitchFamily="18" charset="0"/>
              </a:rPr>
              <a:t>是完全独立的</a:t>
            </a:r>
            <a:r>
              <a:rPr lang="zh-CN" altLang="en-US" sz="2000" dirty="0" smtClean="0">
                <a:latin typeface="+mn-ea"/>
                <a:cs typeface="Times New Roman" panose="02020603050405020304" pitchFamily="18" charset="0"/>
              </a:rPr>
              <a:t>。</a:t>
            </a:r>
            <a:endParaRPr lang="en-US" altLang="zh-CN" sz="2000" dirty="0">
              <a:latin typeface="+mn-ea"/>
              <a:cs typeface="Times New Roman" panose="02020603050405020304" pitchFamily="18" charset="0"/>
            </a:endParaRPr>
          </a:p>
        </p:txBody>
      </p:sp>
      <p:sp>
        <p:nvSpPr>
          <p:cNvPr id="9" name="Rectangle 1"/>
          <p:cNvSpPr>
            <a:spLocks noChangeArrowheads="1"/>
          </p:cNvSpPr>
          <p:nvPr/>
        </p:nvSpPr>
        <p:spPr bwMode="auto">
          <a:xfrm>
            <a:off x="0" y="3588385"/>
            <a:ext cx="3876040" cy="3154680"/>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noAutofit/>
          </a:bodyPr>
          <a:lstStyle/>
          <a:p>
            <a:pPr marL="0" marR="0" lvl="0" indent="0" algn="l" defTabSz="914400" rtl="0" eaLnBrk="0" fontAlgn="base" latinLnBrk="0" hangingPunct="0">
              <a:lnSpc>
                <a:spcPct val="110000"/>
              </a:lnSpc>
              <a:spcBef>
                <a:spcPct val="0"/>
              </a:spcBef>
              <a:spcAft>
                <a:spcPct val="0"/>
              </a:spcAft>
              <a:buClrTx/>
              <a:buSzTx/>
              <a:buFontTx/>
              <a:buNone/>
            </a:pP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import </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copy</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class </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Birthday:</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sz="1600" b="0" i="0" u="none" strike="noStrike" cap="none" normalizeH="0" baseline="0" dirty="0" smtClean="0">
                <a:ln>
                  <a:noFill/>
                </a:ln>
                <a:solidFill>
                  <a:srgbClr val="B200B2"/>
                </a:solidFill>
                <a:effectLst/>
                <a:latin typeface="Arial Unicode MS" panose="020B0604020202020204" pitchFamily="34" charset="-122"/>
                <a:ea typeface="Fira Code"/>
              </a:rPr>
              <a:t>__init__</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year</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month</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day):</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.year = year</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.month = month</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.day = day</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class </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Person:</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def </a:t>
            </a:r>
            <a:r>
              <a:rPr kumimoji="0" lang="zh-CN" altLang="zh-CN" sz="1600" b="0" i="0" u="none" strike="noStrike" cap="none" normalizeH="0" baseline="0" dirty="0" smtClean="0">
                <a:ln>
                  <a:noFill/>
                </a:ln>
                <a:solidFill>
                  <a:srgbClr val="B200B2"/>
                </a:solidFill>
                <a:effectLst/>
                <a:latin typeface="Arial Unicode MS" panose="020B0604020202020204" pitchFamily="34" charset="-122"/>
                <a:ea typeface="Fira Code"/>
              </a:rPr>
              <a:t>__init__</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name</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birthday):</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.name = name</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94558D"/>
                </a:solidFill>
                <a:effectLst/>
                <a:latin typeface="Arial Unicode MS" panose="020B0604020202020204" pitchFamily="34" charset="-122"/>
                <a:ea typeface="Fira Code"/>
              </a:rPr>
              <a:t>self</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.birthday = birthday</a:t>
            </a:r>
            <a:endParaRPr kumimoji="0" lang="zh-CN" altLang="zh-CN" sz="2000" b="0" i="0" u="none" strike="noStrike" cap="none" normalizeH="0" baseline="0" dirty="0" smtClean="0">
              <a:ln>
                <a:noFill/>
              </a:ln>
              <a:solidFill>
                <a:schemeClr val="tx1"/>
              </a:solidFill>
              <a:effectLst/>
              <a:latin typeface="Arial" panose="020B0604020202020204" pitchFamily="34" charset="0"/>
            </a:endParaRPr>
          </a:p>
        </p:txBody>
      </p:sp>
      <p:sp>
        <p:nvSpPr>
          <p:cNvPr id="10" name="Rectangle 2"/>
          <p:cNvSpPr>
            <a:spLocks noChangeArrowheads="1"/>
          </p:cNvSpPr>
          <p:nvPr/>
        </p:nvSpPr>
        <p:spPr bwMode="auto">
          <a:xfrm>
            <a:off x="3749675" y="3637915"/>
            <a:ext cx="4741545" cy="3044825"/>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noAutofit/>
          </a:bodyPr>
          <a:lstStyle/>
          <a:p>
            <a:pPr marL="0" marR="0" lvl="0" indent="0" algn="l" defTabSz="914400" rtl="0" eaLnBrk="0" fontAlgn="base" latinLnBrk="0" hangingPunct="0">
              <a:lnSpc>
                <a:spcPct val="120000"/>
              </a:lnSpc>
              <a:spcBef>
                <a:spcPct val="0"/>
              </a:spcBef>
              <a:spcAft>
                <a:spcPct val="0"/>
              </a:spcAft>
              <a:buClrTx/>
              <a:buSzTx/>
              <a:buFontTx/>
              <a:buNone/>
            </a:pP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birth_1 = Birthday(</a:t>
            </a:r>
            <a:r>
              <a:rPr kumimoji="0" lang="zh-CN" altLang="zh-CN" sz="1600" b="0" i="0" u="none" strike="noStrike" cap="none" normalizeH="0" baseline="0" dirty="0" smtClean="0">
                <a:ln>
                  <a:noFill/>
                </a:ln>
                <a:solidFill>
                  <a:srgbClr val="6897BB"/>
                </a:solidFill>
                <a:effectLst/>
                <a:latin typeface="Arial Unicode MS" panose="020B0604020202020204" pitchFamily="34" charset="-122"/>
                <a:ea typeface="Fira Code"/>
              </a:rPr>
              <a:t>2000</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6897BB"/>
                </a:solidFill>
                <a:effectLst/>
                <a:latin typeface="Arial Unicode MS" panose="020B0604020202020204" pitchFamily="34" charset="-122"/>
                <a:ea typeface="Fira Code"/>
              </a:rPr>
              <a:t>5</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6897BB"/>
                </a:solidFill>
                <a:effectLst/>
                <a:latin typeface="Arial Unicode MS" panose="020B0604020202020204" pitchFamily="34" charset="-122"/>
                <a:ea typeface="Fira Code"/>
              </a:rPr>
              <a:t>12</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p_1 = Person(</a:t>
            </a:r>
            <a:r>
              <a:rPr kumimoji="0" lang="zh-CN" altLang="zh-CN" sz="16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6A8759"/>
                </a:solidFill>
                <a:effectLst/>
                <a:latin typeface="Adobe 仿宋 Std R" panose="02020400000000000000" pitchFamily="18" charset="-122"/>
                <a:ea typeface="Adobe 仿宋 Std R" panose="02020400000000000000" pitchFamily="18" charset="-122"/>
              </a:rPr>
              <a:t>李四</a:t>
            </a:r>
            <a:r>
              <a:rPr kumimoji="0" lang="zh-CN" altLang="zh-CN" sz="16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birth_1)  </a:t>
            </a:r>
            <a:r>
              <a:rPr kumimoji="0" lang="zh-CN" altLang="zh-CN" sz="1600" b="0" i="0" u="none" strike="noStrike" cap="none" normalizeH="0" baseline="0" dirty="0" smtClean="0">
                <a:ln>
                  <a:noFill/>
                </a:ln>
                <a:solidFill>
                  <a:srgbClr val="808080"/>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创建对象</a:t>
            </a:r>
            <a:br>
              <a:rPr kumimoji="0" lang="zh-CN" altLang="zh-CN" sz="1600"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birth_2 = Birthday(</a:t>
            </a:r>
            <a:r>
              <a:rPr kumimoji="0" lang="zh-CN" altLang="zh-CN" sz="1600" b="0" i="0" u="none" strike="noStrike" cap="none" normalizeH="0" baseline="0" dirty="0" smtClean="0">
                <a:ln>
                  <a:noFill/>
                </a:ln>
                <a:solidFill>
                  <a:srgbClr val="6897BB"/>
                </a:solidFill>
                <a:effectLst/>
                <a:latin typeface="Arial Unicode MS" panose="020B0604020202020204" pitchFamily="34" charset="-122"/>
                <a:ea typeface="Fira Code"/>
              </a:rPr>
              <a:t>2000</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6897BB"/>
                </a:solidFill>
                <a:effectLst/>
                <a:latin typeface="Arial Unicode MS" panose="020B0604020202020204" pitchFamily="34" charset="-122"/>
                <a:ea typeface="Fira Code"/>
              </a:rPr>
              <a:t>5</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6897BB"/>
                </a:solidFill>
                <a:effectLst/>
                <a:latin typeface="Arial Unicode MS" panose="020B0604020202020204" pitchFamily="34" charset="-122"/>
                <a:ea typeface="Fira Code"/>
              </a:rPr>
              <a:t>12</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p_2 = Person(</a:t>
            </a:r>
            <a:r>
              <a:rPr kumimoji="0" lang="zh-CN" altLang="zh-CN" sz="16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6A8759"/>
                </a:solidFill>
                <a:effectLst/>
                <a:latin typeface="Adobe 仿宋 Std R" panose="02020400000000000000" pitchFamily="18" charset="-122"/>
                <a:ea typeface="Adobe 仿宋 Std R" panose="02020400000000000000" pitchFamily="18" charset="-122"/>
              </a:rPr>
              <a:t>李四</a:t>
            </a:r>
            <a:r>
              <a:rPr kumimoji="0" lang="zh-CN" altLang="zh-CN" sz="1600" b="0" i="0" u="none" strike="noStrike" cap="none" normalizeH="0" baseline="0" dirty="0" smtClean="0">
                <a:ln>
                  <a:noFill/>
                </a:ln>
                <a:solidFill>
                  <a:srgbClr val="6A8759"/>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CC7832"/>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birth_2)  </a:t>
            </a:r>
            <a:r>
              <a:rPr kumimoji="0" lang="zh-CN" altLang="zh-CN" sz="1600" b="0" i="0" u="none" strike="noStrike" cap="none" normalizeH="0" baseline="0" dirty="0" smtClean="0">
                <a:ln>
                  <a:noFill/>
                </a:ln>
                <a:solidFill>
                  <a:srgbClr val="808080"/>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创建对象</a:t>
            </a:r>
            <a:br>
              <a:rPr kumimoji="0" lang="zh-CN" altLang="zh-CN" sz="1600"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p_3 = p_1  </a:t>
            </a:r>
            <a:r>
              <a:rPr kumimoji="0" lang="zh-CN" altLang="zh-CN" sz="1600" b="0" i="0" u="none" strike="noStrike" cap="none" normalizeH="0" baseline="0" dirty="0" smtClean="0">
                <a:ln>
                  <a:noFill/>
                </a:ln>
                <a:solidFill>
                  <a:srgbClr val="808080"/>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简单复制，引用相同</a:t>
            </a:r>
            <a:br>
              <a:rPr kumimoji="0" lang="zh-CN" altLang="zh-CN" sz="1600"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p_4 = copy.copy(p_1)  </a:t>
            </a:r>
            <a:r>
              <a:rPr kumimoji="0" lang="zh-CN" altLang="zh-CN" sz="1600" b="0" i="0" u="none" strike="noStrike" cap="none" normalizeH="0" baseline="0" dirty="0" smtClean="0">
                <a:ln>
                  <a:noFill/>
                </a:ln>
                <a:solidFill>
                  <a:srgbClr val="808080"/>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浅拷贝，引用不同</a:t>
            </a:r>
            <a:br>
              <a:rPr kumimoji="0" lang="zh-CN" altLang="zh-CN" sz="1600"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b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p_5 = copy.deepcopy(p_1)  </a:t>
            </a:r>
            <a:r>
              <a:rPr kumimoji="0" lang="zh-CN" altLang="zh-CN" sz="1600" b="0" i="0" u="none" strike="noStrike" cap="none" normalizeH="0" baseline="0" dirty="0" smtClean="0">
                <a:ln>
                  <a:noFill/>
                </a:ln>
                <a:solidFill>
                  <a:srgbClr val="808080"/>
                </a:solidFill>
                <a:effectLst/>
                <a:latin typeface="Arial Unicode MS" panose="020B0604020202020204" pitchFamily="34" charset="-122"/>
                <a:ea typeface="Fira Code"/>
              </a:rPr>
              <a:t># </a:t>
            </a:r>
            <a:r>
              <a:rPr kumimoji="0" lang="zh-CN" altLang="zh-CN" sz="1600"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t>深拷贝，引用不同</a:t>
            </a:r>
            <a:br>
              <a:rPr kumimoji="0" lang="zh-CN" altLang="zh-CN" sz="1600" b="0" i="0" u="none" strike="noStrike" cap="none" normalizeH="0" baseline="0" dirty="0" smtClean="0">
                <a:ln>
                  <a:noFill/>
                </a:ln>
                <a:solidFill>
                  <a:srgbClr val="808080"/>
                </a:solidFill>
                <a:effectLst/>
                <a:latin typeface="Adobe 仿宋 Std R" panose="02020400000000000000" pitchFamily="18" charset="-122"/>
                <a:ea typeface="Adobe 仿宋 Std R" panose="02020400000000000000" pitchFamily="18" charset="-122"/>
              </a:rPr>
            </a:br>
            <a:r>
              <a:rPr kumimoji="0" lang="zh-CN" altLang="zh-CN" sz="16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8888C6"/>
                </a:solidFill>
                <a:effectLst/>
                <a:latin typeface="Arial Unicode MS" panose="020B0604020202020204" pitchFamily="34" charset="-122"/>
                <a:ea typeface="Fira Code"/>
              </a:rPr>
              <a:t>id</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(birth_1))</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a:t>
            </a:r>
            <a:r>
              <a:rPr kumimoji="0" lang="zh-CN" altLang="zh-CN" sz="1600" b="0" i="0" u="none" strike="noStrike" cap="none" normalizeH="0" baseline="0" dirty="0" smtClean="0">
                <a:ln>
                  <a:noFill/>
                </a:ln>
                <a:solidFill>
                  <a:srgbClr val="8888C6"/>
                </a:solidFill>
                <a:effectLst/>
                <a:latin typeface="Arial Unicode MS" panose="020B0604020202020204" pitchFamily="34" charset="-122"/>
                <a:ea typeface="Fira Code"/>
              </a:rPr>
              <a:t>id</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(birth_2))</a:t>
            </a:r>
            <a:endParaRPr kumimoji="0" lang="zh-CN" altLang="zh-CN" sz="2000" b="0" i="0" u="none" strike="noStrike" cap="none" normalizeH="0" baseline="0" dirty="0" smtClean="0">
              <a:ln>
                <a:noFill/>
              </a:ln>
              <a:solidFill>
                <a:schemeClr val="tx1"/>
              </a:solidFill>
              <a:effectLst/>
              <a:latin typeface="Arial" panose="020B0604020202020204" pitchFamily="34" charset="0"/>
            </a:endParaRPr>
          </a:p>
        </p:txBody>
      </p:sp>
      <p:sp>
        <p:nvSpPr>
          <p:cNvPr id="11" name="Rectangle 3"/>
          <p:cNvSpPr>
            <a:spLocks noChangeArrowheads="1"/>
          </p:cNvSpPr>
          <p:nvPr/>
        </p:nvSpPr>
        <p:spPr bwMode="auto">
          <a:xfrm>
            <a:off x="8388350" y="3591878"/>
            <a:ext cx="2205355" cy="1076325"/>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(p_1 == p_2)</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(p_1 == p_3)</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(p_1 == p_4)</a:t>
            </a:r>
            <a:b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dirty="0" smtClean="0">
                <a:ln>
                  <a:noFill/>
                </a:ln>
                <a:solidFill>
                  <a:srgbClr val="8888C6"/>
                </a:solidFill>
                <a:effectLst/>
                <a:latin typeface="Arial Unicode MS" panose="020B0604020202020204" pitchFamily="34" charset="-122"/>
                <a:ea typeface="Fira Code"/>
              </a:rPr>
              <a:t>print</a:t>
            </a:r>
            <a:r>
              <a:rPr kumimoji="0" lang="zh-CN" altLang="zh-CN" sz="1600" b="0" i="0" u="none" strike="noStrike" cap="none" normalizeH="0" baseline="0" dirty="0" smtClean="0">
                <a:ln>
                  <a:noFill/>
                </a:ln>
                <a:solidFill>
                  <a:srgbClr val="A9B7C6"/>
                </a:solidFill>
                <a:effectLst/>
                <a:latin typeface="Arial Unicode MS" panose="020B0604020202020204" pitchFamily="34" charset="-122"/>
                <a:ea typeface="Fira Code"/>
              </a:rPr>
              <a:t>(p_1 == p_5)</a:t>
            </a:r>
            <a:endParaRPr kumimoji="0" lang="zh-CN" altLang="zh-CN" sz="2000" b="0" i="0" u="none" strike="noStrike" cap="none" normalizeH="0" baseline="0" dirty="0" smtClean="0">
              <a:ln>
                <a:noFill/>
              </a:ln>
              <a:solidFill>
                <a:schemeClr val="tx1"/>
              </a:solidFill>
              <a:effectLst/>
              <a:latin typeface="Arial" panose="020B0604020202020204" pitchFamily="34" charset="0"/>
            </a:endParaRPr>
          </a:p>
        </p:txBody>
      </p:sp>
      <p:sp>
        <p:nvSpPr>
          <p:cNvPr id="12" name="Rectangle 4"/>
          <p:cNvSpPr>
            <a:spLocks noChangeArrowheads="1"/>
          </p:cNvSpPr>
          <p:nvPr/>
        </p:nvSpPr>
        <p:spPr bwMode="auto">
          <a:xfrm>
            <a:off x="8388350" y="4672330"/>
            <a:ext cx="3369310" cy="829945"/>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smtClean="0">
                <a:ln>
                  <a:noFill/>
                </a:ln>
                <a:solidFill>
                  <a:srgbClr val="8888C6"/>
                </a:solidFill>
                <a:effectLst/>
                <a:latin typeface="Arial Unicode MS" panose="020B0604020202020204" pitchFamily="34" charset="-122"/>
                <a:ea typeface="Fira Code"/>
              </a:rPr>
              <a:t>print</a:t>
            </a:r>
            <a:r>
              <a:rPr kumimoji="0" lang="zh-CN" altLang="zh-CN" sz="1600" b="0" i="0" u="none" strike="noStrike" cap="none" normalizeH="0" baseline="0" smtClean="0">
                <a:ln>
                  <a:noFill/>
                </a:ln>
                <a:solidFill>
                  <a:srgbClr val="A9B7C6"/>
                </a:solidFill>
                <a:effectLst/>
                <a:latin typeface="Arial Unicode MS" panose="020B0604020202020204" pitchFamily="34" charset="-122"/>
                <a:ea typeface="Fira Code"/>
              </a:rPr>
              <a:t>(p_1.name == p_2.name)</a:t>
            </a:r>
            <a:br>
              <a:rPr kumimoji="0" lang="zh-CN" altLang="zh-CN" sz="1600" b="0" i="0" u="none" strike="noStrike" cap="none" normalizeH="0" baseline="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smtClean="0">
                <a:ln>
                  <a:noFill/>
                </a:ln>
                <a:solidFill>
                  <a:srgbClr val="8888C6"/>
                </a:solidFill>
                <a:effectLst/>
                <a:latin typeface="Arial Unicode MS" panose="020B0604020202020204" pitchFamily="34" charset="-122"/>
                <a:ea typeface="Fira Code"/>
              </a:rPr>
              <a:t>print</a:t>
            </a:r>
            <a:r>
              <a:rPr kumimoji="0" lang="zh-CN" altLang="zh-CN" sz="1600" b="0" i="0" u="none" strike="noStrike" cap="none" normalizeH="0" baseline="0" smtClean="0">
                <a:ln>
                  <a:noFill/>
                </a:ln>
                <a:solidFill>
                  <a:srgbClr val="A9B7C6"/>
                </a:solidFill>
                <a:effectLst/>
                <a:latin typeface="Arial Unicode MS" panose="020B0604020202020204" pitchFamily="34" charset="-122"/>
                <a:ea typeface="Fira Code"/>
              </a:rPr>
              <a:t>(p_1.name == p_4.name)</a:t>
            </a:r>
            <a:br>
              <a:rPr kumimoji="0" lang="zh-CN" altLang="zh-CN" sz="1600" b="0" i="0" u="none" strike="noStrike" cap="none" normalizeH="0" baseline="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smtClean="0">
                <a:ln>
                  <a:noFill/>
                </a:ln>
                <a:solidFill>
                  <a:srgbClr val="8888C6"/>
                </a:solidFill>
                <a:effectLst/>
                <a:latin typeface="Arial Unicode MS" panose="020B0604020202020204" pitchFamily="34" charset="-122"/>
                <a:ea typeface="Fira Code"/>
              </a:rPr>
              <a:t>print</a:t>
            </a:r>
            <a:r>
              <a:rPr kumimoji="0" lang="zh-CN" altLang="zh-CN" sz="1600" b="0" i="0" u="none" strike="noStrike" cap="none" normalizeH="0" baseline="0" smtClean="0">
                <a:ln>
                  <a:noFill/>
                </a:ln>
                <a:solidFill>
                  <a:srgbClr val="A9B7C6"/>
                </a:solidFill>
                <a:effectLst/>
                <a:latin typeface="Arial Unicode MS" panose="020B0604020202020204" pitchFamily="34" charset="-122"/>
                <a:ea typeface="Fira Code"/>
              </a:rPr>
              <a:t>(p_1.name == p_5.name)</a:t>
            </a:r>
            <a:endParaRPr kumimoji="0" lang="zh-CN" altLang="zh-CN" sz="2000" b="0" i="0" u="none" strike="noStrike" cap="none" normalizeH="0" baseline="0" smtClean="0">
              <a:ln>
                <a:noFill/>
              </a:ln>
              <a:solidFill>
                <a:schemeClr val="tx1"/>
              </a:solidFill>
              <a:effectLst/>
              <a:latin typeface="Arial" panose="020B0604020202020204" pitchFamily="34" charset="0"/>
            </a:endParaRPr>
          </a:p>
        </p:txBody>
      </p:sp>
      <p:sp>
        <p:nvSpPr>
          <p:cNvPr id="13" name="Rectangle 5"/>
          <p:cNvSpPr>
            <a:spLocks noChangeArrowheads="1"/>
          </p:cNvSpPr>
          <p:nvPr/>
        </p:nvSpPr>
        <p:spPr bwMode="auto">
          <a:xfrm>
            <a:off x="8389620" y="5564505"/>
            <a:ext cx="3803015" cy="1369695"/>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no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smtClean="0">
                <a:ln>
                  <a:noFill/>
                </a:ln>
                <a:solidFill>
                  <a:srgbClr val="8888C6"/>
                </a:solidFill>
                <a:effectLst/>
                <a:latin typeface="Arial Unicode MS" panose="020B0604020202020204" pitchFamily="34" charset="-122"/>
                <a:ea typeface="Fira Code"/>
              </a:rPr>
              <a:t>print</a:t>
            </a:r>
            <a:r>
              <a:rPr kumimoji="0" lang="zh-CN" altLang="zh-CN" sz="1600" b="0" i="0" u="none" strike="noStrike" cap="none" normalizeH="0" baseline="0" smtClean="0">
                <a:ln>
                  <a:noFill/>
                </a:ln>
                <a:solidFill>
                  <a:srgbClr val="A9B7C6"/>
                </a:solidFill>
                <a:effectLst/>
                <a:latin typeface="Arial Unicode MS" panose="020B0604020202020204" pitchFamily="34" charset="-122"/>
                <a:ea typeface="Fira Code"/>
              </a:rPr>
              <a:t>(p_1.birthday == p_2.birthday)</a:t>
            </a:r>
            <a:br>
              <a:rPr kumimoji="0" lang="zh-CN" altLang="zh-CN" sz="1600" b="0" i="0" u="none" strike="noStrike" cap="none" normalizeH="0" baseline="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smtClean="0">
                <a:ln>
                  <a:noFill/>
                </a:ln>
                <a:solidFill>
                  <a:srgbClr val="8888C6"/>
                </a:solidFill>
                <a:effectLst/>
                <a:latin typeface="Arial Unicode MS" panose="020B0604020202020204" pitchFamily="34" charset="-122"/>
                <a:ea typeface="Fira Code"/>
              </a:rPr>
              <a:t>print</a:t>
            </a:r>
            <a:r>
              <a:rPr kumimoji="0" lang="zh-CN" altLang="zh-CN" sz="1600" b="0" i="0" u="none" strike="noStrike" cap="none" normalizeH="0" baseline="0" smtClean="0">
                <a:ln>
                  <a:noFill/>
                </a:ln>
                <a:solidFill>
                  <a:srgbClr val="A9B7C6"/>
                </a:solidFill>
                <a:effectLst/>
                <a:latin typeface="Arial Unicode MS" panose="020B0604020202020204" pitchFamily="34" charset="-122"/>
                <a:ea typeface="Fira Code"/>
              </a:rPr>
              <a:t>(p_1.birthday == p_4.birthday)</a:t>
            </a:r>
            <a:br>
              <a:rPr kumimoji="0" lang="zh-CN" altLang="zh-CN" sz="1600" b="0" i="0" u="none" strike="noStrike" cap="none" normalizeH="0" baseline="0" smtClean="0">
                <a:ln>
                  <a:noFill/>
                </a:ln>
                <a:solidFill>
                  <a:srgbClr val="A9B7C6"/>
                </a:solidFill>
                <a:effectLst/>
                <a:latin typeface="Arial Unicode MS" panose="020B0604020202020204" pitchFamily="34" charset="-122"/>
                <a:ea typeface="Fira Code"/>
              </a:rPr>
            </a:br>
            <a:r>
              <a:rPr kumimoji="0" lang="zh-CN" altLang="zh-CN" sz="1600" b="0" i="0" u="none" strike="noStrike" cap="none" normalizeH="0" baseline="0" smtClean="0">
                <a:ln>
                  <a:noFill/>
                </a:ln>
                <a:solidFill>
                  <a:srgbClr val="8888C6"/>
                </a:solidFill>
                <a:effectLst/>
                <a:latin typeface="Arial Unicode MS" panose="020B0604020202020204" pitchFamily="34" charset="-122"/>
                <a:ea typeface="Fira Code"/>
              </a:rPr>
              <a:t>print</a:t>
            </a:r>
            <a:r>
              <a:rPr kumimoji="0" lang="zh-CN" altLang="zh-CN" sz="1600" b="0" i="0" u="none" strike="noStrike" cap="none" normalizeH="0" baseline="0" smtClean="0">
                <a:ln>
                  <a:noFill/>
                </a:ln>
                <a:solidFill>
                  <a:srgbClr val="A9B7C6"/>
                </a:solidFill>
                <a:effectLst/>
                <a:latin typeface="Arial Unicode MS" panose="020B0604020202020204" pitchFamily="34" charset="-122"/>
                <a:ea typeface="Fira Code"/>
              </a:rPr>
              <a:t>(p_1.birthday == p_5.birthday)</a:t>
            </a:r>
            <a:endParaRPr kumimoji="0" lang="zh-CN" altLang="zh-CN" sz="2000" b="0" i="0" u="none" strike="noStrike" cap="none" normalizeH="0" baseline="0" smtClean="0">
              <a:ln>
                <a:noFill/>
              </a:ln>
              <a:solidFill>
                <a:schemeClr val="tx1"/>
              </a:solidFill>
              <a:effectLst/>
              <a:latin typeface="Arial" panose="020B0604020202020204" pitchFamily="34" charset="0"/>
            </a:endParaRPr>
          </a:p>
        </p:txBody>
      </p:sp>
      <p:sp>
        <p:nvSpPr>
          <p:cNvPr id="14" name="矩形 13"/>
          <p:cNvSpPr/>
          <p:nvPr/>
        </p:nvSpPr>
        <p:spPr>
          <a:xfrm>
            <a:off x="10781045" y="3648647"/>
            <a:ext cx="1247775" cy="961289"/>
          </a:xfrm>
          <a:prstGeom prst="rect">
            <a:avLst/>
          </a:prstGeom>
        </p:spPr>
        <p:txBody>
          <a:bodyPr wrap="square">
            <a:spAutoFit/>
          </a:bodyPr>
          <a:lstStyle/>
          <a:p>
            <a:pPr>
              <a:lnSpc>
                <a:spcPct val="150000"/>
              </a:lnSpc>
            </a:pPr>
            <a:r>
              <a:rPr lang="zh-CN" altLang="en-US" sz="2000" b="1" dirty="0" smtClean="0">
                <a:solidFill>
                  <a:srgbClr val="E73A1C"/>
                </a:solidFill>
                <a:latin typeface="微软雅黑" panose="020B0503020204020204" charset="-122"/>
                <a:ea typeface="微软雅黑" panose="020B0503020204020204" charset="-122"/>
              </a:rPr>
              <a:t>分析程序执行结果</a:t>
            </a:r>
            <a:endParaRPr lang="zh-CN" altLang="en-US" sz="2000" b="1" dirty="0">
              <a:solidFill>
                <a:srgbClr val="E73A1C"/>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a:spLocks noGrp="1"/>
          </p:cNvSpPr>
          <p:nvPr>
            <p:ph type="subTitle" idx="1"/>
          </p:nvPr>
        </p:nvSpPr>
        <p:spPr/>
        <p:txBody>
          <a:bodyPr/>
          <a:lstStyle/>
          <a:p>
            <a:pPr algn="l"/>
            <a:r>
              <a:rPr kumimoji="1" lang="en-US" altLang="zh-CN" dirty="0" smtClean="0">
                <a:solidFill>
                  <a:schemeClr val="bg1"/>
                </a:solidFill>
              </a:rPr>
              <a:t>Python</a:t>
            </a:r>
            <a:r>
              <a:rPr kumimoji="1" lang="zh-CN" altLang="en-US" dirty="0" smtClean="0">
                <a:solidFill>
                  <a:schemeClr val="bg1"/>
                </a:solidFill>
              </a:rPr>
              <a:t>中的面向对象</a:t>
            </a:r>
            <a:endParaRPr kumimoji="1" lang="zh-CN" altLang="en-US" dirty="0">
              <a:solidFill>
                <a:schemeClr val="bg1"/>
              </a:solidFill>
            </a:endParaRPr>
          </a:p>
        </p:txBody>
      </p:sp>
      <p:sp>
        <p:nvSpPr>
          <p:cNvPr id="6" name="矩形 5"/>
          <p:cNvSpPr/>
          <p:nvPr/>
        </p:nvSpPr>
        <p:spPr>
          <a:xfrm flipV="1">
            <a:off x="4821394" y="943761"/>
            <a:ext cx="1628774" cy="67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4304624" y="155932"/>
            <a:ext cx="2662315" cy="670120"/>
          </a:xfrm>
          <a:prstGeom prst="rect">
            <a:avLst/>
          </a:prstGeom>
        </p:spPr>
        <p:txBody>
          <a:bodyPr wrap="square">
            <a:spAutoFit/>
          </a:bodyPr>
          <a:lstStyle/>
          <a:p>
            <a:pPr lvl="0" algn="ctr">
              <a:lnSpc>
                <a:spcPct val="130000"/>
              </a:lnSpc>
            </a:pPr>
            <a:r>
              <a:rPr lang="zh-CN" altLang="en-US" sz="3200" b="1" dirty="0" smtClean="0">
                <a:solidFill>
                  <a:schemeClr val="accent1"/>
                </a:solidFill>
              </a:rPr>
              <a:t>程序分析</a:t>
            </a:r>
            <a:endParaRPr lang="zh-CN" altLang="en-US" sz="3200" b="1" dirty="0">
              <a:solidFill>
                <a:schemeClr val="accent1"/>
              </a:solidFill>
            </a:endParaRPr>
          </a:p>
        </p:txBody>
      </p:sp>
      <p:sp>
        <p:nvSpPr>
          <p:cNvPr id="8" name="矩形 7"/>
          <p:cNvSpPr/>
          <p:nvPr/>
        </p:nvSpPr>
        <p:spPr>
          <a:xfrm>
            <a:off x="280354" y="1995304"/>
            <a:ext cx="3248457" cy="3675173"/>
          </a:xfrm>
          <a:prstGeom prst="rect">
            <a:avLst/>
          </a:prstGeom>
        </p:spPr>
        <p:txBody>
          <a:bodyPr wrap="square">
            <a:spAutoFit/>
          </a:bodyPr>
          <a:lstStyle/>
          <a:p>
            <a:pPr marL="285750" indent="-285750">
              <a:lnSpc>
                <a:spcPct val="150000"/>
              </a:lnSpc>
              <a:spcBef>
                <a:spcPts val="600"/>
              </a:spcBef>
              <a:spcAft>
                <a:spcPts val="600"/>
              </a:spcAft>
              <a:buFont typeface="Wingdings" panose="05000000000000000000" pitchFamily="2" charset="2"/>
              <a:buChar char="p"/>
            </a:pPr>
            <a:r>
              <a:rPr lang="en-US" altLang="zh-CN" dirty="0" smtClean="0">
                <a:latin typeface="微软雅黑" panose="020B0503020204020204" charset="-122"/>
                <a:ea typeface="微软雅黑" panose="020B0503020204020204" charset="-122"/>
              </a:rPr>
              <a:t>p_1 </a:t>
            </a:r>
            <a:r>
              <a:rPr lang="zh-CN" altLang="en-US" dirty="0" smtClean="0">
                <a:latin typeface="微软雅黑" panose="020B0503020204020204" charset="-122"/>
                <a:ea typeface="微软雅黑" panose="020B0503020204020204" charset="-122"/>
              </a:rPr>
              <a:t>和 </a:t>
            </a:r>
            <a:r>
              <a:rPr lang="en-US" altLang="zh-CN" dirty="0" smtClean="0">
                <a:latin typeface="微软雅黑" panose="020B0503020204020204" charset="-122"/>
                <a:ea typeface="微软雅黑" panose="020B0503020204020204" charset="-122"/>
              </a:rPr>
              <a:t>p_3</a:t>
            </a:r>
            <a:r>
              <a:rPr lang="zh-CN" altLang="en-US" b="1" dirty="0" smtClean="0">
                <a:solidFill>
                  <a:srgbClr val="E73A1C"/>
                </a:solidFill>
                <a:latin typeface="微软雅黑" panose="020B0503020204020204" charset="-122"/>
                <a:ea typeface="微软雅黑" panose="020B0503020204020204" charset="-122"/>
              </a:rPr>
              <a:t>指向同一对象</a:t>
            </a:r>
            <a:r>
              <a:rPr lang="zh-CN" altLang="en-US" dirty="0" smtClean="0">
                <a:latin typeface="微软雅黑" panose="020B0503020204020204" charset="-122"/>
                <a:ea typeface="微软雅黑" panose="020B0503020204020204" charset="-122"/>
              </a:rPr>
              <a:t>；</a:t>
            </a:r>
            <a:endParaRPr lang="en-US" altLang="zh-CN" dirty="0" smtClean="0">
              <a:latin typeface="微软雅黑" panose="020B0503020204020204" charset="-122"/>
              <a:ea typeface="微软雅黑" panose="020B0503020204020204" charset="-122"/>
            </a:endParaRPr>
          </a:p>
          <a:p>
            <a:pPr marL="285750" indent="-285750">
              <a:lnSpc>
                <a:spcPct val="150000"/>
              </a:lnSpc>
              <a:spcBef>
                <a:spcPts val="600"/>
              </a:spcBef>
              <a:spcAft>
                <a:spcPts val="600"/>
              </a:spcAft>
              <a:buFont typeface="Wingdings" panose="05000000000000000000" pitchFamily="2" charset="2"/>
              <a:buChar char="p"/>
            </a:pPr>
            <a:r>
              <a:rPr lang="en-US" altLang="zh-CN" dirty="0" smtClean="0">
                <a:latin typeface="微软雅黑" panose="020B0503020204020204" charset="-122"/>
                <a:ea typeface="微软雅黑" panose="020B0503020204020204" charset="-122"/>
              </a:rPr>
              <a:t>p_4</a:t>
            </a:r>
            <a:r>
              <a:rPr lang="zh-CN" altLang="en-US" dirty="0" smtClean="0">
                <a:latin typeface="微软雅黑" panose="020B0503020204020204" charset="-122"/>
                <a:ea typeface="微软雅黑" panose="020B0503020204020204" charset="-122"/>
              </a:rPr>
              <a:t>是</a:t>
            </a:r>
            <a:r>
              <a:rPr lang="en-US" altLang="zh-CN" dirty="0" smtClean="0">
                <a:latin typeface="微软雅黑" panose="020B0503020204020204" charset="-122"/>
                <a:ea typeface="微软雅黑" panose="020B0503020204020204" charset="-122"/>
              </a:rPr>
              <a:t>p_1</a:t>
            </a:r>
            <a:r>
              <a:rPr lang="zh-CN" altLang="en-US" dirty="0" smtClean="0">
                <a:latin typeface="微软雅黑" panose="020B0503020204020204" charset="-122"/>
                <a:ea typeface="微软雅黑" panose="020B0503020204020204" charset="-122"/>
              </a:rPr>
              <a:t>的</a:t>
            </a:r>
            <a:r>
              <a:rPr lang="zh-CN" altLang="en-US" b="1" dirty="0" smtClean="0">
                <a:solidFill>
                  <a:srgbClr val="E73A1C"/>
                </a:solidFill>
                <a:latin typeface="微软雅黑" panose="020B0503020204020204" charset="-122"/>
                <a:ea typeface="微软雅黑" panose="020B0503020204020204" charset="-122"/>
              </a:rPr>
              <a:t>浅拷贝</a:t>
            </a:r>
            <a:r>
              <a:rPr lang="zh-CN" altLang="en-US" dirty="0" smtClean="0">
                <a:latin typeface="微软雅黑" panose="020B0503020204020204" charset="-122"/>
                <a:ea typeface="微软雅黑" panose="020B0503020204020204" charset="-122"/>
              </a:rPr>
              <a:t>，只拷贝当前对象内容，虽然引用不同，</a:t>
            </a:r>
            <a:r>
              <a:rPr lang="zh-CN" altLang="en-US" b="1" dirty="0" smtClean="0">
                <a:solidFill>
                  <a:srgbClr val="E73A1C"/>
                </a:solidFill>
                <a:latin typeface="微软雅黑" panose="020B0503020204020204" charset="-122"/>
                <a:ea typeface="微软雅黑" panose="020B0503020204020204" charset="-122"/>
              </a:rPr>
              <a:t>但是内容完全相同</a:t>
            </a:r>
            <a:r>
              <a:rPr lang="zh-CN" altLang="en-US" dirty="0" smtClean="0">
                <a:latin typeface="微软雅黑" panose="020B0503020204020204" charset="-122"/>
                <a:ea typeface="微软雅黑" panose="020B0503020204020204" charset="-122"/>
              </a:rPr>
              <a:t>，</a:t>
            </a:r>
            <a:r>
              <a:rPr lang="en-US" altLang="zh-CN" dirty="0" smtClean="0">
                <a:latin typeface="微软雅黑" panose="020B0503020204020204" charset="-122"/>
                <a:ea typeface="微软雅黑" panose="020B0503020204020204" charset="-122"/>
              </a:rPr>
              <a:t>birthday</a:t>
            </a:r>
            <a:r>
              <a:rPr lang="zh-CN" altLang="en-US" dirty="0" smtClean="0">
                <a:latin typeface="微软雅黑" panose="020B0503020204020204" charset="-122"/>
                <a:ea typeface="微软雅黑" panose="020B0503020204020204" charset="-122"/>
              </a:rPr>
              <a:t>指向同一引用；</a:t>
            </a:r>
            <a:endParaRPr lang="en-US" altLang="zh-CN" dirty="0" smtClean="0">
              <a:latin typeface="微软雅黑" panose="020B0503020204020204" charset="-122"/>
              <a:ea typeface="微软雅黑" panose="020B0503020204020204" charset="-122"/>
            </a:endParaRPr>
          </a:p>
          <a:p>
            <a:pPr marL="285750" indent="-285750">
              <a:lnSpc>
                <a:spcPct val="150000"/>
              </a:lnSpc>
              <a:spcBef>
                <a:spcPts val="600"/>
              </a:spcBef>
              <a:spcAft>
                <a:spcPts val="600"/>
              </a:spcAft>
              <a:buFont typeface="Wingdings" panose="05000000000000000000" pitchFamily="2" charset="2"/>
              <a:buChar char="p"/>
            </a:pPr>
            <a:r>
              <a:rPr lang="en-US" altLang="zh-CN" dirty="0" smtClean="0">
                <a:latin typeface="微软雅黑" panose="020B0503020204020204" charset="-122"/>
                <a:ea typeface="微软雅黑" panose="020B0503020204020204" charset="-122"/>
              </a:rPr>
              <a:t>p_5</a:t>
            </a:r>
            <a:r>
              <a:rPr lang="zh-CN" altLang="en-US" dirty="0" smtClean="0">
                <a:latin typeface="微软雅黑" panose="020B0503020204020204" charset="-122"/>
                <a:ea typeface="微软雅黑" panose="020B0503020204020204" charset="-122"/>
              </a:rPr>
              <a:t>是</a:t>
            </a:r>
            <a:r>
              <a:rPr lang="en-US" altLang="zh-CN" dirty="0" smtClean="0">
                <a:latin typeface="微软雅黑" panose="020B0503020204020204" charset="-122"/>
                <a:ea typeface="微软雅黑" panose="020B0503020204020204" charset="-122"/>
              </a:rPr>
              <a:t>p_1</a:t>
            </a:r>
            <a:r>
              <a:rPr lang="zh-CN" altLang="en-US" dirty="0" smtClean="0">
                <a:latin typeface="微软雅黑" panose="020B0503020204020204" charset="-122"/>
                <a:ea typeface="微软雅黑" panose="020B0503020204020204" charset="-122"/>
              </a:rPr>
              <a:t>的</a:t>
            </a:r>
            <a:r>
              <a:rPr lang="zh-CN" altLang="en-US" b="1" dirty="0" smtClean="0">
                <a:solidFill>
                  <a:srgbClr val="E73A1C"/>
                </a:solidFill>
                <a:latin typeface="微软雅黑" panose="020B0503020204020204" charset="-122"/>
                <a:ea typeface="微软雅黑" panose="020B0503020204020204" charset="-122"/>
              </a:rPr>
              <a:t>深拷贝</a:t>
            </a:r>
            <a:r>
              <a:rPr lang="zh-CN" altLang="en-US" dirty="0" smtClean="0">
                <a:latin typeface="微软雅黑" panose="020B0503020204020204" charset="-122"/>
                <a:ea typeface="微软雅黑" panose="020B0503020204020204" charset="-122"/>
              </a:rPr>
              <a:t>，对内部对象执行递归拷贝，此时</a:t>
            </a:r>
            <a:r>
              <a:rPr lang="en-US" altLang="zh-CN" b="1" dirty="0" smtClean="0">
                <a:solidFill>
                  <a:srgbClr val="0000CC"/>
                </a:solidFill>
                <a:latin typeface="微软雅黑" panose="020B0503020204020204" charset="-122"/>
                <a:ea typeface="微软雅黑" panose="020B0503020204020204" charset="-122"/>
              </a:rPr>
              <a:t>birthday</a:t>
            </a:r>
            <a:r>
              <a:rPr lang="zh-CN" altLang="en-US" b="1" dirty="0" smtClean="0">
                <a:solidFill>
                  <a:srgbClr val="0000CC"/>
                </a:solidFill>
                <a:latin typeface="微软雅黑" panose="020B0503020204020204" charset="-122"/>
                <a:ea typeface="微软雅黑" panose="020B0503020204020204" charset="-122"/>
              </a:rPr>
              <a:t>指向不同引用</a:t>
            </a:r>
            <a:r>
              <a:rPr lang="zh-CN" altLang="en-US" dirty="0" smtClean="0">
                <a:latin typeface="微软雅黑" panose="020B0503020204020204" charset="-122"/>
                <a:ea typeface="微软雅黑" panose="020B0503020204020204" charset="-122"/>
              </a:rPr>
              <a:t>。</a:t>
            </a:r>
            <a:endParaRPr lang="zh-CN" altLang="en-US" dirty="0">
              <a:solidFill>
                <a:srgbClr val="0000CC"/>
              </a:solidFill>
            </a:endParaRPr>
          </a:p>
        </p:txBody>
      </p:sp>
      <p:pic>
        <p:nvPicPr>
          <p:cNvPr id="9" name="图片 8"/>
          <p:cNvPicPr>
            <a:picLocks noChangeAspect="1"/>
          </p:cNvPicPr>
          <p:nvPr/>
        </p:nvPicPr>
        <p:blipFill>
          <a:blip r:embed="rId1"/>
          <a:stretch>
            <a:fillRect/>
          </a:stretch>
        </p:blipFill>
        <p:spPr>
          <a:xfrm>
            <a:off x="3670263" y="1653620"/>
            <a:ext cx="8521737" cy="4465159"/>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65193" y="1313777"/>
            <a:ext cx="11406098" cy="5355312"/>
          </a:xfrm>
          <a:prstGeom prst="rect">
            <a:avLst/>
          </a:prstGeom>
        </p:spPr>
        <p:txBody>
          <a:bodyPr wrap="square">
            <a:spAutoFit/>
          </a:bodyPr>
          <a:lstStyle/>
          <a:p>
            <a:pPr marL="342900" lvl="0" indent="-342900">
              <a:lnSpc>
                <a:spcPct val="150000"/>
              </a:lnSpc>
              <a:spcBef>
                <a:spcPts val="600"/>
              </a:spcBef>
              <a:spcAft>
                <a:spcPts val="600"/>
              </a:spcAft>
              <a:buFont typeface="Wingdings" panose="05000000000000000000" pitchFamily="2" charset="2"/>
              <a:buChar char="p"/>
            </a:pPr>
            <a:r>
              <a:rPr lang="zh-CN" altLang="en-US" sz="2800" b="1" dirty="0" smtClean="0">
                <a:solidFill>
                  <a:srgbClr val="0000CC"/>
                </a:solidFill>
              </a:rPr>
              <a:t>类和对象</a:t>
            </a:r>
            <a:r>
              <a:rPr lang="zh-CN" altLang="en-US" sz="2400" b="1" dirty="0" smtClean="0"/>
              <a:t>：</a:t>
            </a:r>
            <a:r>
              <a:rPr lang="zh-CN" altLang="en-US" sz="2400" b="1" dirty="0" smtClean="0">
                <a:solidFill>
                  <a:srgbClr val="FF0000"/>
                </a:solidFill>
              </a:rPr>
              <a:t>类是一种抽象概念、</a:t>
            </a:r>
            <a:r>
              <a:rPr lang="zh-CN" altLang="en-US" sz="2400" b="1" dirty="0" smtClean="0">
                <a:solidFill>
                  <a:srgbClr val="D60093"/>
                </a:solidFill>
              </a:rPr>
              <a:t>对象是类的实例</a:t>
            </a:r>
            <a:r>
              <a:rPr lang="zh-CN" altLang="en-US" sz="2400" b="1" dirty="0">
                <a:solidFill>
                  <a:srgbClr val="FF0000"/>
                </a:solidFill>
              </a:rPr>
              <a:t>、 </a:t>
            </a:r>
            <a:r>
              <a:rPr lang="zh-CN" altLang="en-US" sz="2400" b="1" dirty="0" smtClean="0">
                <a:solidFill>
                  <a:srgbClr val="FF0000"/>
                </a:solidFill>
              </a:rPr>
              <a:t>属性和行为</a:t>
            </a:r>
            <a:r>
              <a:rPr lang="zh-CN" altLang="en-US" sz="2400" b="1" dirty="0" smtClean="0"/>
              <a:t>；</a:t>
            </a:r>
            <a:endParaRPr lang="en-US" altLang="zh-CN" sz="2400" b="1" dirty="0" smtClean="0"/>
          </a:p>
          <a:p>
            <a:pPr marL="342900" lvl="0" indent="-342900">
              <a:lnSpc>
                <a:spcPct val="150000"/>
              </a:lnSpc>
              <a:spcBef>
                <a:spcPts val="600"/>
              </a:spcBef>
              <a:spcAft>
                <a:spcPts val="600"/>
              </a:spcAft>
              <a:buFont typeface="Wingdings" panose="05000000000000000000" pitchFamily="2" charset="2"/>
              <a:buChar char="p"/>
            </a:pPr>
            <a:r>
              <a:rPr lang="zh-CN" altLang="en-US" sz="2800" b="1" dirty="0" smtClean="0">
                <a:solidFill>
                  <a:srgbClr val="0000CC"/>
                </a:solidFill>
              </a:rPr>
              <a:t>类中的变量</a:t>
            </a:r>
            <a:r>
              <a:rPr lang="zh-CN" altLang="en-US" sz="2400" b="1" dirty="0" smtClean="0"/>
              <a:t>：</a:t>
            </a:r>
            <a:r>
              <a:rPr lang="zh-CN" altLang="en-US" sz="2400" b="1" dirty="0" smtClean="0">
                <a:solidFill>
                  <a:srgbClr val="FF0000"/>
                </a:solidFill>
              </a:rPr>
              <a:t>实例变量</a:t>
            </a:r>
            <a:r>
              <a:rPr lang="zh-CN" altLang="en-US" sz="2400" b="1" dirty="0" smtClean="0"/>
              <a:t>（</a:t>
            </a:r>
            <a:r>
              <a:rPr lang="zh-CN" altLang="en-US" sz="2400" b="1" dirty="0">
                <a:solidFill>
                  <a:srgbClr val="00B050"/>
                </a:solidFill>
              </a:rPr>
              <a:t>访问方法</a:t>
            </a:r>
            <a:r>
              <a:rPr lang="zh-CN" altLang="en-US" sz="2400" b="1" dirty="0" smtClean="0"/>
              <a:t>、</a:t>
            </a:r>
            <a:r>
              <a:rPr lang="zh-CN" altLang="en-US" sz="2400" b="1" dirty="0" smtClean="0">
                <a:solidFill>
                  <a:srgbClr val="00B050"/>
                </a:solidFill>
              </a:rPr>
              <a:t>私有实例变量</a:t>
            </a:r>
            <a:r>
              <a:rPr lang="zh-CN" altLang="en-US" sz="2400" b="1" dirty="0" smtClean="0"/>
              <a:t>）</a:t>
            </a:r>
            <a:r>
              <a:rPr lang="zh-CN" altLang="en-US" sz="2400" b="1" dirty="0" smtClean="0">
                <a:solidFill>
                  <a:srgbClr val="FF0000"/>
                </a:solidFill>
              </a:rPr>
              <a:t>、类变量</a:t>
            </a:r>
            <a:r>
              <a:rPr lang="zh-CN" altLang="en-US" sz="2400" b="1" dirty="0" smtClean="0"/>
              <a:t>（</a:t>
            </a:r>
            <a:r>
              <a:rPr lang="zh-CN" altLang="en-US" sz="2400" b="1" dirty="0">
                <a:solidFill>
                  <a:srgbClr val="00B050"/>
                </a:solidFill>
              </a:rPr>
              <a:t>访问方法</a:t>
            </a:r>
            <a:r>
              <a:rPr lang="zh-CN" altLang="en-US" sz="2400" b="1" dirty="0" smtClean="0"/>
              <a:t>、</a:t>
            </a:r>
            <a:r>
              <a:rPr lang="zh-CN" altLang="en-US" sz="2400" b="1" dirty="0" smtClean="0">
                <a:solidFill>
                  <a:srgbClr val="00B050"/>
                </a:solidFill>
              </a:rPr>
              <a:t>私有类变量</a:t>
            </a:r>
            <a:r>
              <a:rPr lang="zh-CN" altLang="en-US" sz="2400" b="1" dirty="0" smtClean="0"/>
              <a:t>、</a:t>
            </a:r>
            <a:r>
              <a:rPr lang="zh-CN" altLang="en-US" sz="2400" b="1" dirty="0">
                <a:solidFill>
                  <a:srgbClr val="00B050"/>
                </a:solidFill>
              </a:rPr>
              <a:t>不要通过对象名</a:t>
            </a:r>
            <a:r>
              <a:rPr lang="en-US" altLang="zh-CN" sz="2400" b="1" dirty="0">
                <a:solidFill>
                  <a:srgbClr val="00B050"/>
                </a:solidFill>
              </a:rPr>
              <a:t>.</a:t>
            </a:r>
            <a:r>
              <a:rPr lang="zh-CN" altLang="en-US" sz="2400" b="1" dirty="0">
                <a:solidFill>
                  <a:srgbClr val="00B050"/>
                </a:solidFill>
              </a:rPr>
              <a:t>类变量进行赋值</a:t>
            </a:r>
            <a:r>
              <a:rPr lang="zh-CN" altLang="en-US" sz="2400" b="1" dirty="0" smtClean="0"/>
              <a:t>）、</a:t>
            </a:r>
            <a:r>
              <a:rPr lang="zh-CN" altLang="en-US" sz="2400" b="1" dirty="0">
                <a:solidFill>
                  <a:srgbClr val="FF0000"/>
                </a:solidFill>
              </a:rPr>
              <a:t>属性装饰器</a:t>
            </a:r>
            <a:r>
              <a:rPr lang="zh-CN" altLang="en-US" sz="2400" b="1" dirty="0" smtClean="0"/>
              <a:t>（</a:t>
            </a:r>
            <a:r>
              <a:rPr lang="en-US" altLang="zh-CN" sz="2400" b="1" dirty="0">
                <a:solidFill>
                  <a:srgbClr val="00B050"/>
                </a:solidFill>
              </a:rPr>
              <a:t>@property</a:t>
            </a:r>
            <a:r>
              <a:rPr lang="zh-CN" altLang="en-US" sz="2400" b="1" dirty="0" smtClean="0"/>
              <a:t>）；</a:t>
            </a:r>
            <a:endParaRPr lang="en-US" altLang="zh-CN" sz="2400" b="1" dirty="0" smtClean="0"/>
          </a:p>
          <a:p>
            <a:pPr marL="342900" lvl="0" indent="-342900">
              <a:lnSpc>
                <a:spcPct val="150000"/>
              </a:lnSpc>
              <a:spcBef>
                <a:spcPts val="600"/>
              </a:spcBef>
              <a:spcAft>
                <a:spcPts val="600"/>
              </a:spcAft>
              <a:buFont typeface="Wingdings" panose="05000000000000000000" pitchFamily="2" charset="2"/>
              <a:buChar char="p"/>
            </a:pPr>
            <a:r>
              <a:rPr lang="zh-CN" altLang="en-US" sz="2800" b="1" dirty="0" smtClean="0">
                <a:solidFill>
                  <a:srgbClr val="0000CC"/>
                </a:solidFill>
              </a:rPr>
              <a:t>类中的方法</a:t>
            </a:r>
            <a:r>
              <a:rPr lang="zh-CN" altLang="en-US" sz="2400" b="1" dirty="0" smtClean="0"/>
              <a:t>：</a:t>
            </a:r>
            <a:r>
              <a:rPr lang="zh-CN" altLang="en-US" sz="2400" b="1" dirty="0" smtClean="0">
                <a:solidFill>
                  <a:srgbClr val="FF0000"/>
                </a:solidFill>
              </a:rPr>
              <a:t>实例方法</a:t>
            </a:r>
            <a:r>
              <a:rPr lang="zh-CN" altLang="en-US" sz="2400" b="1" dirty="0" smtClean="0"/>
              <a:t>（</a:t>
            </a:r>
            <a:r>
              <a:rPr lang="zh-CN" altLang="en-US" sz="2400" b="1" dirty="0">
                <a:solidFill>
                  <a:srgbClr val="00B050"/>
                </a:solidFill>
              </a:rPr>
              <a:t>对象参数</a:t>
            </a:r>
            <a:r>
              <a:rPr lang="zh-CN" altLang="en-US" sz="2400" b="1" dirty="0" smtClean="0"/>
              <a:t>）、</a:t>
            </a:r>
            <a:r>
              <a:rPr lang="zh-CN" altLang="en-US" sz="2400" b="1" dirty="0" smtClean="0">
                <a:solidFill>
                  <a:srgbClr val="D60093"/>
                </a:solidFill>
              </a:rPr>
              <a:t>类方法</a:t>
            </a:r>
            <a:r>
              <a:rPr lang="zh-CN" altLang="en-US" sz="2400" b="1" dirty="0" smtClean="0"/>
              <a:t>（</a:t>
            </a:r>
            <a:r>
              <a:rPr lang="zh-CN" altLang="en-US" sz="2400" b="1" dirty="0">
                <a:solidFill>
                  <a:srgbClr val="00B050"/>
                </a:solidFill>
              </a:rPr>
              <a:t>类参数</a:t>
            </a:r>
            <a:r>
              <a:rPr lang="zh-CN" altLang="en-US" sz="2400" b="1" dirty="0" smtClean="0"/>
              <a:t>、</a:t>
            </a:r>
            <a:r>
              <a:rPr lang="en-US" altLang="zh-CN" sz="2400" b="1" dirty="0" smtClean="0"/>
              <a:t> </a:t>
            </a:r>
            <a:r>
              <a:rPr lang="en-US" altLang="zh-CN" sz="2400" b="1" dirty="0">
                <a:solidFill>
                  <a:srgbClr val="00B050"/>
                </a:solidFill>
              </a:rPr>
              <a:t>@</a:t>
            </a:r>
            <a:r>
              <a:rPr lang="en-US" altLang="zh-CN" sz="2400" b="1" dirty="0" err="1">
                <a:solidFill>
                  <a:srgbClr val="00B050"/>
                </a:solidFill>
              </a:rPr>
              <a:t>classmethod</a:t>
            </a:r>
            <a:r>
              <a:rPr lang="zh-CN" altLang="en-US" sz="2400" b="1" dirty="0">
                <a:solidFill>
                  <a:srgbClr val="00B050"/>
                </a:solidFill>
              </a:rPr>
              <a:t>装饰器</a:t>
            </a:r>
            <a:r>
              <a:rPr lang="zh-CN" altLang="en-US" sz="2400" b="1" dirty="0" smtClean="0"/>
              <a:t>） </a:t>
            </a:r>
            <a:r>
              <a:rPr lang="zh-CN" altLang="en-US" sz="2400" b="1" dirty="0"/>
              <a:t>、</a:t>
            </a:r>
            <a:r>
              <a:rPr lang="zh-CN" altLang="en-US" sz="2400" b="1" dirty="0" smtClean="0">
                <a:solidFill>
                  <a:srgbClr val="FF0000"/>
                </a:solidFill>
              </a:rPr>
              <a:t>静态方法</a:t>
            </a:r>
            <a:r>
              <a:rPr lang="zh-CN" altLang="en-US" sz="2400" b="1" dirty="0" smtClean="0"/>
              <a:t>（</a:t>
            </a:r>
            <a:r>
              <a:rPr lang="en-US" altLang="zh-CN" sz="2400" b="1" dirty="0">
                <a:solidFill>
                  <a:srgbClr val="00B050"/>
                </a:solidFill>
              </a:rPr>
              <a:t>@</a:t>
            </a:r>
            <a:r>
              <a:rPr lang="en-US" altLang="zh-CN" sz="2400" b="1" dirty="0" err="1">
                <a:solidFill>
                  <a:srgbClr val="00B050"/>
                </a:solidFill>
              </a:rPr>
              <a:t>staticmethod</a:t>
            </a:r>
            <a:r>
              <a:rPr lang="zh-CN" altLang="en-US" sz="2400" b="1" dirty="0">
                <a:solidFill>
                  <a:srgbClr val="00B050"/>
                </a:solidFill>
              </a:rPr>
              <a:t>装饰器</a:t>
            </a:r>
            <a:r>
              <a:rPr lang="zh-CN" altLang="en-US" sz="2400" b="1" dirty="0" smtClean="0"/>
              <a:t>） </a:t>
            </a:r>
            <a:r>
              <a:rPr lang="zh-CN" altLang="en-US" sz="2400" b="1" dirty="0" smtClean="0">
                <a:solidFill>
                  <a:srgbClr val="FF0000"/>
                </a:solidFill>
              </a:rPr>
              <a:t>、</a:t>
            </a:r>
            <a:r>
              <a:rPr lang="zh-CN" altLang="en-US" sz="2400" b="1" dirty="0" smtClean="0">
                <a:solidFill>
                  <a:srgbClr val="D60093"/>
                </a:solidFill>
              </a:rPr>
              <a:t>构造方法和初始化方法</a:t>
            </a:r>
            <a:endParaRPr lang="en-US" altLang="zh-CN" sz="2400" b="1" dirty="0" smtClean="0">
              <a:solidFill>
                <a:srgbClr val="D60093"/>
              </a:solidFill>
            </a:endParaRPr>
          </a:p>
          <a:p>
            <a:pPr marL="342900" lvl="0" indent="-342900">
              <a:lnSpc>
                <a:spcPct val="150000"/>
              </a:lnSpc>
              <a:spcBef>
                <a:spcPts val="600"/>
              </a:spcBef>
              <a:spcAft>
                <a:spcPts val="600"/>
              </a:spcAft>
              <a:buFont typeface="Wingdings" panose="05000000000000000000" pitchFamily="2" charset="2"/>
              <a:buChar char="p"/>
            </a:pPr>
            <a:r>
              <a:rPr lang="zh-CN" altLang="en-US" sz="2800" b="1" dirty="0" smtClean="0">
                <a:solidFill>
                  <a:srgbClr val="0000CC"/>
                </a:solidFill>
              </a:rPr>
              <a:t>类的继承</a:t>
            </a:r>
            <a:r>
              <a:rPr lang="zh-CN" altLang="en-US" sz="2400" b="1" dirty="0" smtClean="0"/>
              <a:t>：</a:t>
            </a:r>
            <a:r>
              <a:rPr lang="zh-CN" altLang="en-US" sz="2400" b="1" dirty="0" smtClean="0">
                <a:solidFill>
                  <a:srgbClr val="FF0000"/>
                </a:solidFill>
              </a:rPr>
              <a:t>类的多继承</a:t>
            </a:r>
            <a:r>
              <a:rPr lang="zh-CN" altLang="en-US" sz="2400" b="1" dirty="0" smtClean="0"/>
              <a:t>（注意顺序）、</a:t>
            </a:r>
            <a:r>
              <a:rPr lang="zh-CN" altLang="en-US" sz="2400" b="1" dirty="0" smtClean="0">
                <a:solidFill>
                  <a:srgbClr val="D60093"/>
                </a:solidFill>
              </a:rPr>
              <a:t>万类之源</a:t>
            </a:r>
            <a:r>
              <a:rPr lang="en-US" altLang="zh-CN" sz="2400" b="1" dirty="0" smtClean="0">
                <a:solidFill>
                  <a:srgbClr val="D60093"/>
                </a:solidFill>
              </a:rPr>
              <a:t>object</a:t>
            </a:r>
            <a:r>
              <a:rPr lang="zh-CN" altLang="en-US" sz="2400" b="1" dirty="0" smtClean="0"/>
              <a:t>（</a:t>
            </a:r>
            <a:r>
              <a:rPr lang="en-US" altLang="zh-CN" sz="2400" b="1" dirty="0" smtClean="0">
                <a:solidFill>
                  <a:srgbClr val="00B050"/>
                </a:solidFill>
              </a:rPr>
              <a:t>__</a:t>
            </a:r>
            <a:r>
              <a:rPr lang="en-US" altLang="zh-CN" sz="2400" b="1" dirty="0" err="1" smtClean="0">
                <a:solidFill>
                  <a:srgbClr val="00B050"/>
                </a:solidFill>
              </a:rPr>
              <a:t>str</a:t>
            </a:r>
            <a:r>
              <a:rPr lang="en-US" altLang="zh-CN" sz="2400" b="1" dirty="0" smtClean="0">
                <a:solidFill>
                  <a:srgbClr val="00B050"/>
                </a:solidFill>
              </a:rPr>
              <a:t>__</a:t>
            </a:r>
            <a:r>
              <a:rPr lang="zh-CN" altLang="en-US" sz="2400" b="1" dirty="0" smtClean="0"/>
              <a:t>、</a:t>
            </a:r>
            <a:r>
              <a:rPr lang="en-US" altLang="zh-CN" sz="2400" b="1" dirty="0">
                <a:solidFill>
                  <a:srgbClr val="00B050"/>
                </a:solidFill>
              </a:rPr>
              <a:t>__</a:t>
            </a:r>
            <a:r>
              <a:rPr lang="en-US" altLang="zh-CN" sz="2400" b="1" dirty="0" err="1">
                <a:solidFill>
                  <a:srgbClr val="00B050"/>
                </a:solidFill>
              </a:rPr>
              <a:t>eq</a:t>
            </a:r>
            <a:r>
              <a:rPr lang="en-US" altLang="zh-CN" sz="2400" b="1" dirty="0">
                <a:solidFill>
                  <a:srgbClr val="00B050"/>
                </a:solidFill>
              </a:rPr>
              <a:t>__</a:t>
            </a:r>
            <a:r>
              <a:rPr lang="zh-CN" altLang="en-US" sz="2400" b="1" dirty="0" smtClean="0"/>
              <a:t>、</a:t>
            </a:r>
            <a:r>
              <a:rPr lang="en-US" altLang="zh-CN" sz="2400" b="1" dirty="0">
                <a:solidFill>
                  <a:srgbClr val="00B050"/>
                </a:solidFill>
              </a:rPr>
              <a:t>__</a:t>
            </a:r>
            <a:r>
              <a:rPr lang="en-US" altLang="zh-CN" sz="2400" b="1" dirty="0" err="1">
                <a:solidFill>
                  <a:srgbClr val="00B050"/>
                </a:solidFill>
              </a:rPr>
              <a:t>dict</a:t>
            </a:r>
            <a:r>
              <a:rPr lang="en-US" altLang="zh-CN" sz="2400" b="1" dirty="0">
                <a:solidFill>
                  <a:srgbClr val="00B050"/>
                </a:solidFill>
              </a:rPr>
              <a:t>__</a:t>
            </a:r>
            <a:r>
              <a:rPr lang="zh-CN" altLang="en-US" sz="2400" b="1" dirty="0" smtClean="0"/>
              <a:t>）、</a:t>
            </a:r>
            <a:r>
              <a:rPr lang="zh-CN" altLang="en-US" sz="2400" b="1" dirty="0" smtClean="0">
                <a:solidFill>
                  <a:srgbClr val="FF0000"/>
                </a:solidFill>
              </a:rPr>
              <a:t>方法的重写</a:t>
            </a:r>
            <a:r>
              <a:rPr lang="zh-CN" altLang="en-US" sz="2400" b="1" dirty="0" smtClean="0"/>
              <a:t>、方法的调用顺序、对象的复制（</a:t>
            </a:r>
            <a:r>
              <a:rPr lang="zh-CN" altLang="en-US" sz="2400" b="1" dirty="0">
                <a:solidFill>
                  <a:srgbClr val="00B050"/>
                </a:solidFill>
              </a:rPr>
              <a:t>赋值运算</a:t>
            </a:r>
            <a:r>
              <a:rPr lang="zh-CN" altLang="en-US" sz="2400" b="1" dirty="0" smtClean="0"/>
              <a:t>、</a:t>
            </a:r>
            <a:r>
              <a:rPr lang="zh-CN" altLang="en-US" sz="2400" b="1" dirty="0">
                <a:solidFill>
                  <a:srgbClr val="00B050"/>
                </a:solidFill>
              </a:rPr>
              <a:t>浅拷贝</a:t>
            </a:r>
            <a:r>
              <a:rPr lang="zh-CN" altLang="en-US" sz="2400" b="1" dirty="0" smtClean="0"/>
              <a:t>、</a:t>
            </a:r>
            <a:r>
              <a:rPr lang="zh-CN" altLang="en-US" sz="2400" b="1" dirty="0">
                <a:solidFill>
                  <a:srgbClr val="00B050"/>
                </a:solidFill>
              </a:rPr>
              <a:t>深度拷贝</a:t>
            </a:r>
            <a:r>
              <a:rPr lang="zh-CN" altLang="en-US" sz="2400" b="1" dirty="0" smtClean="0"/>
              <a:t>）等</a:t>
            </a:r>
            <a:endParaRPr lang="en-US" altLang="zh-CN" sz="2400" b="1" dirty="0" smtClean="0"/>
          </a:p>
        </p:txBody>
      </p:sp>
      <p:sp>
        <p:nvSpPr>
          <p:cNvPr id="4" name="文本占位符 1"/>
          <p:cNvSpPr>
            <a:spLocks noGrp="1"/>
          </p:cNvSpPr>
          <p:nvPr>
            <p:ph type="body" sz="quarter" idx="10"/>
          </p:nvPr>
        </p:nvSpPr>
        <p:spPr>
          <a:xfrm>
            <a:off x="4108677" y="258233"/>
            <a:ext cx="3451221" cy="721395"/>
          </a:xfrm>
        </p:spPr>
        <p:txBody>
          <a:bodyPr/>
          <a:lstStyle/>
          <a:p>
            <a:pPr algn="ctr"/>
            <a:r>
              <a:rPr lang="zh-CN" altLang="en-US" sz="4400" dirty="0" smtClean="0"/>
              <a:t>本 章 小 结</a:t>
            </a:r>
            <a:endParaRPr lang="zh-CN" altLang="en-US" sz="4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929860" y="1286906"/>
            <a:ext cx="10532337" cy="2400657"/>
          </a:xfrm>
          <a:prstGeom prst="rect">
            <a:avLst/>
          </a:prstGeom>
        </p:spPr>
        <p:txBody>
          <a:bodyPr wrap="square">
            <a:spAutoFit/>
          </a:bodyPr>
          <a:lstStyle/>
          <a:p>
            <a:pPr marL="285750" indent="-285750">
              <a:lnSpc>
                <a:spcPct val="150000"/>
              </a:lnSpc>
              <a:buFont typeface="Wingdings" panose="05000000000000000000" pitchFamily="2" charset="2"/>
              <a:buChar char="p"/>
            </a:pPr>
            <a:r>
              <a:rPr lang="zh-CN" altLang="en-US" sz="2000" dirty="0"/>
              <a:t>设计一</a:t>
            </a:r>
            <a:r>
              <a:rPr lang="zh-CN" altLang="en-US" sz="2000" dirty="0" smtClean="0"/>
              <a:t>个 </a:t>
            </a:r>
            <a:r>
              <a:rPr lang="zh-CN" altLang="en-US" sz="2000" b="1" dirty="0" smtClean="0">
                <a:solidFill>
                  <a:srgbClr val="0000CC"/>
                </a:solidFill>
              </a:rPr>
              <a:t>银行账户类</a:t>
            </a:r>
            <a:r>
              <a:rPr lang="en-US" altLang="zh-CN" sz="2000" b="1" dirty="0" smtClean="0">
                <a:solidFill>
                  <a:srgbClr val="0000CC"/>
                </a:solidFill>
              </a:rPr>
              <a:t>:Account</a:t>
            </a:r>
            <a:r>
              <a:rPr lang="zh-CN" altLang="en-US" sz="2000" dirty="0" smtClean="0"/>
              <a:t>，</a:t>
            </a:r>
            <a:r>
              <a:rPr lang="zh-CN" altLang="en-US" sz="2000" dirty="0"/>
              <a:t>该</a:t>
            </a:r>
            <a:r>
              <a:rPr lang="zh-CN" altLang="en-US" sz="2000" dirty="0" smtClean="0"/>
              <a:t>类包含三个成员变量：</a:t>
            </a:r>
            <a:r>
              <a:rPr lang="zh-CN" altLang="en-US" sz="2000" b="1" dirty="0" smtClean="0">
                <a:solidFill>
                  <a:srgbClr val="0000CC"/>
                </a:solidFill>
              </a:rPr>
              <a:t>账号</a:t>
            </a:r>
            <a:r>
              <a:rPr lang="zh-CN" altLang="en-US" sz="2000" dirty="0" smtClean="0"/>
              <a:t>、</a:t>
            </a:r>
            <a:r>
              <a:rPr lang="zh-CN" altLang="en-US" sz="2000" b="1" dirty="0">
                <a:solidFill>
                  <a:srgbClr val="0000CC"/>
                </a:solidFill>
              </a:rPr>
              <a:t>用户名</a:t>
            </a:r>
            <a:r>
              <a:rPr lang="zh-CN" altLang="en-US" sz="2000" dirty="0" smtClean="0"/>
              <a:t>、</a:t>
            </a:r>
            <a:r>
              <a:rPr lang="zh-CN" altLang="en-US" sz="2000" b="1" dirty="0">
                <a:solidFill>
                  <a:srgbClr val="0000CC"/>
                </a:solidFill>
              </a:rPr>
              <a:t>余额</a:t>
            </a:r>
            <a:r>
              <a:rPr lang="zh-CN" altLang="en-US" sz="2000" dirty="0" smtClean="0"/>
              <a:t>。该类提供三个方法：</a:t>
            </a:r>
            <a:r>
              <a:rPr lang="zh-CN" altLang="en-US" sz="2000" b="1" dirty="0">
                <a:solidFill>
                  <a:srgbClr val="0000CC"/>
                </a:solidFill>
              </a:rPr>
              <a:t>存款</a:t>
            </a:r>
            <a:r>
              <a:rPr lang="zh-CN" altLang="en-US" sz="2000" dirty="0" smtClean="0"/>
              <a:t>、</a:t>
            </a:r>
            <a:r>
              <a:rPr lang="zh-CN" altLang="en-US" sz="2000" b="1" dirty="0">
                <a:solidFill>
                  <a:srgbClr val="0000CC"/>
                </a:solidFill>
              </a:rPr>
              <a:t>取款</a:t>
            </a:r>
            <a:r>
              <a:rPr lang="zh-CN" altLang="en-US" sz="2000" dirty="0" smtClean="0"/>
              <a:t>、</a:t>
            </a:r>
            <a:r>
              <a:rPr lang="zh-CN" altLang="en-US" sz="2000" b="1" dirty="0">
                <a:solidFill>
                  <a:srgbClr val="0000CC"/>
                </a:solidFill>
              </a:rPr>
              <a:t>转账</a:t>
            </a:r>
            <a:r>
              <a:rPr lang="zh-CN" altLang="en-US" sz="2000" dirty="0" smtClean="0"/>
              <a:t>。初始化时，</a:t>
            </a:r>
            <a:r>
              <a:rPr lang="zh-CN" altLang="en-US" sz="2000" b="1" dirty="0" smtClean="0">
                <a:solidFill>
                  <a:srgbClr val="E73A1C"/>
                </a:solidFill>
              </a:rPr>
              <a:t>账户余额为</a:t>
            </a:r>
            <a:r>
              <a:rPr lang="en-US" altLang="zh-CN" sz="2000" b="1" dirty="0" smtClean="0">
                <a:solidFill>
                  <a:srgbClr val="E73A1C"/>
                </a:solidFill>
              </a:rPr>
              <a:t>0</a:t>
            </a:r>
            <a:r>
              <a:rPr lang="zh-CN" altLang="en-US" sz="2000" dirty="0" smtClean="0"/>
              <a:t>，取款和转账前</a:t>
            </a:r>
            <a:r>
              <a:rPr lang="zh-CN" altLang="en-US" sz="2000" b="1" dirty="0" smtClean="0">
                <a:solidFill>
                  <a:srgbClr val="FF0000"/>
                </a:solidFill>
              </a:rPr>
              <a:t>需判断</a:t>
            </a:r>
            <a:r>
              <a:rPr lang="zh-CN" altLang="en-US" sz="2000" b="1" dirty="0">
                <a:solidFill>
                  <a:srgbClr val="FF0000"/>
                </a:solidFill>
              </a:rPr>
              <a:t>余额是否充足</a:t>
            </a:r>
            <a:r>
              <a:rPr lang="zh-CN" altLang="en-US" sz="2000" dirty="0" smtClean="0"/>
              <a:t>，余额不足时，操作失败，打印相关提示信息。如果</a:t>
            </a:r>
            <a:r>
              <a:rPr lang="zh-CN" altLang="en-US" sz="2000" dirty="0"/>
              <a:t>两</a:t>
            </a:r>
            <a:r>
              <a:rPr lang="zh-CN" altLang="en-US" sz="2000" dirty="0" smtClean="0"/>
              <a:t>个账户</a:t>
            </a:r>
            <a:r>
              <a:rPr lang="zh-CN" altLang="en-US" sz="2000" b="1" dirty="0" smtClean="0">
                <a:solidFill>
                  <a:srgbClr val="E73A1C"/>
                </a:solidFill>
              </a:rPr>
              <a:t>账号相同</a:t>
            </a:r>
            <a:r>
              <a:rPr lang="zh-CN" altLang="en-US" sz="2000" dirty="0" smtClean="0"/>
              <a:t>时，则认为它们是</a:t>
            </a:r>
            <a:r>
              <a:rPr lang="zh-CN" altLang="en-US" sz="2000" b="1" dirty="0" smtClean="0">
                <a:solidFill>
                  <a:srgbClr val="0000CC"/>
                </a:solidFill>
              </a:rPr>
              <a:t>同一个账户</a:t>
            </a:r>
            <a:r>
              <a:rPr lang="zh-CN" altLang="en-US" sz="2000" dirty="0" smtClean="0"/>
              <a:t>。</a:t>
            </a:r>
            <a:r>
              <a:rPr lang="zh-CN" altLang="en-US" sz="2000" b="1" dirty="0" smtClean="0">
                <a:solidFill>
                  <a:srgbClr val="0000CC"/>
                </a:solidFill>
              </a:rPr>
              <a:t>打印账户对象</a:t>
            </a:r>
            <a:r>
              <a:rPr lang="zh-CN" altLang="en-US" sz="2000" dirty="0" smtClean="0"/>
              <a:t>时，将会显示账号、用户名、余额等基本信息。（提示：重写</a:t>
            </a:r>
            <a:r>
              <a:rPr lang="en-US" altLang="zh-CN" sz="2000" b="1" dirty="0" smtClean="0">
                <a:solidFill>
                  <a:srgbClr val="E73A1C"/>
                </a:solidFill>
              </a:rPr>
              <a:t>__</a:t>
            </a:r>
            <a:r>
              <a:rPr lang="en-US" altLang="zh-CN" sz="2000" b="1" dirty="0" err="1" smtClean="0">
                <a:solidFill>
                  <a:srgbClr val="E73A1C"/>
                </a:solidFill>
              </a:rPr>
              <a:t>eq</a:t>
            </a:r>
            <a:r>
              <a:rPr lang="en-US" altLang="zh-CN" sz="2000" b="1" dirty="0" smtClean="0">
                <a:solidFill>
                  <a:srgbClr val="E73A1C"/>
                </a:solidFill>
              </a:rPr>
              <a:t>__</a:t>
            </a:r>
            <a:r>
              <a:rPr lang="zh-CN" altLang="en-US" sz="2000" b="1" dirty="0" smtClean="0">
                <a:solidFill>
                  <a:srgbClr val="E73A1C"/>
                </a:solidFill>
              </a:rPr>
              <a:t>方法</a:t>
            </a:r>
            <a:r>
              <a:rPr lang="zh-CN" altLang="en-US" sz="2000" dirty="0" smtClean="0"/>
              <a:t>、</a:t>
            </a:r>
            <a:r>
              <a:rPr lang="en-US" altLang="zh-CN" sz="2000" b="1" dirty="0">
                <a:solidFill>
                  <a:srgbClr val="E73A1C"/>
                </a:solidFill>
              </a:rPr>
              <a:t>__</a:t>
            </a:r>
            <a:r>
              <a:rPr lang="en-US" altLang="zh-CN" sz="2000" b="1" dirty="0" err="1">
                <a:solidFill>
                  <a:srgbClr val="E73A1C"/>
                </a:solidFill>
              </a:rPr>
              <a:t>str</a:t>
            </a:r>
            <a:r>
              <a:rPr lang="en-US" altLang="zh-CN" sz="2000" b="1" dirty="0">
                <a:solidFill>
                  <a:srgbClr val="E73A1C"/>
                </a:solidFill>
              </a:rPr>
              <a:t>__</a:t>
            </a:r>
            <a:r>
              <a:rPr lang="zh-CN" altLang="en-US" sz="2000" b="1" dirty="0">
                <a:solidFill>
                  <a:srgbClr val="E73A1C"/>
                </a:solidFill>
              </a:rPr>
              <a:t>方法</a:t>
            </a:r>
            <a:r>
              <a:rPr lang="zh-CN" altLang="en-US" sz="2000" dirty="0" smtClean="0"/>
              <a:t>）</a:t>
            </a:r>
            <a:endParaRPr lang="zh-CN" altLang="zh-CN" sz="2000" dirty="0"/>
          </a:p>
        </p:txBody>
      </p:sp>
      <p:sp>
        <p:nvSpPr>
          <p:cNvPr id="10" name="文本占位符 1"/>
          <p:cNvSpPr txBox="1"/>
          <p:nvPr/>
        </p:nvSpPr>
        <p:spPr>
          <a:xfrm>
            <a:off x="5058765" y="193717"/>
            <a:ext cx="3093561" cy="721395"/>
          </a:xfrm>
          <a:prstGeom prst="rect">
            <a:avLst/>
          </a:prstGeom>
          <a:ln w="12700" cmpd="sng">
            <a:noFill/>
          </a:ln>
        </p:spPr>
        <p:txBody>
          <a:bodyPr vert="horz" anchor="ctr"/>
          <a:lstStyle>
            <a:lvl1pPr marL="0" indent="0" algn="r" defTabSz="914400" rtl="0" eaLnBrk="1" latinLnBrk="0" hangingPunct="1">
              <a:lnSpc>
                <a:spcPct val="90000"/>
              </a:lnSpc>
              <a:spcBef>
                <a:spcPts val="1000"/>
              </a:spcBef>
              <a:buFont typeface="Arial" panose="020B0604020202020204" pitchFamily="34" charset="0"/>
              <a:buNone/>
              <a:defRPr sz="2400" b="1" kern="1200">
                <a:solidFill>
                  <a:schemeClr val="accent4">
                    <a:lumMod val="75000"/>
                  </a:schemeClr>
                </a:solidFill>
                <a:latin typeface="微软雅黑" panose="020B0503020204020204" charset="-122"/>
                <a:ea typeface="微软雅黑" panose="020B0503020204020204" charset="-122"/>
                <a:cs typeface="微软雅黑" panose="020B0503020204020204"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kumimoji="1" lang="zh-CN" altLang="en-US" sz="3600" dirty="0" smtClean="0">
                <a:solidFill>
                  <a:schemeClr val="bg1"/>
                </a:solidFill>
              </a:rPr>
              <a:t>课后练习题</a:t>
            </a:r>
            <a:endParaRPr kumimoji="1" lang="zh-CN" altLang="en-US" sz="3600" dirty="0">
              <a:solidFill>
                <a:schemeClr val="bg1"/>
              </a:solidFill>
            </a:endParaRPr>
          </a:p>
        </p:txBody>
      </p:sp>
      <p:pic>
        <p:nvPicPr>
          <p:cNvPr id="2" name="图片 1"/>
          <p:cNvPicPr>
            <a:picLocks noChangeAspect="1"/>
          </p:cNvPicPr>
          <p:nvPr/>
        </p:nvPicPr>
        <p:blipFill>
          <a:blip r:embed="rId1"/>
          <a:stretch>
            <a:fillRect/>
          </a:stretch>
        </p:blipFill>
        <p:spPr>
          <a:xfrm>
            <a:off x="374546" y="4004983"/>
            <a:ext cx="4985387" cy="2434453"/>
          </a:xfrm>
          <a:prstGeom prst="rect">
            <a:avLst/>
          </a:prstGeom>
        </p:spPr>
      </p:pic>
      <p:pic>
        <p:nvPicPr>
          <p:cNvPr id="4" name="图片 3"/>
          <p:cNvPicPr>
            <a:picLocks noChangeAspect="1"/>
          </p:cNvPicPr>
          <p:nvPr/>
        </p:nvPicPr>
        <p:blipFill>
          <a:blip r:embed="rId2"/>
          <a:stretch>
            <a:fillRect/>
          </a:stretch>
        </p:blipFill>
        <p:spPr>
          <a:xfrm>
            <a:off x="5479350" y="3865210"/>
            <a:ext cx="6562396" cy="2713998"/>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a:xfrm>
            <a:off x="3865123" y="2944819"/>
            <a:ext cx="5190100" cy="1041761"/>
          </a:xfrm>
        </p:spPr>
        <p:txBody>
          <a:bodyPr/>
          <a:lstStyle/>
          <a:p>
            <a:r>
              <a:rPr kumimoji="1" lang="en-US" altLang="zh-CN" dirty="0" smtClean="0"/>
              <a:t>THANK</a:t>
            </a:r>
            <a:r>
              <a:rPr kumimoji="1" lang="zh-CN" altLang="en-US" dirty="0" smtClean="0"/>
              <a:t> </a:t>
            </a:r>
            <a:r>
              <a:rPr kumimoji="1" lang="en-US" altLang="zh-CN" dirty="0" smtClean="0"/>
              <a:t>YOU!</a:t>
            </a:r>
            <a:endParaRPr kumimoji="1" lang="zh-CN" altLang="en-US" dirty="0"/>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COMMONDATA" val="eyJoZGlkIjoiYjQxNjA5MmFlMzUwOTQ3ZDUxMWExYjg1MWE3NzMxZWUifQ=="/>
  <p:tag name="commondata" val="eyJoZGlkIjoiOGM2YWQ3NGY0ODJjMzYxMWI3ZjgxMTkxNzc4MTdkZmQifQ=="/>
</p:tagLst>
</file>

<file path=ppt/theme/theme1.xml><?xml version="1.0" encoding="utf-8"?>
<a:theme xmlns:a="http://schemas.openxmlformats.org/drawingml/2006/main" name="模板页面">
  <a:themeElements>
    <a:clrScheme name="自定义 39">
      <a:dk1>
        <a:srgbClr val="000000"/>
      </a:dk1>
      <a:lt1>
        <a:srgbClr val="FFFFFF"/>
      </a:lt1>
      <a:dk2>
        <a:srgbClr val="000000"/>
      </a:dk2>
      <a:lt2>
        <a:srgbClr val="FFFDFD"/>
      </a:lt2>
      <a:accent1>
        <a:srgbClr val="39A9DE"/>
      </a:accent1>
      <a:accent2>
        <a:srgbClr val="838FD4"/>
      </a:accent2>
      <a:accent3>
        <a:srgbClr val="41C0B8"/>
      </a:accent3>
      <a:accent4>
        <a:srgbClr val="91CE6F"/>
      </a:accent4>
      <a:accent5>
        <a:srgbClr val="A0CD4E"/>
      </a:accent5>
      <a:accent6>
        <a:srgbClr val="515151"/>
      </a:accent6>
      <a:hlink>
        <a:srgbClr val="0563C1"/>
      </a:hlink>
      <a:folHlink>
        <a:srgbClr val="954F72"/>
      </a:folHlink>
    </a:clrScheme>
    <a:fontScheme name="自定义 46">
      <a:majorFont>
        <a:latin typeface="微软雅黑"/>
        <a:ea typeface="微软雅黑"/>
        <a:cs typeface=""/>
      </a:majorFont>
      <a:minorFont>
        <a:latin typeface="微软雅黑"/>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11182</Words>
  <Application>WPS 演示</Application>
  <PresentationFormat>宽屏</PresentationFormat>
  <Paragraphs>393</Paragraphs>
  <Slides>34</Slides>
  <Notes>0</Notes>
  <HiddenSlides>0</HiddenSlides>
  <MMClips>0</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34</vt:i4>
      </vt:variant>
    </vt:vector>
  </HeadingPairs>
  <TitlesOfParts>
    <vt:vector size="57" baseType="lpstr">
      <vt:lpstr>Arial</vt:lpstr>
      <vt:lpstr>宋体</vt:lpstr>
      <vt:lpstr>Wingdings</vt:lpstr>
      <vt:lpstr>微软雅黑</vt:lpstr>
      <vt:lpstr>Segoe UI Light</vt:lpstr>
      <vt:lpstr>Century Gothic</vt:lpstr>
      <vt:lpstr>Segoe UI Light</vt:lpstr>
      <vt:lpstr>雅痞-简</vt:lpstr>
      <vt:lpstr>冬青黑体简体中文 W3</vt:lpstr>
      <vt:lpstr>黑体</vt:lpstr>
      <vt:lpstr>Times New Roman</vt:lpstr>
      <vt:lpstr>Arial Unicode MS</vt:lpstr>
      <vt:lpstr>Fira Code</vt:lpstr>
      <vt:lpstr>Adobe Gothic Std B</vt:lpstr>
      <vt:lpstr>Adobe 仿宋 Std R</vt:lpstr>
      <vt:lpstr>Arial Unicode MS</vt:lpstr>
      <vt:lpstr>Calibri</vt:lpstr>
      <vt:lpstr>Consolas</vt:lpstr>
      <vt:lpstr>Yu Gothic UI Semibold</vt:lpstr>
      <vt:lpstr>仿宋</vt:lpstr>
      <vt:lpstr>Segoe Print</vt:lpstr>
      <vt:lpstr>模板页面</vt:lpstr>
      <vt:lpstr>OfficePLUS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OfficePLUS</dc:creator>
  <cp:lastModifiedBy>Administrator</cp:lastModifiedBy>
  <cp:revision>777</cp:revision>
  <dcterms:created xsi:type="dcterms:W3CDTF">2019-06-08T07:51:00Z</dcterms:created>
  <dcterms:modified xsi:type="dcterms:W3CDTF">2023-10-26T12:29:54Z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2052-12.1.0.15374</vt:lpwstr>
  </property>
  <property fmtid="{D5CDD505-2E9C-101B-9397-08002B2CF9AE}" pid="3" name="ICV">
    <vt:lpwstr>3D35D5F0E5EE451793D58149E749B268_12</vt:lpwstr>
  </property>
</Properties>
</file>